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61"/>
  </p:notesMasterIdLst>
  <p:handoutMasterIdLst>
    <p:handoutMasterId r:id="rId62"/>
  </p:handoutMasterIdLst>
  <p:sldIdLst>
    <p:sldId id="380" r:id="rId2"/>
    <p:sldId id="381" r:id="rId3"/>
    <p:sldId id="507" r:id="rId4"/>
    <p:sldId id="521" r:id="rId5"/>
    <p:sldId id="522" r:id="rId6"/>
    <p:sldId id="535" r:id="rId7"/>
    <p:sldId id="537" r:id="rId8"/>
    <p:sldId id="536" r:id="rId9"/>
    <p:sldId id="600" r:id="rId10"/>
    <p:sldId id="601" r:id="rId11"/>
    <p:sldId id="592" r:id="rId12"/>
    <p:sldId id="531" r:id="rId13"/>
    <p:sldId id="532" r:id="rId14"/>
    <p:sldId id="533" r:id="rId15"/>
    <p:sldId id="523" r:id="rId16"/>
    <p:sldId id="524" r:id="rId17"/>
    <p:sldId id="593" r:id="rId18"/>
    <p:sldId id="525" r:id="rId19"/>
    <p:sldId id="496" r:id="rId20"/>
    <p:sldId id="597" r:id="rId21"/>
    <p:sldId id="508" r:id="rId22"/>
    <p:sldId id="509" r:id="rId23"/>
    <p:sldId id="510" r:id="rId24"/>
    <p:sldId id="599" r:id="rId25"/>
    <p:sldId id="511" r:id="rId26"/>
    <p:sldId id="518" r:id="rId27"/>
    <p:sldId id="562" r:id="rId28"/>
    <p:sldId id="520" r:id="rId29"/>
    <p:sldId id="598" r:id="rId30"/>
    <p:sldId id="514" r:id="rId31"/>
    <p:sldId id="515" r:id="rId32"/>
    <p:sldId id="517" r:id="rId33"/>
    <p:sldId id="564" r:id="rId34"/>
    <p:sldId id="594" r:id="rId35"/>
    <p:sldId id="565" r:id="rId36"/>
    <p:sldId id="566" r:id="rId37"/>
    <p:sldId id="567" r:id="rId38"/>
    <p:sldId id="568" r:id="rId39"/>
    <p:sldId id="569" r:id="rId40"/>
    <p:sldId id="570" r:id="rId41"/>
    <p:sldId id="571" r:id="rId42"/>
    <p:sldId id="590" r:id="rId43"/>
    <p:sldId id="591" r:id="rId44"/>
    <p:sldId id="596" r:id="rId45"/>
    <p:sldId id="575" r:id="rId46"/>
    <p:sldId id="576" r:id="rId47"/>
    <p:sldId id="573" r:id="rId48"/>
    <p:sldId id="574" r:id="rId49"/>
    <p:sldId id="578" r:id="rId50"/>
    <p:sldId id="579" r:id="rId51"/>
    <p:sldId id="580" r:id="rId52"/>
    <p:sldId id="581" r:id="rId53"/>
    <p:sldId id="582" r:id="rId54"/>
    <p:sldId id="583" r:id="rId55"/>
    <p:sldId id="584" r:id="rId56"/>
    <p:sldId id="585" r:id="rId57"/>
    <p:sldId id="586" r:id="rId58"/>
    <p:sldId id="587" r:id="rId59"/>
    <p:sldId id="588" r:id="rId60"/>
  </p:sldIdLst>
  <p:sldSz cx="9144000" cy="6858000" type="screen4x3"/>
  <p:notesSz cx="7007225" cy="9293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E5F2"/>
    <a:srgbClr val="239ABF"/>
    <a:srgbClr val="FCE4FA"/>
    <a:srgbClr val="A4DCEE"/>
    <a:srgbClr val="FBD5F8"/>
    <a:srgbClr val="D911CB"/>
    <a:srgbClr val="FAC2F6"/>
    <a:srgbClr val="FABC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Střední styl 1 – zvýraznění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2833802-FEF1-4C79-8D5D-14CF1EAF98D9}" styleName="Světlý styl 2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7" autoAdjust="0"/>
    <p:restoredTop sz="94615" autoAdjust="0"/>
  </p:normalViewPr>
  <p:slideViewPr>
    <p:cSldViewPr>
      <p:cViewPr varScale="1">
        <p:scale>
          <a:sx n="74" d="100"/>
          <a:sy n="74" d="100"/>
        </p:scale>
        <p:origin x="-96" y="-408"/>
      </p:cViewPr>
      <p:guideLst>
        <p:guide orient="horz" pos="273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5310"/>
    </p:cViewPr>
  </p:sorterViewPr>
  <p:notesViewPr>
    <p:cSldViewPr>
      <p:cViewPr>
        <p:scale>
          <a:sx n="100" d="100"/>
          <a:sy n="100" d="100"/>
        </p:scale>
        <p:origin x="-756" y="948"/>
      </p:cViewPr>
      <p:guideLst>
        <p:guide orient="horz" pos="2195"/>
        <p:guide pos="29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36888" cy="46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t" anchorCtr="0" compatLnSpc="1">
            <a:prstTxWarp prst="textNoShape">
              <a:avLst/>
            </a:prstTxWarp>
          </a:bodyPr>
          <a:lstStyle>
            <a:lvl1pPr defTabSz="928688">
              <a:defRPr sz="1000" b="0" i="1">
                <a:latin typeface="Book Antiqu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-1588"/>
            <a:ext cx="3036887" cy="46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t" anchorCtr="0" compatLnSpc="1">
            <a:prstTxWarp prst="textNoShape">
              <a:avLst/>
            </a:prstTxWarp>
          </a:bodyPr>
          <a:lstStyle>
            <a:lvl1pPr algn="r" defTabSz="928688">
              <a:defRPr sz="1000" b="0" i="1">
                <a:latin typeface="Book Antiqu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6500"/>
            <a:ext cx="35052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defTabSz="928688">
              <a:defRPr sz="1000" b="0"/>
            </a:lvl1pPr>
          </a:lstStyle>
          <a:p>
            <a:pPr>
              <a:defRPr/>
            </a:pPr>
            <a:r>
              <a:rPr lang="en-US"/>
              <a:t>Chapter 1 - The Context of Systems Analysis And Design Methods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6500"/>
            <a:ext cx="30368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1000" b="0" i="1">
                <a:latin typeface="Book Antiqua" pitchFamily="18" charset="0"/>
              </a:defRPr>
            </a:lvl1pPr>
          </a:lstStyle>
          <a:p>
            <a:pPr>
              <a:defRPr/>
            </a:pPr>
            <a:fld id="{D9BAF94C-37E7-49BA-A9F9-783CC2B08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072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3250"/>
            <a:ext cx="51371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76" tIns="46788" rIns="93576" bIns="467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notes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19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9038" y="701675"/>
            <a:ext cx="4630737" cy="34734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6" name="Rectangle 8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22300" y="8716963"/>
            <a:ext cx="35687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defTabSz="928688">
              <a:defRPr sz="1000" b="0"/>
            </a:lvl1pPr>
          </a:lstStyle>
          <a:p>
            <a:pPr>
              <a:defRPr/>
            </a:pPr>
            <a:r>
              <a:rPr lang="en-US"/>
              <a:t>Chapter 1 - The Context of Systems Analysis And Design Methods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716963"/>
            <a:ext cx="2336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61" tIns="0" rIns="19361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1000"/>
            </a:lvl1pPr>
          </a:lstStyle>
          <a:p>
            <a:pPr>
              <a:defRPr/>
            </a:pPr>
            <a:fld id="{BE074B5A-72D5-4B96-AE9A-89B5C19E09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02967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1pPr>
    <a:lvl2pPr marL="4572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2pPr>
    <a:lvl3pPr marL="8001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3pPr>
    <a:lvl4pPr marL="11430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4pPr>
    <a:lvl5pPr marL="1485900" indent="-228600" algn="l" rtl="0" eaLnBrk="0" fontAlgn="base" hangingPunct="0">
      <a:spcBef>
        <a:spcPct val="30000"/>
      </a:spcBef>
      <a:spcAft>
        <a:spcPct val="0"/>
      </a:spcAft>
      <a:buChar char="•"/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Chapter 1 - The Context of Systems Analysis And Design Methods</a:t>
            </a:r>
          </a:p>
        </p:txBody>
      </p:sp>
      <p:sp>
        <p:nvSpPr>
          <p:cNvPr id="61443" name="Rectangle 9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F94AD5-A22E-4585-B130-07663EDA6501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614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6613" cy="3484562"/>
          </a:xfrm>
          <a:solidFill>
            <a:srgbClr val="FFFFFF"/>
          </a:solidFill>
          <a:ln/>
        </p:spPr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14838"/>
            <a:ext cx="5137150" cy="4181475"/>
          </a:xfrm>
          <a:solidFill>
            <a:srgbClr val="FFFFFF"/>
          </a:solidFill>
          <a:ln/>
        </p:spPr>
        <p:txBody>
          <a:bodyPr lIns="93141" tIns="46570" rIns="93141" bIns="46570"/>
          <a:lstStyle/>
          <a:p>
            <a:r>
              <a:rPr lang="en-US" smtClean="0"/>
              <a:t>This repository of slides is intended to support the named chapter. The slide repository should be used as follows:</a:t>
            </a:r>
          </a:p>
          <a:p>
            <a:pPr>
              <a:buFontTx/>
              <a:buChar char="•"/>
            </a:pPr>
            <a:r>
              <a:rPr lang="en-US" smtClean="0"/>
              <a:t>Copy the file to a unique name for your course and unit.</a:t>
            </a:r>
          </a:p>
          <a:p>
            <a:pPr>
              <a:buFontTx/>
              <a:buChar char="•"/>
            </a:pPr>
            <a:r>
              <a:rPr lang="en-US" smtClean="0"/>
              <a:t>Edit the file by deleting those slides you don’t want to cover, editing other slides as appropriate to your course, and adding slides as desired.</a:t>
            </a:r>
          </a:p>
          <a:p>
            <a:pPr>
              <a:buFontTx/>
              <a:buChar char="•"/>
            </a:pPr>
            <a:r>
              <a:rPr lang="en-US" smtClean="0"/>
              <a:t>Print the slides to produce transparency masters or print directly to film or present the slides using a computer image projector.</a:t>
            </a:r>
          </a:p>
          <a:p>
            <a:endParaRPr lang="en-US" smtClean="0"/>
          </a:p>
          <a:p>
            <a:r>
              <a:rPr lang="en-US" smtClean="0"/>
              <a:t>Each slide includes instructor notes. To view those notes in PowerPoint, click-left on the View Menu; then click left on Notes View sub-menu.  You may need to scroll down to see the instructor notes.</a:t>
            </a:r>
          </a:p>
          <a:p>
            <a:r>
              <a:rPr lang="en-US" smtClean="0"/>
              <a:t>The instructor notes are also available in hardcopy as the Instructor Guide to Accompany Systems Analysis and Design Methods, 6/ed.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8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Chapter 1 - The Context of Systems Analysis And Design Methods</a:t>
            </a:r>
          </a:p>
        </p:txBody>
      </p:sp>
      <p:sp>
        <p:nvSpPr>
          <p:cNvPr id="62467" name="Rectangle 9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58E1FE-7D29-4041-9E21-EBCDD56E6C4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624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7450" y="701675"/>
            <a:ext cx="4632325" cy="3473450"/>
          </a:xfrm>
          <a:ln cap="flat"/>
        </p:spPr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No additional notes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cs-CZ" smtClean="0"/>
          </a:p>
        </p:txBody>
      </p:sp>
      <p:sp>
        <p:nvSpPr>
          <p:cNvPr id="63492" name="Zástupný symbol pro zápatí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Chapter 1 - The Context of Systems Analysis And Design Methods</a:t>
            </a:r>
          </a:p>
        </p:txBody>
      </p:sp>
      <p:sp>
        <p:nvSpPr>
          <p:cNvPr id="63493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B3BC9C-A3DC-4E50-A0D0-0B5B4BAFF3D8}" type="slidenum">
              <a:rPr lang="en-US" smtClean="0"/>
              <a:pPr/>
              <a:t>59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</p:cSld>
  <p:clrMapOvr>
    <a:masterClrMapping/>
  </p:clrMapOvr>
  <p:transition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795"/>
            <a:ext cx="8502402" cy="573954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</p:cSld>
  <p:clrMapOvr>
    <a:masterClrMapping/>
  </p:clrMapOvr>
  <p:transition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33400" y="914400"/>
            <a:ext cx="4105275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91075" y="914400"/>
            <a:ext cx="4106863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  <p:transition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</p:cSld>
  <p:clrMapOvr>
    <a:masterClrMapping/>
  </p:clrMapOvr>
  <p:transition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32" y="914400"/>
            <a:ext cx="9110698" cy="258603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0" y="3557607"/>
            <a:ext cx="9110698" cy="3014665"/>
          </a:xfrm>
          <a:solidFill>
            <a:srgbClr val="FCFEB9"/>
          </a:solidFill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32" y="914400"/>
            <a:ext cx="9110698" cy="258603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0" y="3557607"/>
            <a:ext cx="9110698" cy="3014665"/>
          </a:xfrm>
          <a:solidFill>
            <a:srgbClr val="FCFEB9"/>
          </a:solidFill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32" y="914400"/>
            <a:ext cx="9110698" cy="258603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0" y="3557607"/>
            <a:ext cx="9110698" cy="3014665"/>
          </a:xfrm>
          <a:solidFill>
            <a:srgbClr val="FCFEB9"/>
          </a:solidFill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ChangeArrowheads="1"/>
          </p:cNvSpPr>
          <p:nvPr/>
        </p:nvSpPr>
        <p:spPr bwMode="auto">
          <a:xfrm>
            <a:off x="0" y="685800"/>
            <a:ext cx="9144000" cy="5829300"/>
          </a:xfrm>
          <a:prstGeom prst="rect">
            <a:avLst/>
          </a:prstGeom>
          <a:solidFill>
            <a:srgbClr val="B7C3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cs-CZ"/>
          </a:p>
        </p:txBody>
      </p:sp>
      <p:sp>
        <p:nvSpPr>
          <p:cNvPr id="235523" name="Rectangle 3"/>
          <p:cNvSpPr>
            <a:spLocks noChangeArrowheads="1"/>
          </p:cNvSpPr>
          <p:nvPr/>
        </p:nvSpPr>
        <p:spPr bwMode="auto">
          <a:xfrm>
            <a:off x="0" y="6461125"/>
            <a:ext cx="9144000" cy="392113"/>
          </a:xfrm>
          <a:prstGeom prst="rect">
            <a:avLst/>
          </a:prstGeom>
          <a:gradFill rotWithShape="0">
            <a:gsLst>
              <a:gs pos="0">
                <a:srgbClr val="B7C3CD"/>
              </a:gs>
              <a:gs pos="100000">
                <a:srgbClr val="B7C3CD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cs-CZ"/>
          </a:p>
        </p:txBody>
      </p:sp>
      <p:sp>
        <p:nvSpPr>
          <p:cNvPr id="235524" name="Rectangle 4"/>
          <p:cNvSpPr>
            <a:spLocks noChangeArrowheads="1"/>
          </p:cNvSpPr>
          <p:nvPr/>
        </p:nvSpPr>
        <p:spPr bwMode="auto">
          <a:xfrm>
            <a:off x="0" y="0"/>
            <a:ext cx="9144000" cy="350838"/>
          </a:xfrm>
          <a:prstGeom prst="rect">
            <a:avLst/>
          </a:prstGeom>
          <a:gradFill rotWithShape="0">
            <a:gsLst>
              <a:gs pos="0">
                <a:srgbClr val="B7C3CD">
                  <a:gamma/>
                  <a:tint val="0"/>
                  <a:invGamma/>
                </a:srgbClr>
              </a:gs>
              <a:gs pos="100000">
                <a:srgbClr val="B7C3C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de-DE" b="0"/>
          </a:p>
        </p:txBody>
      </p:sp>
      <p:sp>
        <p:nvSpPr>
          <p:cNvPr id="235525" name="Rectangle 5"/>
          <p:cNvSpPr>
            <a:spLocks noChangeArrowheads="1"/>
          </p:cNvSpPr>
          <p:nvPr/>
        </p:nvSpPr>
        <p:spPr bwMode="auto">
          <a:xfrm>
            <a:off x="0" y="228600"/>
            <a:ext cx="9144000" cy="533400"/>
          </a:xfrm>
          <a:prstGeom prst="rect">
            <a:avLst/>
          </a:prstGeom>
          <a:solidFill>
            <a:srgbClr val="239A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8610600" cy="533400"/>
          </a:xfrm>
          <a:prstGeom prst="rect">
            <a:avLst/>
          </a:prstGeom>
          <a:solidFill>
            <a:srgbClr val="239AB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 předlohy nadpisů.</a:t>
            </a:r>
            <a:endParaRPr lang="en-US" dirty="0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552" y="914400"/>
            <a:ext cx="8358386" cy="5610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35528" name="Text Box 8"/>
          <p:cNvSpPr txBox="1">
            <a:spLocks noChangeArrowheads="1"/>
          </p:cNvSpPr>
          <p:nvPr/>
        </p:nvSpPr>
        <p:spPr bwMode="auto">
          <a:xfrm>
            <a:off x="-57150" y="6613525"/>
            <a:ext cx="15953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i="1" dirty="0" smtClean="0">
                <a:latin typeface="Arial" pitchFamily="34" charset="0"/>
                <a:cs typeface="Arial" pitchFamily="34" charset="0"/>
              </a:rPr>
              <a:t>Zuzana </a:t>
            </a:r>
            <a:r>
              <a:rPr lang="cs-CZ" sz="1400" i="1" dirty="0">
                <a:latin typeface="Arial" pitchFamily="34" charset="0"/>
                <a:cs typeface="Arial" pitchFamily="34" charset="0"/>
              </a:rPr>
              <a:t>Bělinová</a:t>
            </a:r>
            <a:endParaRPr lang="en-US" sz="1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29" name="Text Box 9"/>
          <p:cNvSpPr txBox="1">
            <a:spLocks noChangeArrowheads="1"/>
          </p:cNvSpPr>
          <p:nvPr/>
        </p:nvSpPr>
        <p:spPr bwMode="auto">
          <a:xfrm>
            <a:off x="4773035" y="6618288"/>
            <a:ext cx="42947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cs-CZ" sz="1200" i="1" dirty="0" smtClean="0">
                <a:latin typeface="Arial" pitchFamily="34" charset="0"/>
                <a:cs typeface="Arial" pitchFamily="34" charset="0"/>
              </a:rPr>
              <a:t>Fakulta</a:t>
            </a:r>
            <a:r>
              <a:rPr lang="cs-CZ" sz="1200" i="1" baseline="0" dirty="0" smtClean="0">
                <a:latin typeface="Arial" pitchFamily="34" charset="0"/>
                <a:cs typeface="Arial" pitchFamily="34" charset="0"/>
              </a:rPr>
              <a:t> dopravní, České vysoké učení technické v Praze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31" name="Text Box 11"/>
          <p:cNvSpPr txBox="1">
            <a:spLocks noChangeArrowheads="1"/>
          </p:cNvSpPr>
          <p:nvPr/>
        </p:nvSpPr>
        <p:spPr bwMode="auto">
          <a:xfrm>
            <a:off x="-76200" y="-20574"/>
            <a:ext cx="29483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dirty="0" smtClean="0">
                <a:solidFill>
                  <a:srgbClr val="5294A6"/>
                </a:solidFill>
                <a:latin typeface="Arial" charset="0"/>
              </a:rPr>
              <a:t>TELEMATICKÉ SYSTÉMY A SLUŽBY</a:t>
            </a:r>
            <a:endParaRPr lang="en-US" dirty="0">
              <a:solidFill>
                <a:srgbClr val="5294A6"/>
              </a:solidFill>
            </a:endParaRPr>
          </a:p>
        </p:txBody>
      </p:sp>
      <p:sp>
        <p:nvSpPr>
          <p:cNvPr id="235533" name="Text Box 13"/>
          <p:cNvSpPr txBox="1">
            <a:spLocks noChangeArrowheads="1"/>
          </p:cNvSpPr>
          <p:nvPr userDrawn="1"/>
        </p:nvSpPr>
        <p:spPr bwMode="auto">
          <a:xfrm>
            <a:off x="7977802" y="-26988"/>
            <a:ext cx="1217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cs-CZ" sz="1200" i="1" dirty="0" smtClean="0">
                <a:latin typeface="+mj-lt"/>
              </a:rPr>
              <a:t>Přednáška</a:t>
            </a:r>
            <a:r>
              <a:rPr lang="cs-CZ" sz="1200" i="1" baseline="0" dirty="0" smtClean="0">
                <a:latin typeface="+mj-lt"/>
              </a:rPr>
              <a:t> </a:t>
            </a:r>
            <a:r>
              <a:rPr lang="cs-CZ" sz="1200" i="1" dirty="0" smtClean="0">
                <a:latin typeface="+mj-lt"/>
              </a:rPr>
              <a:t>10 </a:t>
            </a:r>
            <a:endParaRPr lang="en-US" sz="1200" i="1" dirty="0"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701" r:id="rId8"/>
    <p:sldLayoutId id="2147483702" r:id="rId9"/>
  </p:sldLayoutIdLst>
  <p:transition>
    <p:strips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lavdis.cz/index.php?pg=41&amp;ln=cz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lavdis.cz/index.php?pg=11&amp;ln=cz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avdis.cz/index.php?pg=42&amp;ln=cz" TargetMode="Externa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0" Type="http://schemas.openxmlformats.org/officeDocument/2006/relationships/hyperlink" Target="http://lavdis.cz/index.php?pg=46&amp;ln=cz" TargetMode="External"/><Relationship Id="rId4" Type="http://schemas.openxmlformats.org/officeDocument/2006/relationships/hyperlink" Target="http://lavdis.cz/index.php?pg=37&amp;ln=cz" TargetMode="External"/><Relationship Id="rId9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lavdis.cz/index.php?pg=196&amp;ln=cz" TargetMode="External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lavdis.cz/index.php?pg=194&amp;ln=cz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avdis.cz/index.php?pg=71&amp;ln=cz" TargetMode="External"/><Relationship Id="rId11" Type="http://schemas.openxmlformats.org/officeDocument/2006/relationships/image" Target="../media/image18.jpeg"/><Relationship Id="rId5" Type="http://schemas.openxmlformats.org/officeDocument/2006/relationships/image" Target="../media/image15.jpeg"/><Relationship Id="rId10" Type="http://schemas.openxmlformats.org/officeDocument/2006/relationships/hyperlink" Target="http://lavdis.cz/index.php?pg=201&amp;ln=cz" TargetMode="External"/><Relationship Id="rId4" Type="http://schemas.openxmlformats.org/officeDocument/2006/relationships/hyperlink" Target="http://lavdis.cz/index.php?pg=195&amp;ln=cz" TargetMode="External"/><Relationship Id="rId9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images.google.cz/imgres?imgurl=http://www.dqts.net/images/eurologo.gif&amp;imgrefurl=http://www.dqts.net/contact.htm&amp;usg=__EH8ylRgwHjBCpMsCPqbRtlFvPEg=&amp;h=986&amp;w=1019&amp;sz=30&amp;hl=cs&amp;start=1&amp;tbnid=QlRXZfu3YUCOxM:&amp;tbnh=145&amp;tbnw=150&amp;prev=/images?q=eurocontrol+logo&amp;gbv=2&amp;hl=c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642938" y="1928813"/>
            <a:ext cx="288131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18900" b="0">
                <a:solidFill>
                  <a:srgbClr val="239ABF"/>
                </a:solidFill>
                <a:latin typeface="Arial" charset="0"/>
              </a:rPr>
              <a:t>10</a:t>
            </a:r>
            <a:endParaRPr lang="en-US">
              <a:solidFill>
                <a:srgbClr val="239ABF"/>
              </a:solidFill>
            </a:endParaRP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849313" y="685800"/>
            <a:ext cx="2438400" cy="685800"/>
          </a:xfrm>
          <a:prstGeom prst="rect">
            <a:avLst/>
          </a:prstGeom>
          <a:solidFill>
            <a:srgbClr val="239A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5124" name="Line 5"/>
          <p:cNvSpPr>
            <a:spLocks noChangeShapeType="1"/>
          </p:cNvSpPr>
          <p:nvPr/>
        </p:nvSpPr>
        <p:spPr bwMode="auto">
          <a:xfrm>
            <a:off x="0" y="7540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738188" y="1358900"/>
            <a:ext cx="25384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dirty="0" smtClean="0">
                <a:solidFill>
                  <a:srgbClr val="239ABF"/>
                </a:solidFill>
                <a:latin typeface="Arial" charset="0"/>
              </a:rPr>
              <a:t>PŘEDNÁŠKA</a:t>
            </a:r>
            <a:endParaRPr lang="en-US" dirty="0">
              <a:solidFill>
                <a:srgbClr val="239ABF"/>
              </a:solidFill>
            </a:endParaRPr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4143375" y="1928813"/>
            <a:ext cx="444976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 sz="3200" dirty="0">
              <a:latin typeface="Arial" charset="0"/>
            </a:endParaRPr>
          </a:p>
          <a:p>
            <a:r>
              <a:rPr lang="cs-CZ" sz="3200" dirty="0" err="1">
                <a:latin typeface="Arial" charset="0"/>
              </a:rPr>
              <a:t>Telematické</a:t>
            </a:r>
            <a:r>
              <a:rPr lang="cs-CZ" sz="3200" dirty="0">
                <a:latin typeface="Arial" charset="0"/>
              </a:rPr>
              <a:t> systémy ve vodní a letecké dopravě</a:t>
            </a:r>
          </a:p>
          <a:p>
            <a:endParaRPr lang="cs-CZ" sz="3200" dirty="0">
              <a:latin typeface="Arial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Přenášené informace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13787"/>
            <a:ext cx="8502402" cy="5739549"/>
          </a:xfrm>
        </p:spPr>
        <p:txBody>
          <a:bodyPr>
            <a:noAutofit/>
          </a:bodyPr>
          <a:lstStyle/>
          <a:p>
            <a:r>
              <a:rPr lang="cs-CZ" sz="1600" dirty="0" smtClean="0"/>
              <a:t>Každých 2-10 </a:t>
            </a:r>
            <a:r>
              <a:rPr lang="cs-CZ" sz="1600" dirty="0" smtClean="0"/>
              <a:t>sekund v případě pohybu (podle rychlosti) a každé 3 minuty pokud je </a:t>
            </a:r>
            <a:r>
              <a:rPr lang="cs-CZ" sz="1600" dirty="0" smtClean="0"/>
              <a:t>loď ukotvena se </a:t>
            </a:r>
            <a:r>
              <a:rPr lang="cs-CZ" sz="1600" dirty="0" smtClean="0"/>
              <a:t>odesílá: </a:t>
            </a:r>
            <a:endParaRPr lang="en-US" sz="1600" dirty="0" smtClean="0"/>
          </a:p>
          <a:p>
            <a:pPr lvl="1"/>
            <a:r>
              <a:rPr lang="cs-CZ" sz="1400" dirty="0" smtClean="0"/>
              <a:t>Identifikace plavidla </a:t>
            </a:r>
            <a:r>
              <a:rPr lang="en-US" sz="1400" dirty="0" smtClean="0"/>
              <a:t>Maritime Mobile Service Identity (MMSI)</a:t>
            </a:r>
          </a:p>
          <a:p>
            <a:pPr lvl="1"/>
            <a:r>
              <a:rPr lang="cs-CZ" sz="1400" dirty="0" smtClean="0"/>
              <a:t>Stav </a:t>
            </a:r>
            <a:r>
              <a:rPr lang="en-US" sz="1400" dirty="0" smtClean="0"/>
              <a:t>– </a:t>
            </a:r>
            <a:r>
              <a:rPr lang="cs-CZ" sz="1400" dirty="0" smtClean="0"/>
              <a:t> zakotvena, v pohybu pod motory, atd.</a:t>
            </a:r>
            <a:endParaRPr lang="en-US" sz="1400" dirty="0" smtClean="0"/>
          </a:p>
          <a:p>
            <a:pPr lvl="1"/>
            <a:r>
              <a:rPr lang="en-US" sz="1400" dirty="0" smtClean="0"/>
              <a:t>R</a:t>
            </a:r>
            <a:r>
              <a:rPr lang="cs-CZ" sz="1400" dirty="0" err="1" smtClean="0"/>
              <a:t>ychlost</a:t>
            </a:r>
            <a:r>
              <a:rPr lang="cs-CZ" sz="1400" dirty="0" smtClean="0"/>
              <a:t> otáčení</a:t>
            </a:r>
            <a:r>
              <a:rPr lang="en-US" sz="1400" dirty="0" smtClean="0"/>
              <a:t> – </a:t>
            </a:r>
            <a:r>
              <a:rPr lang="cs-CZ" sz="1400" dirty="0" smtClean="0"/>
              <a:t>doprava, doleva</a:t>
            </a:r>
            <a:r>
              <a:rPr lang="en-US" sz="1400" dirty="0" smtClean="0"/>
              <a:t>, </a:t>
            </a:r>
            <a:r>
              <a:rPr lang="cs-CZ" sz="1400" dirty="0" smtClean="0"/>
              <a:t>od</a:t>
            </a:r>
            <a:r>
              <a:rPr lang="en-US" sz="1400" dirty="0" smtClean="0"/>
              <a:t> 0 </a:t>
            </a:r>
            <a:r>
              <a:rPr lang="cs-CZ" sz="1400" dirty="0" smtClean="0"/>
              <a:t>do </a:t>
            </a:r>
            <a:r>
              <a:rPr lang="en-US" sz="1400" dirty="0" smtClean="0"/>
              <a:t>720 </a:t>
            </a:r>
            <a:r>
              <a:rPr lang="cs-CZ" sz="1400" dirty="0" smtClean="0"/>
              <a:t>stupňů za minutu</a:t>
            </a:r>
            <a:endParaRPr lang="en-US" sz="1400" dirty="0" smtClean="0"/>
          </a:p>
          <a:p>
            <a:pPr lvl="1"/>
            <a:r>
              <a:rPr lang="cs-CZ" sz="1400" dirty="0" smtClean="0"/>
              <a:t>Rychlost vůči zemi </a:t>
            </a:r>
            <a:r>
              <a:rPr lang="en-US" sz="1400" dirty="0" smtClean="0"/>
              <a:t>– </a:t>
            </a:r>
            <a:r>
              <a:rPr lang="cs-CZ" sz="1400" dirty="0" smtClean="0"/>
              <a:t> rozlišení na </a:t>
            </a:r>
            <a:r>
              <a:rPr lang="en-US" sz="1400" dirty="0" smtClean="0"/>
              <a:t>0.1</a:t>
            </a:r>
            <a:r>
              <a:rPr lang="cs-CZ" sz="1400" dirty="0" smtClean="0"/>
              <a:t>uzlu</a:t>
            </a:r>
            <a:r>
              <a:rPr lang="en-US" sz="1400" dirty="0" smtClean="0"/>
              <a:t> (0.19 km/h) </a:t>
            </a:r>
            <a:r>
              <a:rPr lang="cs-CZ" sz="1400" dirty="0" smtClean="0"/>
              <a:t> od 0 do 102 uzlů  (</a:t>
            </a:r>
            <a:r>
              <a:rPr lang="en-US" sz="1400" dirty="0" smtClean="0"/>
              <a:t>189 km/h)</a:t>
            </a:r>
          </a:p>
          <a:p>
            <a:pPr lvl="1"/>
            <a:r>
              <a:rPr lang="cs-CZ" sz="1400" dirty="0" smtClean="0"/>
              <a:t>Pozice s přesností na 0</a:t>
            </a:r>
            <a:r>
              <a:rPr lang="en-US" sz="1400" dirty="0" smtClean="0"/>
              <a:t>.0001 </a:t>
            </a:r>
            <a:r>
              <a:rPr lang="en-US" sz="1400" dirty="0" err="1" smtClean="0"/>
              <a:t>minut</a:t>
            </a:r>
            <a:r>
              <a:rPr lang="cs-CZ" sz="1400" dirty="0" smtClean="0"/>
              <a:t>y</a:t>
            </a:r>
            <a:endParaRPr lang="en-US" sz="1400" dirty="0" smtClean="0"/>
          </a:p>
          <a:p>
            <a:pPr lvl="1"/>
            <a:r>
              <a:rPr lang="cs-CZ" sz="1400" dirty="0" smtClean="0"/>
              <a:t>Směr vůči zemi  - vůči severu na </a:t>
            </a:r>
            <a:r>
              <a:rPr lang="en-US" sz="1400" dirty="0" smtClean="0"/>
              <a:t>0.1°</a:t>
            </a:r>
          </a:p>
          <a:p>
            <a:pPr lvl="1"/>
            <a:r>
              <a:rPr lang="cs-CZ" sz="1400" dirty="0" smtClean="0"/>
              <a:t>Skutečný směr </a:t>
            </a:r>
            <a:r>
              <a:rPr lang="en-US" sz="1400" dirty="0" smtClean="0"/>
              <a:t>– 0 </a:t>
            </a:r>
            <a:r>
              <a:rPr lang="cs-CZ" sz="1400" dirty="0" smtClean="0"/>
              <a:t>–</a:t>
            </a:r>
            <a:r>
              <a:rPr lang="en-US" sz="1400" dirty="0" smtClean="0"/>
              <a:t> 359 s</a:t>
            </a:r>
            <a:r>
              <a:rPr lang="cs-CZ" sz="1400" dirty="0" err="1" smtClean="0"/>
              <a:t>tupňů</a:t>
            </a:r>
            <a:r>
              <a:rPr lang="en-US" sz="1400" dirty="0" smtClean="0"/>
              <a:t> (</a:t>
            </a:r>
            <a:r>
              <a:rPr lang="cs-CZ" sz="1400" dirty="0" smtClean="0"/>
              <a:t>získaný např. z gyrokompasu</a:t>
            </a:r>
            <a:r>
              <a:rPr lang="en-US" sz="1400" dirty="0" smtClean="0"/>
              <a:t>)</a:t>
            </a:r>
          </a:p>
          <a:p>
            <a:pPr lvl="1"/>
            <a:r>
              <a:rPr lang="cs-CZ" sz="1400" dirty="0" smtClean="0"/>
              <a:t>Aktuální směr  </a:t>
            </a:r>
            <a:r>
              <a:rPr lang="en-US" sz="1400" dirty="0" smtClean="0"/>
              <a:t>0 </a:t>
            </a:r>
            <a:r>
              <a:rPr lang="cs-CZ" sz="1400" dirty="0" smtClean="0"/>
              <a:t>-</a:t>
            </a:r>
            <a:r>
              <a:rPr lang="en-US" sz="1400" dirty="0" smtClean="0"/>
              <a:t> 359 </a:t>
            </a:r>
            <a:r>
              <a:rPr lang="cs-CZ" sz="1400" dirty="0" smtClean="0"/>
              <a:t>stupňů</a:t>
            </a:r>
            <a:endParaRPr lang="en-US" sz="1400" dirty="0" smtClean="0"/>
          </a:p>
          <a:p>
            <a:pPr lvl="1"/>
            <a:r>
              <a:rPr lang="cs-CZ" sz="1400" dirty="0" smtClean="0"/>
              <a:t>Čas </a:t>
            </a:r>
            <a:r>
              <a:rPr lang="en-US" sz="1400" dirty="0" smtClean="0"/>
              <a:t>– </a:t>
            </a:r>
            <a:r>
              <a:rPr lang="cs-CZ" sz="1400" dirty="0" smtClean="0"/>
              <a:t>čas </a:t>
            </a:r>
            <a:r>
              <a:rPr lang="en-US" sz="1400" dirty="0" smtClean="0"/>
              <a:t>UTC </a:t>
            </a:r>
            <a:r>
              <a:rPr lang="cs-CZ" sz="1400" dirty="0" smtClean="0"/>
              <a:t>na sekundy, kdy byla tato data vytvořena</a:t>
            </a:r>
            <a:r>
              <a:rPr lang="en-US" sz="1400" dirty="0" smtClean="0"/>
              <a:t> </a:t>
            </a:r>
          </a:p>
          <a:p>
            <a:r>
              <a:rPr lang="cs-CZ" sz="1600" dirty="0" smtClean="0"/>
              <a:t>Data zasílaná každých </a:t>
            </a:r>
            <a:r>
              <a:rPr lang="en-US" sz="1600" dirty="0" smtClean="0"/>
              <a:t>6 </a:t>
            </a:r>
            <a:r>
              <a:rPr lang="en-US" sz="1600" dirty="0" err="1" smtClean="0"/>
              <a:t>minut</a:t>
            </a:r>
            <a:r>
              <a:rPr lang="en-US" sz="1600" dirty="0" smtClean="0"/>
              <a:t>:</a:t>
            </a:r>
          </a:p>
          <a:p>
            <a:pPr lvl="1"/>
            <a:r>
              <a:rPr lang="cs-CZ" sz="1400" dirty="0" smtClean="0"/>
              <a:t>Identifikační číslo plavidla </a:t>
            </a:r>
            <a:r>
              <a:rPr lang="en-US" sz="1400" dirty="0" smtClean="0"/>
              <a:t>IMO </a:t>
            </a:r>
          </a:p>
          <a:p>
            <a:pPr lvl="1"/>
            <a:r>
              <a:rPr lang="cs-CZ" sz="1400" dirty="0" smtClean="0"/>
              <a:t>Volací značka</a:t>
            </a:r>
            <a:endParaRPr lang="en-US" sz="1400" dirty="0" smtClean="0"/>
          </a:p>
          <a:p>
            <a:pPr lvl="1"/>
            <a:r>
              <a:rPr lang="cs-CZ" sz="1400" dirty="0" smtClean="0"/>
              <a:t>Jméno</a:t>
            </a:r>
            <a:endParaRPr lang="en-US" sz="1400" dirty="0" smtClean="0"/>
          </a:p>
          <a:p>
            <a:pPr lvl="1"/>
            <a:r>
              <a:rPr lang="en-US" sz="1400" dirty="0" err="1" smtClean="0"/>
              <a:t>Typ</a:t>
            </a:r>
            <a:r>
              <a:rPr lang="cs-CZ" sz="1400" dirty="0" smtClean="0"/>
              <a:t> lodi / nákladu</a:t>
            </a:r>
            <a:endParaRPr lang="en-US" sz="1400" dirty="0" smtClean="0"/>
          </a:p>
          <a:p>
            <a:pPr lvl="1"/>
            <a:r>
              <a:rPr lang="cs-CZ" sz="1400" dirty="0" smtClean="0"/>
              <a:t>Rozměr lodi s přesností na metry</a:t>
            </a:r>
            <a:endParaRPr lang="en-US" sz="1400" dirty="0" smtClean="0"/>
          </a:p>
          <a:p>
            <a:pPr lvl="1"/>
            <a:r>
              <a:rPr lang="cs-CZ" sz="1400" dirty="0" smtClean="0"/>
              <a:t>Umístění lokalizačního systému na lodi </a:t>
            </a:r>
            <a:r>
              <a:rPr lang="en-US" sz="1400" dirty="0" smtClean="0"/>
              <a:t> </a:t>
            </a:r>
          </a:p>
          <a:p>
            <a:pPr lvl="1"/>
            <a:r>
              <a:rPr lang="cs-CZ" sz="1400" dirty="0" smtClean="0"/>
              <a:t>Typ lokalizačního systému </a:t>
            </a:r>
            <a:r>
              <a:rPr lang="en-US" sz="1400" dirty="0" smtClean="0"/>
              <a:t>– </a:t>
            </a:r>
            <a:r>
              <a:rPr lang="cs-CZ" sz="1400" dirty="0" smtClean="0"/>
              <a:t>např. </a:t>
            </a:r>
            <a:r>
              <a:rPr lang="en-US" sz="1400" dirty="0" smtClean="0"/>
              <a:t>GPS, DGPS</a:t>
            </a:r>
            <a:r>
              <a:rPr lang="cs-CZ" sz="1400" dirty="0" smtClean="0"/>
              <a:t>,</a:t>
            </a:r>
            <a:r>
              <a:rPr lang="en-US" sz="1400" dirty="0" smtClean="0"/>
              <a:t> LORAN-C.</a:t>
            </a:r>
          </a:p>
          <a:p>
            <a:pPr lvl="1"/>
            <a:r>
              <a:rPr lang="cs-CZ" sz="1400" dirty="0" smtClean="0"/>
              <a:t>Ponor lodi </a:t>
            </a:r>
            <a:r>
              <a:rPr lang="en-US" sz="1400" dirty="0" smtClean="0"/>
              <a:t>– 0.1 </a:t>
            </a:r>
            <a:r>
              <a:rPr lang="cs-CZ" sz="1400" dirty="0" smtClean="0"/>
              <a:t>-</a:t>
            </a:r>
            <a:r>
              <a:rPr lang="en-US" sz="1400" dirty="0" smtClean="0"/>
              <a:t> 25.5 </a:t>
            </a:r>
            <a:r>
              <a:rPr lang="cs-CZ" sz="1400" dirty="0" smtClean="0"/>
              <a:t>metrů</a:t>
            </a:r>
          </a:p>
          <a:p>
            <a:pPr lvl="1"/>
            <a:r>
              <a:rPr lang="cs-CZ" sz="1400" dirty="0" smtClean="0"/>
              <a:t>Cíl</a:t>
            </a:r>
            <a:endParaRPr lang="en-US" sz="1400" dirty="0" smtClean="0"/>
          </a:p>
          <a:p>
            <a:pPr lvl="1"/>
            <a:r>
              <a:rPr lang="cs-CZ" sz="1400" dirty="0" smtClean="0"/>
              <a:t>Očekávaný čas doplutí </a:t>
            </a:r>
            <a:r>
              <a:rPr lang="en-US" sz="1400" dirty="0" smtClean="0"/>
              <a:t>ETA (estimated time of arrival)</a:t>
            </a:r>
            <a:r>
              <a:rPr lang="cs-CZ" sz="1400" dirty="0" smtClean="0"/>
              <a:t> </a:t>
            </a:r>
            <a:r>
              <a:rPr lang="en-US" sz="1400" dirty="0" smtClean="0"/>
              <a:t>– UTC </a:t>
            </a:r>
            <a:r>
              <a:rPr lang="cs-CZ" sz="1400" dirty="0" smtClean="0"/>
              <a:t>s přesností na minuty</a:t>
            </a:r>
            <a:endParaRPr lang="en-US" sz="1400" dirty="0" smtClean="0"/>
          </a:p>
        </p:txBody>
      </p:sp>
    </p:spTree>
  </p:cSld>
  <p:clrMapOvr>
    <a:masterClrMapping/>
  </p:clrMapOvr>
  <p:transition>
    <p:strip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 bwMode="auto">
          <a:xfrm>
            <a:off x="0" y="188640"/>
            <a:ext cx="9144000" cy="700088"/>
          </a:xfrm>
          <a:prstGeom prst="rect">
            <a:avLst/>
          </a:prstGeom>
          <a:solidFill>
            <a:srgbClr val="239AB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cs-CZ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Automatický identifikační </a:t>
            </a:r>
            <a:r>
              <a:rPr lang="cs-CZ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systém</a:t>
            </a:r>
            <a:endParaRPr lang="cs-CZ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http://www.sfmx.org/images/AIS_WebSre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0" y="1407273"/>
            <a:ext cx="8962860" cy="446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23528" y="5661828"/>
            <a:ext cx="2071687" cy="21544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800" b="0" dirty="0">
                <a:latin typeface="+mj-lt"/>
              </a:rPr>
              <a:t>Source: http://www.sfmx.org/ais/</a:t>
            </a:r>
          </a:p>
        </p:txBody>
      </p:sp>
    </p:spTree>
    <p:extLst>
      <p:ext uri="{BB962C8B-B14F-4D97-AF65-F5344CB8AC3E}">
        <p14:creationId xmlns:p14="http://schemas.microsoft.com/office/powerpoint/2010/main" val="2638547167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Lodní přepravní služby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66752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err="1"/>
              <a:t>Vessel</a:t>
            </a:r>
            <a:r>
              <a:rPr lang="cs-CZ" dirty="0"/>
              <a:t> </a:t>
            </a:r>
            <a:r>
              <a:rPr lang="cs-CZ" dirty="0" err="1"/>
              <a:t>Traffic</a:t>
            </a:r>
            <a:r>
              <a:rPr lang="cs-CZ" dirty="0"/>
              <a:t> </a:t>
            </a:r>
            <a:r>
              <a:rPr lang="cs-CZ" dirty="0" err="1" smtClean="0"/>
              <a:t>Services</a:t>
            </a:r>
            <a:r>
              <a:rPr lang="cs-CZ" dirty="0" smtClean="0"/>
              <a:t> (VTS)</a:t>
            </a:r>
          </a:p>
          <a:p>
            <a:pPr lvl="1">
              <a:defRPr/>
            </a:pPr>
            <a:r>
              <a:rPr lang="cs-CZ" dirty="0" smtClean="0"/>
              <a:t>Informační služby (o splavnosti, provozu, počasí, podmínkách přílivu a jiných zvláštních událostech</a:t>
            </a:r>
          </a:p>
          <a:p>
            <a:pPr lvl="1">
              <a:defRPr/>
            </a:pPr>
            <a:r>
              <a:rPr lang="cs-CZ" dirty="0" smtClean="0"/>
              <a:t>Navigační asistenční služby (pozice, provoz, varování)</a:t>
            </a:r>
          </a:p>
          <a:p>
            <a:pPr lvl="1">
              <a:defRPr/>
            </a:pPr>
            <a:r>
              <a:rPr lang="cs-CZ" dirty="0" smtClean="0"/>
              <a:t>Služba organizace dopravy (predikce dopravy, sledování a řízení, dohled)</a:t>
            </a:r>
          </a:p>
          <a:p>
            <a:pPr lvl="1">
              <a:defRPr/>
            </a:pPr>
            <a:r>
              <a:rPr lang="cs-CZ" dirty="0" smtClean="0"/>
              <a:t>Spolupráce s ostatními službami (výměna informací s ostatními službami)</a:t>
            </a:r>
            <a:endParaRPr lang="cs-CZ" dirty="0"/>
          </a:p>
        </p:txBody>
      </p:sp>
      <p:pic>
        <p:nvPicPr>
          <p:cNvPr id="4" name="Picture 2" descr="http://portal.fma.fi/portal/pls/portal/docs/1/1416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352830"/>
            <a:ext cx="2699086" cy="216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5542894" y="6155606"/>
            <a:ext cx="34215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800" b="0" dirty="0">
                <a:latin typeface="+mj-lt"/>
              </a:rPr>
              <a:t>Source: http://portal.fma.fi/</a:t>
            </a:r>
            <a:r>
              <a:rPr lang="cs-CZ" sz="800" b="0" dirty="0" err="1">
                <a:latin typeface="+mj-lt"/>
              </a:rPr>
              <a:t>sivu</a:t>
            </a:r>
            <a:r>
              <a:rPr lang="cs-CZ" sz="800" b="0" dirty="0">
                <a:latin typeface="+mj-lt"/>
              </a:rPr>
              <a:t>/www/</a:t>
            </a:r>
            <a:r>
              <a:rPr lang="cs-CZ" sz="800" b="0" dirty="0" err="1">
                <a:latin typeface="+mj-lt"/>
              </a:rPr>
              <a:t>fma_fi_en</a:t>
            </a:r>
            <a:r>
              <a:rPr lang="cs-CZ" sz="800" b="0" dirty="0">
                <a:latin typeface="+mj-lt"/>
              </a:rPr>
              <a:t>/</a:t>
            </a:r>
            <a:r>
              <a:rPr lang="cs-CZ" sz="800" b="0" dirty="0" err="1">
                <a:latin typeface="+mj-lt"/>
              </a:rPr>
              <a:t>services</a:t>
            </a:r>
            <a:r>
              <a:rPr lang="cs-CZ" sz="800" b="0" dirty="0">
                <a:latin typeface="+mj-lt"/>
              </a:rPr>
              <a:t>/</a:t>
            </a:r>
            <a:r>
              <a:rPr lang="cs-CZ" sz="800" b="0" dirty="0" err="1">
                <a:latin typeface="+mj-lt"/>
              </a:rPr>
              <a:t>vessel_traffic_services</a:t>
            </a:r>
            <a:r>
              <a:rPr lang="cs-CZ" sz="800" b="0" dirty="0">
                <a:latin typeface="+mj-lt"/>
              </a:rPr>
              <a:t>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dirty="0" smtClean="0"/>
              <a:t>   Řídicí </a:t>
            </a:r>
            <a:r>
              <a:rPr lang="cs-CZ" dirty="0"/>
              <a:t>a informační systém pro lodní </a:t>
            </a:r>
            <a:r>
              <a:rPr lang="cs-CZ" dirty="0" smtClean="0"/>
              <a:t>dopravu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785813"/>
            <a:ext cx="8286378" cy="372330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cs-CZ" dirty="0" err="1"/>
              <a:t>Vessel</a:t>
            </a:r>
            <a:r>
              <a:rPr lang="cs-CZ" dirty="0"/>
              <a:t> </a:t>
            </a:r>
            <a:r>
              <a:rPr lang="cs-CZ" dirty="0" err="1"/>
              <a:t>Traffic</a:t>
            </a:r>
            <a:r>
              <a:rPr lang="cs-CZ" dirty="0"/>
              <a:t> Management and </a:t>
            </a:r>
            <a:r>
              <a:rPr lang="cs-CZ" dirty="0" err="1"/>
              <a:t>Information</a:t>
            </a:r>
            <a:r>
              <a:rPr lang="cs-CZ" dirty="0"/>
              <a:t> </a:t>
            </a:r>
            <a:r>
              <a:rPr lang="cs-CZ" dirty="0" err="1"/>
              <a:t>Services</a:t>
            </a:r>
            <a:r>
              <a:rPr lang="cs-CZ" dirty="0"/>
              <a:t> (VTMIS) 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Obsahuje AIS a VTS</a:t>
            </a:r>
          </a:p>
          <a:p>
            <a:pPr>
              <a:defRPr/>
            </a:pPr>
            <a:r>
              <a:rPr lang="cs-CZ" dirty="0" smtClean="0"/>
              <a:t>VTMIS koncept založen na optimalizaci výměny informací, tj.</a:t>
            </a:r>
          </a:p>
          <a:p>
            <a:pPr lvl="1">
              <a:defRPr/>
            </a:pPr>
            <a:r>
              <a:rPr lang="cs-CZ" dirty="0" smtClean="0"/>
              <a:t>výzkumu přidané hodnoty stávajících informačních služeb</a:t>
            </a:r>
          </a:p>
          <a:p>
            <a:pPr lvl="1">
              <a:defRPr/>
            </a:pPr>
            <a:r>
              <a:rPr lang="cs-CZ" dirty="0" smtClean="0"/>
              <a:t>nalezení informačních mezer bránících naplnění určitých přínosů</a:t>
            </a:r>
          </a:p>
          <a:p>
            <a:pPr lvl="1">
              <a:defRPr/>
            </a:pPr>
            <a:r>
              <a:rPr lang="cs-CZ" dirty="0" smtClean="0"/>
              <a:t>doplnění chybějících informací a dosažení sdílení stávajících informačních zdrojů</a:t>
            </a:r>
            <a:endParaRPr lang="cs-CZ" dirty="0"/>
          </a:p>
        </p:txBody>
      </p:sp>
      <p:pic>
        <p:nvPicPr>
          <p:cNvPr id="4" name="Picture 2" descr="http://www.armedforces-int.com/upload/image_files/articles/images/companies/963/vessel-management-1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78232"/>
            <a:ext cx="3105820" cy="221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6381676" y="6255342"/>
            <a:ext cx="27623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800" b="0" dirty="0">
                <a:latin typeface="+mj-lt"/>
              </a:rPr>
              <a:t>Source: http://www.armedforces-int.com/</a:t>
            </a:r>
            <a:r>
              <a:rPr lang="cs-CZ" sz="800" b="0" dirty="0" err="1">
                <a:latin typeface="+mj-lt"/>
              </a:rPr>
              <a:t>article</a:t>
            </a:r>
            <a:r>
              <a:rPr lang="cs-CZ" sz="800" b="0" dirty="0">
                <a:latin typeface="+mj-lt"/>
              </a:rPr>
              <a:t>/vessel-traffic-management-system.html.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Příklad: </a:t>
            </a:r>
            <a:r>
              <a:rPr lang="en-US" dirty="0" smtClean="0"/>
              <a:t>VTMIS-NET</a:t>
            </a:r>
            <a:r>
              <a:rPr lang="cs-CZ" dirty="0" smtClean="0"/>
              <a:t> projekt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64704"/>
            <a:ext cx="8748464" cy="3240361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cs-CZ" dirty="0" smtClean="0"/>
              <a:t>projekt podporovaný Evropskou unií</a:t>
            </a:r>
          </a:p>
          <a:p>
            <a:pPr>
              <a:defRPr/>
            </a:pPr>
            <a:r>
              <a:rPr lang="cs-CZ" dirty="0" smtClean="0"/>
              <a:t>cílem integrace informací pro</a:t>
            </a:r>
          </a:p>
          <a:p>
            <a:pPr lvl="1">
              <a:defRPr/>
            </a:pPr>
            <a:r>
              <a:rPr lang="cs-CZ" dirty="0" smtClean="0"/>
              <a:t>předpověď dopravní situace</a:t>
            </a:r>
          </a:p>
          <a:p>
            <a:pPr lvl="1">
              <a:defRPr/>
            </a:pPr>
            <a:r>
              <a:rPr lang="cs-CZ" dirty="0" smtClean="0"/>
              <a:t>optimalizaci podpůrných služeb, jako jsou řídicí, vlečné nebo kotevní služby</a:t>
            </a:r>
          </a:p>
          <a:p>
            <a:pPr lvl="1">
              <a:defRPr/>
            </a:pPr>
            <a:r>
              <a:rPr lang="cs-CZ" dirty="0" smtClean="0"/>
              <a:t>zlepšení organizace veřejných služeb jako např. zdravotní, imigrační a celní služby</a:t>
            </a:r>
          </a:p>
          <a:p>
            <a:pPr lvl="1">
              <a:defRPr/>
            </a:pPr>
            <a:r>
              <a:rPr lang="cs-CZ" dirty="0" smtClean="0"/>
              <a:t>optimalizace přístavních služeb, např. zakotvení, nalodění a vylodění</a:t>
            </a:r>
          </a:p>
          <a:p>
            <a:pPr lvl="1">
              <a:defRPr/>
            </a:pPr>
            <a:r>
              <a:rPr lang="cs-CZ" dirty="0" smtClean="0"/>
              <a:t> organizace a zajištění komunikace lodních dopravců s plavidly a posádkou</a:t>
            </a:r>
          </a:p>
          <a:p>
            <a:pPr>
              <a:defRPr/>
            </a:pPr>
            <a:r>
              <a:rPr lang="cs-CZ" dirty="0" smtClean="0"/>
              <a:t>Dalším krokem je využití všech dopravních informací pro řízení celého dopravního procesu, včetně organizace dopravy před naloděním a po vylodění</a:t>
            </a:r>
            <a:endParaRPr lang="cs-CZ" dirty="0"/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634886"/>
            <a:ext cx="4213312" cy="29249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přístavní aplikace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8430394" cy="607218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Aplikace systému </a:t>
            </a:r>
            <a:r>
              <a:rPr lang="cs-CZ" i="1" dirty="0" smtClean="0"/>
              <a:t>DAKOSY, který je využíván v přístavu Hamburk, </a:t>
            </a:r>
          </a:p>
          <a:p>
            <a:pPr lvl="1">
              <a:defRPr/>
            </a:pPr>
            <a:r>
              <a:rPr lang="cs-CZ" i="1" dirty="0" smtClean="0"/>
              <a:t>zjednodušuje </a:t>
            </a:r>
            <a:r>
              <a:rPr lang="cs-CZ" dirty="0" smtClean="0"/>
              <a:t>dosavadní pohyb informací a dokladů. </a:t>
            </a:r>
          </a:p>
          <a:p>
            <a:pPr lvl="1">
              <a:defRPr/>
            </a:pPr>
            <a:r>
              <a:rPr lang="cs-CZ" dirty="0" smtClean="0"/>
              <a:t>Komunikační a informační systém zprostředkovává elektronický přenos dat a informací jednak mezi jednotlivými subjekty hamburského přístavu navzájem, jednak s jejich partnery a zákazníky v tuzemsku i v zahraničí.</a:t>
            </a:r>
          </a:p>
          <a:p>
            <a:pPr lvl="1">
              <a:defRPr/>
            </a:pPr>
            <a:r>
              <a:rPr lang="cs-CZ" dirty="0" smtClean="0"/>
              <a:t>Pro vzájemnou komunikaci byl vytvořen jednotný předpis pro přenos jednotlivých dokladů a informací, tzv. hamburský standard, který umožňuje příjemcům informací obdržet doklad či informaci od libovolného subjektu vždy ve stejné formě.</a:t>
            </a:r>
          </a:p>
          <a:p>
            <a:pPr lvl="1">
              <a:defRPr/>
            </a:pPr>
            <a:r>
              <a:rPr lang="cs-CZ" dirty="0" smtClean="0"/>
              <a:t>Práce započaly již v šedesátých letech. 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Moduly DAKOSY systému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8430394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SEEDOS dokumentační systém.</a:t>
            </a:r>
          </a:p>
          <a:p>
            <a:pPr>
              <a:defRPr/>
            </a:pPr>
            <a:r>
              <a:rPr lang="cs-CZ" dirty="0" smtClean="0"/>
              <a:t>ZODIAK celní komunikační systém.</a:t>
            </a:r>
          </a:p>
          <a:p>
            <a:pPr>
              <a:defRPr/>
            </a:pPr>
            <a:r>
              <a:rPr lang="cs-CZ" dirty="0" smtClean="0"/>
              <a:t>GEGIS IS pro nebezpečné zboží.</a:t>
            </a:r>
          </a:p>
          <a:p>
            <a:pPr>
              <a:defRPr/>
            </a:pPr>
            <a:r>
              <a:rPr lang="cs-CZ" dirty="0" smtClean="0"/>
              <a:t>TALDOS přístavní dokumentační systém.</a:t>
            </a:r>
          </a:p>
          <a:p>
            <a:pPr>
              <a:defRPr/>
            </a:pPr>
            <a:r>
              <a:rPr lang="cs-CZ" dirty="0" smtClean="0"/>
              <a:t>CONDICOS kontejnerový dispoziční a kontrolní systém.</a:t>
            </a:r>
          </a:p>
          <a:p>
            <a:pPr>
              <a:defRPr/>
            </a:pPr>
            <a:r>
              <a:rPr lang="cs-CZ" dirty="0" smtClean="0"/>
              <a:t>SHIPS odjezdy lodí a informační systém.</a:t>
            </a:r>
          </a:p>
          <a:p>
            <a:pPr>
              <a:defRPr/>
            </a:pPr>
            <a:r>
              <a:rPr lang="cs-CZ" dirty="0" smtClean="0"/>
              <a:t>HABIS přístavní železniční podnik a informační systém.</a:t>
            </a:r>
          </a:p>
          <a:p>
            <a:pPr>
              <a:defRPr/>
            </a:pPr>
            <a:r>
              <a:rPr lang="cs-CZ" dirty="0" smtClean="0"/>
              <a:t>ACTION síť improvizace a organizace pro agenty kontejnerové dopravy.</a:t>
            </a:r>
          </a:p>
          <a:p>
            <a:pPr>
              <a:defRPr/>
            </a:pPr>
            <a:endParaRPr lang="cs-CZ" dirty="0" smtClean="0"/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dirty="0" smtClean="0"/>
              <a:t>   Další využití informací z plavidel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928688"/>
            <a:ext cx="8748464" cy="566866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Spojení informací z vozidel (včetně informací o nákladu) s informacemi o toku zboží</a:t>
            </a:r>
          </a:p>
          <a:p>
            <a:pPr lvl="1">
              <a:defRPr/>
            </a:pPr>
            <a:r>
              <a:rPr lang="cs-CZ" dirty="0" smtClean="0"/>
              <a:t>Buď za účelem uložení v terminálu</a:t>
            </a:r>
          </a:p>
          <a:p>
            <a:pPr lvl="1">
              <a:defRPr/>
            </a:pPr>
            <a:r>
              <a:rPr lang="cs-CZ" dirty="0" smtClean="0"/>
              <a:t>Nebo pro okamžité přeložení na kamion, vlak nebo zásobovací plavidlo</a:t>
            </a:r>
          </a:p>
          <a:p>
            <a:pPr>
              <a:defRPr/>
            </a:pPr>
            <a:r>
              <a:rPr lang="cs-CZ" dirty="0" smtClean="0"/>
              <a:t>Výsledek – např. řidič kamionu může na svém mobilním telefonu zobrazit přesně kdy a kde vyzvednout kontejner</a:t>
            </a:r>
          </a:p>
          <a:p>
            <a:pPr>
              <a:defRPr/>
            </a:pPr>
            <a:r>
              <a:rPr lang="cs-CZ" dirty="0" smtClean="0"/>
              <a:t>Spolu s informacemi o silniční dopravě, počasí, atd. může naplánovat a uskutečnit cestu nejefektivnějším způsobem.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4711060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dirty="0" smtClean="0"/>
              <a:t>Telematika ve vodní dopravě v ČR</a:t>
            </a:r>
          </a:p>
        </p:txBody>
      </p:sp>
      <p:pic>
        <p:nvPicPr>
          <p:cNvPr id="5" name="Picture 2" descr="http://www.pvl.cz/files/PK-Hori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000125"/>
            <a:ext cx="7820025" cy="523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7215188" y="6215063"/>
            <a:ext cx="14382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000" b="0" dirty="0" err="1">
                <a:latin typeface="+mj-lt"/>
              </a:rPr>
              <a:t>Lock</a:t>
            </a:r>
            <a:r>
              <a:rPr lang="cs-CZ" sz="1000" b="0" dirty="0">
                <a:latin typeface="+mj-lt"/>
              </a:rPr>
              <a:t> </a:t>
            </a:r>
            <a:r>
              <a:rPr lang="cs-CZ" sz="1000" b="0" dirty="0" err="1">
                <a:latin typeface="+mj-lt"/>
              </a:rPr>
              <a:t>chamber</a:t>
            </a:r>
            <a:r>
              <a:rPr lang="cs-CZ" sz="1000" b="0" dirty="0">
                <a:latin typeface="+mj-lt"/>
              </a:rPr>
              <a:t> </a:t>
            </a:r>
            <a:r>
              <a:rPr lang="cs-CZ" sz="1000" b="0" dirty="0" err="1">
                <a:latin typeface="+mj-lt"/>
              </a:rPr>
              <a:t>Hořín</a:t>
            </a:r>
            <a:endParaRPr lang="cs-CZ" sz="1000" b="0" dirty="0">
              <a:latin typeface="+mj-lt"/>
            </a:endParaRPr>
          </a:p>
          <a:p>
            <a:pPr>
              <a:defRPr/>
            </a:pPr>
            <a:r>
              <a:rPr lang="cs-CZ" sz="1000" b="0" dirty="0" err="1">
                <a:latin typeface="+mj-lt"/>
              </a:rPr>
              <a:t>Source</a:t>
            </a:r>
            <a:r>
              <a:rPr lang="cs-CZ" sz="1000" b="0" dirty="0">
                <a:latin typeface="+mj-lt"/>
              </a:rPr>
              <a:t>: Povodí Vltavy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Splavné </a:t>
            </a:r>
            <a:r>
              <a:rPr lang="cs-CZ" dirty="0" smtClean="0"/>
              <a:t>úseky v ČR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785813"/>
            <a:ext cx="8286378" cy="5739531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cs-CZ" dirty="0"/>
              <a:t>Dopravně významné vodní cesty stanoví Zákon o vnitrozemské </a:t>
            </a:r>
            <a:r>
              <a:rPr lang="cs-CZ" dirty="0" smtClean="0"/>
              <a:t>plavbě</a:t>
            </a:r>
          </a:p>
          <a:p>
            <a:pPr>
              <a:defRPr/>
            </a:pPr>
            <a:r>
              <a:rPr lang="cs-CZ" dirty="0"/>
              <a:t>jedinými splavnými úseky řek naší republiky jsou</a:t>
            </a:r>
          </a:p>
          <a:p>
            <a:pPr lvl="1">
              <a:defRPr/>
            </a:pPr>
            <a:r>
              <a:rPr lang="cs-CZ" dirty="0"/>
              <a:t>Labsko-vltavská vodní cesta </a:t>
            </a:r>
          </a:p>
          <a:p>
            <a:pPr lvl="1">
              <a:defRPr/>
            </a:pPr>
            <a:r>
              <a:rPr lang="cs-CZ" dirty="0"/>
              <a:t>Baťův kanál na Moravě. </a:t>
            </a:r>
          </a:p>
          <a:p>
            <a:pPr>
              <a:defRPr/>
            </a:pPr>
            <a:r>
              <a:rPr lang="cs-CZ" dirty="0"/>
              <a:t>Celková délka splavných úseků činí 355 km</a:t>
            </a:r>
          </a:p>
          <a:p>
            <a:pPr>
              <a:defRPr/>
            </a:pPr>
            <a:r>
              <a:rPr lang="cs-CZ" dirty="0" smtClean="0"/>
              <a:t>Vodní </a:t>
            </a:r>
            <a:r>
              <a:rPr lang="cs-CZ" dirty="0"/>
              <a:t>cesty využívané jsou podle § 3 odst. 4 aktuálního znění zákona v České republice </a:t>
            </a:r>
            <a:r>
              <a:rPr lang="cs-CZ" dirty="0" smtClean="0"/>
              <a:t>následující</a:t>
            </a:r>
            <a:endParaRPr lang="cs-CZ" dirty="0"/>
          </a:p>
          <a:p>
            <a:pPr lvl="1">
              <a:defRPr/>
            </a:pPr>
            <a:r>
              <a:rPr lang="cs-CZ" dirty="0"/>
              <a:t>Labe od Kunětic (říční km 973,5) do Přelouče (říční km 951,2), </a:t>
            </a:r>
            <a:endParaRPr lang="cs-CZ" dirty="0" smtClean="0"/>
          </a:p>
          <a:p>
            <a:pPr lvl="1">
              <a:defRPr/>
            </a:pPr>
            <a:r>
              <a:rPr lang="cs-CZ" dirty="0" smtClean="0"/>
              <a:t>Labe </a:t>
            </a:r>
            <a:r>
              <a:rPr lang="cs-CZ" dirty="0"/>
              <a:t>od Přelouče (říční km 949,1) do Mělníka, v úseku od Chvaletic do Mělníka </a:t>
            </a:r>
            <a:endParaRPr lang="cs-CZ" dirty="0" smtClean="0"/>
          </a:p>
          <a:p>
            <a:pPr lvl="1">
              <a:defRPr/>
            </a:pPr>
            <a:r>
              <a:rPr lang="cs-CZ" dirty="0" smtClean="0"/>
              <a:t>Labe </a:t>
            </a:r>
            <a:r>
              <a:rPr lang="cs-CZ" dirty="0"/>
              <a:t>od Mělníka po hranici s Německem (říční km 726,6) včetně plavební dráhy vymezené na vodní ploše Velké </a:t>
            </a:r>
            <a:r>
              <a:rPr lang="cs-CZ" dirty="0" smtClean="0"/>
              <a:t>Žernoseky</a:t>
            </a:r>
            <a:endParaRPr lang="cs-CZ" dirty="0"/>
          </a:p>
          <a:p>
            <a:pPr lvl="1">
              <a:defRPr/>
            </a:pPr>
            <a:r>
              <a:rPr lang="cs-CZ" dirty="0"/>
              <a:t>Vltava od Českých Budějovic (</a:t>
            </a:r>
            <a:r>
              <a:rPr lang="cs-CZ" dirty="0" err="1"/>
              <a:t>řkm</a:t>
            </a:r>
            <a:r>
              <a:rPr lang="cs-CZ" dirty="0"/>
              <a:t> 239,6) do Třebenic (</a:t>
            </a:r>
            <a:r>
              <a:rPr lang="cs-CZ" dirty="0" err="1"/>
              <a:t>řkm</a:t>
            </a:r>
            <a:r>
              <a:rPr lang="cs-CZ" dirty="0"/>
              <a:t> 91,5), </a:t>
            </a:r>
          </a:p>
          <a:p>
            <a:pPr lvl="1">
              <a:defRPr/>
            </a:pPr>
            <a:r>
              <a:rPr lang="cs-CZ" dirty="0"/>
              <a:t>Vltava od Třebenic (</a:t>
            </a:r>
            <a:r>
              <a:rPr lang="cs-CZ" dirty="0" err="1"/>
              <a:t>řkm</a:t>
            </a:r>
            <a:r>
              <a:rPr lang="cs-CZ" dirty="0"/>
              <a:t> 91,5) po soutok s </a:t>
            </a:r>
            <a:r>
              <a:rPr lang="cs-CZ" dirty="0" smtClean="0"/>
              <a:t>Labem</a:t>
            </a:r>
            <a:endParaRPr lang="cs-CZ" dirty="0"/>
          </a:p>
          <a:p>
            <a:pPr lvl="1">
              <a:defRPr/>
            </a:pPr>
            <a:r>
              <a:rPr lang="cs-CZ" dirty="0"/>
              <a:t>Morava (řeka) od ústí Bečvy po soutok s Dyjí včetně průplavu Otrokovice – </a:t>
            </a:r>
            <a:r>
              <a:rPr lang="cs-CZ" dirty="0" smtClean="0"/>
              <a:t>Rohatec</a:t>
            </a: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560" y="785813"/>
            <a:ext cx="8532440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2400" dirty="0" smtClean="0">
                <a:latin typeface="+mj-lt"/>
              </a:rPr>
              <a:t>Telematika ve vodní dopravě</a:t>
            </a:r>
          </a:p>
          <a:p>
            <a:pPr lvl="1">
              <a:defRPr/>
            </a:pPr>
            <a:r>
              <a:rPr lang="cs-CZ" sz="2000" dirty="0" smtClean="0"/>
              <a:t>obecné principy, aktuální situace</a:t>
            </a:r>
          </a:p>
          <a:p>
            <a:pPr lvl="1">
              <a:defRPr/>
            </a:pPr>
            <a:r>
              <a:rPr lang="cs-CZ" sz="2000" dirty="0" smtClean="0"/>
              <a:t>systémy automatické identifikace</a:t>
            </a:r>
          </a:p>
          <a:p>
            <a:pPr lvl="1">
              <a:defRPr/>
            </a:pPr>
            <a:r>
              <a:rPr lang="cs-CZ" sz="2000" dirty="0" smtClean="0"/>
              <a:t>služby provozu plavidel</a:t>
            </a:r>
          </a:p>
          <a:p>
            <a:pPr lvl="1">
              <a:defRPr/>
            </a:pPr>
            <a:r>
              <a:rPr lang="cs-CZ" sz="2000" dirty="0" smtClean="0"/>
              <a:t>aplikace v České republice</a:t>
            </a:r>
          </a:p>
          <a:p>
            <a:pPr>
              <a:defRPr/>
            </a:pPr>
            <a:r>
              <a:rPr lang="cs-CZ" sz="2400" dirty="0" smtClean="0">
                <a:latin typeface="+mj-lt"/>
              </a:rPr>
              <a:t>Telematika v letecké dopravě</a:t>
            </a:r>
          </a:p>
          <a:p>
            <a:pPr lvl="1">
              <a:defRPr/>
            </a:pPr>
            <a:r>
              <a:rPr lang="cs-CZ" sz="2000" dirty="0" smtClean="0"/>
              <a:t>systém řízení letového provozu</a:t>
            </a:r>
          </a:p>
          <a:p>
            <a:pPr lvl="1">
              <a:defRPr/>
            </a:pPr>
            <a:r>
              <a:rPr lang="cs-CZ" sz="2000" dirty="0" smtClean="0"/>
              <a:t>projekty organizace </a:t>
            </a:r>
            <a:r>
              <a:rPr lang="cs-CZ" sz="2000" dirty="0" err="1" smtClean="0"/>
              <a:t>Eurocontrol</a:t>
            </a:r>
            <a:endParaRPr lang="cs-CZ" sz="2000" dirty="0" smtClean="0"/>
          </a:p>
        </p:txBody>
      </p:sp>
      <p:sp>
        <p:nvSpPr>
          <p:cNvPr id="6148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Přednáška 10 - Obsah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Říční informační služby (RIS)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Implementováno Ředitelstvím vodních cest</a:t>
            </a:r>
          </a:p>
          <a:p>
            <a:r>
              <a:rPr lang="cs-CZ" dirty="0" smtClean="0"/>
              <a:t>Podporují řízení dopravy a přepravních proudů na vodní cestě a harmonizaci</a:t>
            </a:r>
          </a:p>
          <a:p>
            <a:r>
              <a:rPr lang="cs-CZ" dirty="0" smtClean="0"/>
              <a:t>Cíle – zvýšení bezpečnosti, efektivity, ochrana životního prostředí</a:t>
            </a:r>
          </a:p>
          <a:p>
            <a:r>
              <a:rPr lang="cs-CZ" dirty="0" smtClean="0"/>
              <a:t>Součásti</a:t>
            </a:r>
          </a:p>
          <a:p>
            <a:pPr lvl="1"/>
            <a:r>
              <a:rPr lang="cs-CZ" dirty="0" smtClean="0"/>
              <a:t>Telematický systém LAVDIS</a:t>
            </a:r>
          </a:p>
          <a:p>
            <a:pPr lvl="1"/>
            <a:r>
              <a:rPr lang="cs-CZ" dirty="0" smtClean="0"/>
              <a:t>Projekt IRIS II </a:t>
            </a:r>
          </a:p>
          <a:p>
            <a:pPr lvl="1"/>
            <a:r>
              <a:rPr lang="cs-CZ" dirty="0" smtClean="0"/>
              <a:t>D-GPS vysílač korekčních signálů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078558"/>
      </p:ext>
    </p:extLst>
  </p:cSld>
  <p:clrMapOvr>
    <a:masterClrMapping/>
  </p:clrMapOvr>
  <p:transition>
    <p:strip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Telematický</a:t>
            </a:r>
            <a:r>
              <a:rPr lang="cs-CZ" dirty="0" smtClean="0"/>
              <a:t> systém pro vodní dopravu v ČR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739531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LAVDIS </a:t>
            </a:r>
          </a:p>
          <a:p>
            <a:pPr lvl="1">
              <a:defRPr/>
            </a:pPr>
            <a:r>
              <a:rPr lang="cs-CZ" dirty="0" err="1" smtClean="0"/>
              <a:t>telematický</a:t>
            </a:r>
            <a:r>
              <a:rPr lang="cs-CZ" dirty="0" smtClean="0"/>
              <a:t> informační systém pro vodní dopravu v ČR</a:t>
            </a:r>
          </a:p>
          <a:p>
            <a:pPr lvl="1">
              <a:defRPr/>
            </a:pPr>
            <a:r>
              <a:rPr lang="cs-CZ" dirty="0" smtClean="0"/>
              <a:t>„Telematický </a:t>
            </a:r>
            <a:r>
              <a:rPr lang="cs-CZ" dirty="0"/>
              <a:t>systém vodní dopravy na labsko-vltavské vodní </a:t>
            </a:r>
            <a:r>
              <a:rPr lang="cs-CZ" dirty="0" smtClean="0"/>
              <a:t>cestě“</a:t>
            </a:r>
          </a:p>
          <a:p>
            <a:pPr lvl="1">
              <a:defRPr/>
            </a:pPr>
            <a:r>
              <a:rPr lang="cs-CZ" dirty="0" smtClean="0"/>
              <a:t>ve spolupráci s Ministerstvem dopravy, Ředitelstvím vodních cest, Státní plavební správou, Českým hydrometeorologickým ústavem, Povodím Vltavy a Povodím Labe</a:t>
            </a: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LAVDIS služby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785813"/>
            <a:ext cx="5904656" cy="5739531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Poskytování aktuálních informací:</a:t>
            </a:r>
          </a:p>
          <a:p>
            <a:pPr lvl="1">
              <a:defRPr/>
            </a:pPr>
            <a:r>
              <a:rPr lang="cs-CZ" dirty="0" smtClean="0"/>
              <a:t>Aktuální meteorologické zpravodajství</a:t>
            </a:r>
          </a:p>
          <a:p>
            <a:pPr lvl="1">
              <a:defRPr/>
            </a:pPr>
            <a:r>
              <a:rPr lang="cs-CZ" dirty="0" smtClean="0"/>
              <a:t>Informace o vodních cestách v ČR</a:t>
            </a:r>
          </a:p>
          <a:p>
            <a:pPr lvl="1">
              <a:defRPr/>
            </a:pPr>
            <a:r>
              <a:rPr lang="cs-CZ" dirty="0" smtClean="0"/>
              <a:t>Aktuální vodočty a stavy na vodních cestách </a:t>
            </a:r>
          </a:p>
          <a:p>
            <a:pPr lvl="1">
              <a:defRPr/>
            </a:pPr>
            <a:r>
              <a:rPr lang="cs-CZ" dirty="0" smtClean="0"/>
              <a:t>Informace o plavebním provozu</a:t>
            </a:r>
          </a:p>
          <a:p>
            <a:pPr lvl="1">
              <a:defRPr/>
            </a:pPr>
            <a:r>
              <a:rPr lang="cs-CZ" dirty="0" smtClean="0"/>
              <a:t>Interaktivní plavební mapa GIS Elektronická plavební mapa</a:t>
            </a:r>
          </a:p>
          <a:p>
            <a:pPr lvl="1">
              <a:defRPr/>
            </a:pPr>
            <a:r>
              <a:rPr lang="cs-CZ" dirty="0" smtClean="0"/>
              <a:t>Systém sledování polohy a pohybu plavidel - Plánování plavby </a:t>
            </a:r>
          </a:p>
          <a:p>
            <a:pPr lvl="2">
              <a:defRPr/>
            </a:pPr>
            <a:endParaRPr lang="cs-CZ" dirty="0"/>
          </a:p>
        </p:txBody>
      </p:sp>
      <p:pic>
        <p:nvPicPr>
          <p:cNvPr id="23557" name="Picture 5" descr="Zprávy plavidlů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198265"/>
            <a:ext cx="1905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" descr="Meteorologické podmínky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50" y="4214813"/>
            <a:ext cx="1905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3" descr="Vodní cesty v ČR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38" y="5072063"/>
            <a:ext cx="1905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4" descr="Vodní stavy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96063" y="2138363"/>
            <a:ext cx="1905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6" descr="Plavební mapa ČR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72313" y="3214688"/>
            <a:ext cx="1905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785813"/>
            <a:ext cx="5688632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Shromažďování informací o vodní dopravě, např.</a:t>
            </a:r>
          </a:p>
          <a:p>
            <a:pPr lvl="1">
              <a:defRPr/>
            </a:pPr>
            <a:r>
              <a:rPr lang="cs-CZ" dirty="0" smtClean="0"/>
              <a:t>Souhrnné informace týkající se říční dopravy</a:t>
            </a:r>
          </a:p>
          <a:p>
            <a:pPr lvl="1">
              <a:defRPr/>
            </a:pPr>
            <a:r>
              <a:rPr lang="cs-CZ" dirty="0" smtClean="0"/>
              <a:t>Plavební kilometráže.</a:t>
            </a:r>
          </a:p>
          <a:p>
            <a:pPr lvl="1">
              <a:defRPr/>
            </a:pPr>
            <a:r>
              <a:rPr lang="cs-CZ" dirty="0" smtClean="0"/>
              <a:t>Informace pro sportovní plavbu</a:t>
            </a:r>
          </a:p>
          <a:p>
            <a:pPr lvl="1">
              <a:defRPr/>
            </a:pPr>
            <a:r>
              <a:rPr lang="cs-CZ" dirty="0" smtClean="0"/>
              <a:t>Legislativní informace - Řád plavební bezpečnosti, zákony, vyhlášky,...</a:t>
            </a:r>
          </a:p>
          <a:p>
            <a:pPr lvl="1">
              <a:defRPr/>
            </a:pPr>
            <a:r>
              <a:rPr lang="cs-CZ" dirty="0" smtClean="0"/>
              <a:t>Ekologické výhody využívání vodní dopravy</a:t>
            </a:r>
          </a:p>
          <a:p>
            <a:pPr lvl="1">
              <a:defRPr/>
            </a:pPr>
            <a:r>
              <a:rPr lang="cs-CZ" dirty="0" smtClean="0"/>
              <a:t>Zajímavosti z oblasti vodní dopravy</a:t>
            </a:r>
          </a:p>
          <a:p>
            <a:pPr lvl="1">
              <a:defRPr/>
            </a:pPr>
            <a:endParaRPr lang="cs-CZ" dirty="0"/>
          </a:p>
        </p:txBody>
      </p:sp>
      <p:pic>
        <p:nvPicPr>
          <p:cNvPr id="24580" name="Picture 8" descr="Historie plavby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1336" y="3646537"/>
            <a:ext cx="1905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9" descr="Ekologická vodní doprav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5715000"/>
            <a:ext cx="1905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0" descr="Statistik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1214438"/>
            <a:ext cx="1905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12" descr="Sportovní plavba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38" y="2571750"/>
            <a:ext cx="1954212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5" descr="Nová plavební kilometráž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29438" y="4582641"/>
            <a:ext cx="1905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LAVDIS služby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Rozšiřování systému říčních informačních služeb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Projekt IRIS II – rozšíření systému o </a:t>
            </a:r>
          </a:p>
          <a:p>
            <a:pPr lvl="2"/>
            <a:r>
              <a:rPr lang="cs-CZ" dirty="0"/>
              <a:t>aktuální hloubková data (využívající systém </a:t>
            </a:r>
            <a:r>
              <a:rPr lang="cs-CZ" dirty="0" err="1"/>
              <a:t>Inland</a:t>
            </a:r>
            <a:r>
              <a:rPr lang="cs-CZ" dirty="0"/>
              <a:t> ECDIS)</a:t>
            </a:r>
          </a:p>
          <a:p>
            <a:pPr lvl="2"/>
            <a:r>
              <a:rPr lang="cs-CZ" dirty="0"/>
              <a:t>Model plavebních hladin</a:t>
            </a:r>
          </a:p>
          <a:p>
            <a:pPr lvl="2"/>
            <a:r>
              <a:rPr lang="cs-CZ" dirty="0"/>
              <a:t>Rozšíření zpráv vůdcům plavidel (o vodním stavu, předpovědi, ze systému analýzy ledových podmínek, ...)</a:t>
            </a:r>
          </a:p>
          <a:p>
            <a:pPr lvl="2"/>
            <a:r>
              <a:rPr lang="cs-CZ" dirty="0"/>
              <a:t>Přístup k </a:t>
            </a:r>
            <a:r>
              <a:rPr lang="cs-CZ" dirty="0" smtClean="0"/>
              <a:t>IRIS </a:t>
            </a:r>
            <a:r>
              <a:rPr lang="cs-CZ" dirty="0"/>
              <a:t>službám pomocí </a:t>
            </a:r>
            <a:r>
              <a:rPr lang="cs-CZ" dirty="0" err="1"/>
              <a:t>Wifi</a:t>
            </a:r>
            <a:r>
              <a:rPr lang="cs-CZ" dirty="0"/>
              <a:t> na plavebně významných místech</a:t>
            </a:r>
          </a:p>
          <a:p>
            <a:pPr lvl="2"/>
            <a:r>
              <a:rPr lang="cs-CZ" dirty="0"/>
              <a:t>Propojení se systémy dalších států (s Německem </a:t>
            </a:r>
            <a:r>
              <a:rPr lang="cs-CZ" dirty="0" err="1"/>
              <a:t>přepava</a:t>
            </a:r>
            <a:r>
              <a:rPr lang="cs-CZ" dirty="0"/>
              <a:t> na Labi, data z rejstříků plavidel, ...)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11538776"/>
      </p:ext>
    </p:extLst>
  </p:cSld>
  <p:clrMapOvr>
    <a:masterClrMapping/>
  </p:clrMapOvr>
  <p:transition>
    <p:strip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Nadpis 1"/>
          <p:cNvSpPr>
            <a:spLocks noGrp="1"/>
          </p:cNvSpPr>
          <p:nvPr>
            <p:ph type="title"/>
          </p:nvPr>
        </p:nvSpPr>
        <p:spPr>
          <a:xfrm>
            <a:off x="0" y="228601"/>
            <a:ext cx="9144000" cy="536104"/>
          </a:xfrm>
        </p:spPr>
        <p:txBody>
          <a:bodyPr/>
          <a:lstStyle/>
          <a:p>
            <a:r>
              <a:rPr lang="cs-CZ" dirty="0"/>
              <a:t> </a:t>
            </a:r>
            <a:r>
              <a:rPr lang="cs-CZ" dirty="0" smtClean="0"/>
              <a:t>   Navigační mapy – tradiční mapové archy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182688"/>
            <a:ext cx="7572375" cy="53895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TextovéPole 3"/>
          <p:cNvSpPr txBox="1"/>
          <p:nvPr/>
        </p:nvSpPr>
        <p:spPr>
          <a:xfrm>
            <a:off x="6786563" y="6286500"/>
            <a:ext cx="1711325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b="0" dirty="0" err="1">
                <a:latin typeface="+mj-lt"/>
              </a:rPr>
              <a:t>Source</a:t>
            </a:r>
            <a:r>
              <a:rPr lang="cs-CZ" sz="1200" b="0" dirty="0">
                <a:latin typeface="+mj-lt"/>
              </a:rPr>
              <a:t>: www.</a:t>
            </a:r>
            <a:r>
              <a:rPr lang="cs-CZ" sz="1200" b="0" dirty="0" err="1">
                <a:latin typeface="+mj-lt"/>
              </a:rPr>
              <a:t>lavdis.cz</a:t>
            </a:r>
            <a:endParaRPr lang="cs-CZ" sz="1200" b="0" dirty="0">
              <a:latin typeface="+mj-lt"/>
            </a:endParaRPr>
          </a:p>
        </p:txBody>
      </p:sp>
    </p:spTree>
  </p:cSld>
  <p:clrMapOvr>
    <a:masterClrMapping/>
  </p:clrMapOvr>
  <p:transition>
    <p:strips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Navigační mapy v digitálním formátu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0040" y="785813"/>
            <a:ext cx="8748464" cy="3651300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cs-CZ" dirty="0" smtClean="0"/>
              <a:t>Plavební mapa v tzv. formátu </a:t>
            </a:r>
            <a:r>
              <a:rPr lang="cs-CZ" dirty="0" err="1" smtClean="0"/>
              <a:t>Inland</a:t>
            </a:r>
            <a:r>
              <a:rPr lang="cs-CZ" dirty="0" smtClean="0"/>
              <a:t> ECDIS slouží pro palubní navigační systém, se kterým pracuje posádka přímo na počítači v kormidelně plavidla.</a:t>
            </a:r>
          </a:p>
          <a:p>
            <a:pPr>
              <a:defRPr/>
            </a:pPr>
            <a:r>
              <a:rPr lang="cs-CZ" dirty="0" smtClean="0"/>
              <a:t>Základem je normalizovaný evropský formát </a:t>
            </a:r>
            <a:r>
              <a:rPr lang="cs-CZ" dirty="0" err="1" smtClean="0"/>
              <a:t>Inland</a:t>
            </a:r>
            <a:r>
              <a:rPr lang="cs-CZ" dirty="0" smtClean="0"/>
              <a:t> ECDIS, který byl jednoznačně definován Centrální komisí pro plavbu na Rýně, Evropskou hospodářskou komisí OSN a je povinnou součástí Říčních informačních služeb dle příslušné Směrnice ES. </a:t>
            </a:r>
          </a:p>
          <a:p>
            <a:pPr>
              <a:defRPr/>
            </a:pPr>
            <a:r>
              <a:rPr lang="cs-CZ" dirty="0" smtClean="0"/>
              <a:t>Jeho forma vychází z námořního formátu ECDIS, který definovala organizace IHO (</a:t>
            </a:r>
            <a:r>
              <a:rPr lang="cs-CZ" dirty="0" err="1" smtClean="0"/>
              <a:t>international</a:t>
            </a:r>
            <a:r>
              <a:rPr lang="cs-CZ" dirty="0" smtClean="0"/>
              <a:t> </a:t>
            </a:r>
            <a:r>
              <a:rPr lang="cs-CZ" dirty="0" err="1" smtClean="0"/>
              <a:t>hydrographic</a:t>
            </a:r>
            <a:r>
              <a:rPr lang="cs-CZ" dirty="0" smtClean="0"/>
              <a:t> </a:t>
            </a:r>
            <a:r>
              <a:rPr lang="cs-CZ" dirty="0" err="1" smtClean="0"/>
              <a:t>organisation</a:t>
            </a:r>
            <a:r>
              <a:rPr lang="cs-CZ" dirty="0" smtClean="0"/>
              <a:t>) ve spolupráci s IMO (</a:t>
            </a:r>
            <a:r>
              <a:rPr lang="cs-CZ" dirty="0" err="1" smtClean="0"/>
              <a:t>international</a:t>
            </a:r>
            <a:r>
              <a:rPr lang="cs-CZ" dirty="0" smtClean="0"/>
              <a:t> </a:t>
            </a:r>
            <a:r>
              <a:rPr lang="cs-CZ" dirty="0" err="1" smtClean="0"/>
              <a:t>maritime</a:t>
            </a:r>
            <a:r>
              <a:rPr lang="cs-CZ" dirty="0" smtClean="0"/>
              <a:t> union). S tímto námořním formátem je </a:t>
            </a:r>
            <a:r>
              <a:rPr lang="cs-CZ" dirty="0" err="1" smtClean="0"/>
              <a:t>Inland</a:t>
            </a:r>
            <a:r>
              <a:rPr lang="cs-CZ" dirty="0" smtClean="0"/>
              <a:t> ECDIS plně kompatibilní, je pouze rozšířen o údaje charakteristické pro provoz na vnitrozemských vodních cestách.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26629" name="Zástupný symbol pro obsah 4" descr="10 img452f635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861048"/>
            <a:ext cx="337978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8430394" cy="5811539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cs-CZ" dirty="0" smtClean="0"/>
              <a:t>V současnosti je postupně mapami v formátu </a:t>
            </a:r>
            <a:r>
              <a:rPr lang="cs-CZ" dirty="0" err="1" smtClean="0"/>
              <a:t>Inland</a:t>
            </a:r>
            <a:r>
              <a:rPr lang="cs-CZ" dirty="0" smtClean="0"/>
              <a:t> ECDIS pokrývána celá síť evropských vodních cest sloužících mezinárodní plavbě. </a:t>
            </a:r>
          </a:p>
          <a:p>
            <a:pPr>
              <a:defRPr/>
            </a:pPr>
            <a:r>
              <a:rPr lang="cs-CZ" dirty="0"/>
              <a:t>Spolu s dalšími prvky významně ulehčuje řízení plavidla. </a:t>
            </a:r>
          </a:p>
          <a:p>
            <a:pPr>
              <a:defRPr/>
            </a:pPr>
            <a:r>
              <a:rPr lang="cs-CZ" dirty="0"/>
              <a:t>Celý systém je maximálně přizpůsoben potřebám kapitána, aby ovládání i orientace v mapě byla jednoduchá. </a:t>
            </a:r>
          </a:p>
          <a:p>
            <a:pPr>
              <a:defRPr/>
            </a:pPr>
            <a:r>
              <a:rPr lang="cs-CZ" dirty="0" smtClean="0"/>
              <a:t>Umožňuje např. automatický posun a orientace mapy přesně dle polohy lodě, přičemž loď se zobrazuje přímo v mapě. </a:t>
            </a:r>
          </a:p>
          <a:p>
            <a:pPr>
              <a:defRPr/>
            </a:pPr>
            <a:r>
              <a:rPr lang="cs-CZ" dirty="0" smtClean="0"/>
              <a:t>Systém umožňuje dále propojení s automaticky přijímanými zprávami o vodních stavech, omezeních plavby apod. Přínosem je dále univerzální použití na vodních cestách v celé Evropě.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6" name="Nadpis 1"/>
          <p:cNvSpPr txBox="1">
            <a:spLocks/>
          </p:cNvSpPr>
          <p:nvPr/>
        </p:nvSpPr>
        <p:spPr bwMode="auto">
          <a:xfrm>
            <a:off x="539552" y="248274"/>
            <a:ext cx="8610600" cy="444422"/>
          </a:xfrm>
          <a:prstGeom prst="rect">
            <a:avLst/>
          </a:prstGeom>
          <a:solidFill>
            <a:srgbClr val="239AB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cs-CZ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Navigační mapy v digitálním formátu</a:t>
            </a:r>
            <a:endParaRPr kumimoji="0" lang="cs-CZ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Měřicí loď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785812"/>
            <a:ext cx="5463480" cy="5811539"/>
          </a:xfrm>
        </p:spPr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cs-CZ" dirty="0" smtClean="0"/>
              <a:t>Měřící loď Valentýna II</a:t>
            </a:r>
          </a:p>
          <a:p>
            <a:pPr lvl="1">
              <a:defRPr/>
            </a:pPr>
            <a:r>
              <a:rPr lang="cs-CZ" dirty="0" smtClean="0"/>
              <a:t>Používá se ke kontrolám koryta řek po povodních a k vyhledávání plavebních překážek na vodních cestách.</a:t>
            </a:r>
          </a:p>
          <a:p>
            <a:pPr lvl="1">
              <a:defRPr/>
            </a:pPr>
            <a:r>
              <a:rPr lang="cs-CZ" dirty="0" smtClean="0"/>
              <a:t>Pro účely měření je loď na pravoboku a levoboku vybavena výložníky, na které jsou osazeny ultrazvuková měřící čidla. Pohyb a sklápění výložníků je prováděno hydraulicky. </a:t>
            </a:r>
          </a:p>
          <a:p>
            <a:pPr lvl="1">
              <a:defRPr/>
            </a:pPr>
            <a:r>
              <a:rPr lang="cs-CZ" dirty="0" smtClean="0"/>
              <a:t>Pro přesné měření polohy lodi v souřadnicích x,y,z se používá družicový systém GPS s dvojicí přijímačů GPS –base umístěných na břehu a přijímač </a:t>
            </a:r>
            <a:r>
              <a:rPr lang="cs-CZ" dirty="0" err="1" smtClean="0"/>
              <a:t>rower</a:t>
            </a:r>
            <a:r>
              <a:rPr lang="cs-CZ" dirty="0" smtClean="0"/>
              <a:t> umístěný na lodi. Přesnost určení polohy lodi je +/-25cm. </a:t>
            </a:r>
          </a:p>
          <a:p>
            <a:pPr lvl="1">
              <a:defRPr/>
            </a:pPr>
            <a:r>
              <a:rPr lang="cs-CZ" dirty="0" smtClean="0"/>
              <a:t>Technologii měření pak doplňují </a:t>
            </a:r>
            <a:r>
              <a:rPr lang="cs-CZ" dirty="0" err="1" smtClean="0"/>
              <a:t>radiolimnigrafy</a:t>
            </a:r>
            <a:r>
              <a:rPr lang="cs-CZ" dirty="0" smtClean="0"/>
              <a:t> určené pro měření výšky hladiny, inklinometr a gyrokompas. 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375" y="1143000"/>
            <a:ext cx="3476625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hloubkových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Hloubková informace, Labe, Německo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76" y="1916832"/>
            <a:ext cx="413385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074" y="1916832"/>
            <a:ext cx="4614978" cy="388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6786563" y="6286500"/>
            <a:ext cx="1618905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b="0" dirty="0" smtClean="0">
                <a:latin typeface="+mj-lt"/>
              </a:rPr>
              <a:t>Zdroj: </a:t>
            </a:r>
            <a:r>
              <a:rPr lang="cs-CZ" sz="1200" b="0" dirty="0">
                <a:latin typeface="+mj-lt"/>
              </a:rPr>
              <a:t>www.lavdis.cz</a:t>
            </a:r>
          </a:p>
        </p:txBody>
      </p:sp>
    </p:spTree>
    <p:extLst>
      <p:ext uri="{BB962C8B-B14F-4D97-AF65-F5344CB8AC3E}">
        <p14:creationId xmlns:p14="http://schemas.microsoft.com/office/powerpoint/2010/main" val="4178055755"/>
      </p:ext>
    </p:extLst>
  </p:cSld>
  <p:clrMapOvr>
    <a:masterClrMapping/>
  </p:clrMapOvr>
  <p:transition>
    <p:strip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Telematika pro vodní dopravu</a:t>
            </a:r>
          </a:p>
        </p:txBody>
      </p:sp>
      <p:pic>
        <p:nvPicPr>
          <p:cNvPr id="7171" name="Obrázek 2" descr="128448-original-904h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285875"/>
            <a:ext cx="7470775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ovéPole 3"/>
          <p:cNvSpPr txBox="1"/>
          <p:nvPr/>
        </p:nvSpPr>
        <p:spPr>
          <a:xfrm>
            <a:off x="5522913" y="5643563"/>
            <a:ext cx="2978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0" dirty="0" err="1">
                <a:latin typeface="+mj-lt"/>
              </a:rPr>
              <a:t>Water</a:t>
            </a:r>
            <a:r>
              <a:rPr lang="cs-CZ" sz="1400" b="0" dirty="0">
                <a:latin typeface="+mj-lt"/>
              </a:rPr>
              <a:t> </a:t>
            </a:r>
            <a:r>
              <a:rPr lang="cs-CZ" sz="1400" b="0" dirty="0" err="1">
                <a:latin typeface="+mj-lt"/>
              </a:rPr>
              <a:t>bridge</a:t>
            </a:r>
            <a:r>
              <a:rPr lang="cs-CZ" sz="1400" b="0" dirty="0">
                <a:latin typeface="+mj-lt"/>
              </a:rPr>
              <a:t> </a:t>
            </a:r>
            <a:r>
              <a:rPr lang="cs-CZ" sz="1400" b="0" dirty="0" err="1">
                <a:latin typeface="+mj-lt"/>
              </a:rPr>
              <a:t>Germany</a:t>
            </a:r>
            <a:r>
              <a:rPr lang="cs-CZ" sz="1400" b="0" dirty="0">
                <a:latin typeface="+mj-lt"/>
              </a:rPr>
              <a:t>, Magdeburg</a:t>
            </a:r>
          </a:p>
          <a:p>
            <a:pPr>
              <a:defRPr/>
            </a:pPr>
            <a:r>
              <a:rPr lang="cs-CZ" sz="1400" b="0" dirty="0" err="1">
                <a:latin typeface="+mj-lt"/>
              </a:rPr>
              <a:t>Source</a:t>
            </a:r>
            <a:r>
              <a:rPr lang="cs-CZ" sz="1400" b="0" dirty="0">
                <a:latin typeface="+mj-lt"/>
              </a:rPr>
              <a:t>: ihned.</a:t>
            </a:r>
            <a:r>
              <a:rPr lang="cs-CZ" sz="1400" b="0" dirty="0" err="1">
                <a:latin typeface="+mj-lt"/>
              </a:rPr>
              <a:t>cz</a:t>
            </a:r>
            <a:endParaRPr lang="cs-CZ" sz="1400" b="0" dirty="0">
              <a:latin typeface="+mj-lt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Řízení plavebních komor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785813"/>
            <a:ext cx="5675511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b="1" dirty="0" smtClean="0"/>
              <a:t>Elektrifikace a automatizace řízení plavebních komor Baťova kanálu</a:t>
            </a:r>
          </a:p>
          <a:p>
            <a:pPr lvl="1">
              <a:defRPr/>
            </a:pPr>
            <a:r>
              <a:rPr lang="cs-CZ" dirty="0" smtClean="0"/>
              <a:t>V rámci tohoto projektu byly doplněny stávající ručně ovládané mechanické pohony jednotlivých pohyblivých částí zařízení plavebních komor elektromechanickými pohonnými jednotkami a řídícím systémem s přenosem dat.</a:t>
            </a:r>
          </a:p>
          <a:p>
            <a:pPr>
              <a:defRPr/>
            </a:pPr>
            <a:endParaRPr lang="cs-CZ" dirty="0"/>
          </a:p>
        </p:txBody>
      </p:sp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9350" y="2428875"/>
            <a:ext cx="2914650" cy="42195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857250"/>
            <a:ext cx="2424112" cy="14287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7" name="TextovéPole 6"/>
          <p:cNvSpPr txBox="1"/>
          <p:nvPr/>
        </p:nvSpPr>
        <p:spPr>
          <a:xfrm>
            <a:off x="7497763" y="6357938"/>
            <a:ext cx="1646237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b="0" dirty="0" err="1">
                <a:latin typeface="+mj-lt"/>
              </a:rPr>
              <a:t>Source</a:t>
            </a:r>
            <a:r>
              <a:rPr lang="cs-CZ" sz="1200" b="0" dirty="0">
                <a:latin typeface="+mj-lt"/>
              </a:rPr>
              <a:t>: www.</a:t>
            </a:r>
            <a:r>
              <a:rPr lang="cs-CZ" sz="1200" b="0" dirty="0" err="1">
                <a:latin typeface="+mj-lt"/>
              </a:rPr>
              <a:t>rvccr.cz</a:t>
            </a:r>
            <a:endParaRPr lang="cs-CZ" sz="1200" b="0" dirty="0">
              <a:latin typeface="+mj-lt"/>
            </a:endParaRPr>
          </a:p>
        </p:txBody>
      </p:sp>
    </p:spTree>
  </p:cSld>
  <p:clrMapOvr>
    <a:masterClrMapping/>
  </p:clrMapOvr>
  <p:transition>
    <p:strips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funkce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5390331" cy="5811539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Ovládání plavební komory</a:t>
            </a:r>
          </a:p>
          <a:p>
            <a:pPr lvl="1">
              <a:defRPr/>
            </a:pPr>
            <a:r>
              <a:rPr lang="cs-CZ" dirty="0" smtClean="0"/>
              <a:t>V poloautomatickém režimu provozní obsluhou z ovládacího panelu. </a:t>
            </a:r>
          </a:p>
          <a:p>
            <a:pPr lvl="1">
              <a:defRPr/>
            </a:pPr>
            <a:r>
              <a:rPr lang="cs-CZ" dirty="0" smtClean="0"/>
              <a:t>V automatickém režimu pomocí pageru z lodi. </a:t>
            </a:r>
          </a:p>
          <a:p>
            <a:pPr lvl="1">
              <a:defRPr/>
            </a:pPr>
            <a:r>
              <a:rPr lang="cs-CZ" dirty="0" smtClean="0"/>
              <a:t>Při poruchových stavech manuálně pomocí jednotlivých uzávěrů.</a:t>
            </a:r>
          </a:p>
          <a:p>
            <a:pPr>
              <a:defRPr/>
            </a:pPr>
            <a:r>
              <a:rPr lang="cs-CZ" dirty="0" smtClean="0"/>
              <a:t>Automatické vyrovnávání hladin pod plavebními komorami</a:t>
            </a:r>
          </a:p>
          <a:p>
            <a:pPr>
              <a:defRPr/>
            </a:pPr>
            <a:r>
              <a:rPr lang="cs-CZ" dirty="0" smtClean="0"/>
              <a:t>Ovládání a diagnostika zařízení plavebních komor z centrálního dispečinku</a:t>
            </a:r>
          </a:p>
          <a:p>
            <a:pPr>
              <a:defRPr/>
            </a:pPr>
            <a:endParaRPr lang="cs-CZ" dirty="0"/>
          </a:p>
        </p:txBody>
      </p:sp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9938" y="1928813"/>
            <a:ext cx="3294062" cy="3786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6" name="TextovéPole 5"/>
          <p:cNvSpPr txBox="1"/>
          <p:nvPr/>
        </p:nvSpPr>
        <p:spPr>
          <a:xfrm>
            <a:off x="7497763" y="5715000"/>
            <a:ext cx="1646237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b="0" dirty="0" err="1">
                <a:latin typeface="+mj-lt"/>
              </a:rPr>
              <a:t>Source</a:t>
            </a:r>
            <a:r>
              <a:rPr lang="cs-CZ" sz="1200" b="0" dirty="0">
                <a:latin typeface="+mj-lt"/>
              </a:rPr>
              <a:t>: www.</a:t>
            </a:r>
            <a:r>
              <a:rPr lang="cs-CZ" sz="1200" b="0" dirty="0" err="1">
                <a:latin typeface="+mj-lt"/>
              </a:rPr>
              <a:t>rvccr.cz</a:t>
            </a:r>
            <a:endParaRPr lang="cs-CZ" sz="1200" b="0" dirty="0">
              <a:latin typeface="+mj-lt"/>
            </a:endParaRPr>
          </a:p>
        </p:txBody>
      </p:sp>
    </p:spTree>
  </p:cSld>
  <p:clrMapOvr>
    <a:masterClrMapping/>
  </p:clrMapOvr>
  <p:transition>
    <p:strips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Vybavení plavební komory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4608512" cy="5091459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cs-CZ" b="1" dirty="0" smtClean="0"/>
              <a:t>Technologická skříň</a:t>
            </a:r>
          </a:p>
          <a:p>
            <a:pPr lvl="1">
              <a:defRPr/>
            </a:pPr>
            <a:r>
              <a:rPr lang="cs-CZ" dirty="0" smtClean="0"/>
              <a:t>technologický počítač </a:t>
            </a:r>
          </a:p>
          <a:p>
            <a:pPr lvl="1">
              <a:defRPr/>
            </a:pPr>
            <a:r>
              <a:rPr lang="cs-CZ" dirty="0" smtClean="0"/>
              <a:t>GSM modem </a:t>
            </a:r>
          </a:p>
          <a:p>
            <a:pPr lvl="1">
              <a:defRPr/>
            </a:pPr>
            <a:r>
              <a:rPr lang="cs-CZ" dirty="0" smtClean="0"/>
              <a:t>přijímač signálu pageru</a:t>
            </a:r>
          </a:p>
          <a:p>
            <a:pPr>
              <a:defRPr/>
            </a:pPr>
            <a:r>
              <a:rPr lang="cs-CZ" b="1" dirty="0" smtClean="0"/>
              <a:t>Venkovní ovládací prvky</a:t>
            </a:r>
          </a:p>
          <a:p>
            <a:pPr lvl="1">
              <a:defRPr/>
            </a:pPr>
            <a:r>
              <a:rPr lang="cs-CZ" dirty="0" smtClean="0"/>
              <a:t>motorové pohony vrat a stavítek </a:t>
            </a:r>
          </a:p>
          <a:p>
            <a:pPr lvl="1">
              <a:defRPr/>
            </a:pPr>
            <a:r>
              <a:rPr lang="cs-CZ" dirty="0" smtClean="0"/>
              <a:t>snímače koncových poloh </a:t>
            </a:r>
          </a:p>
          <a:p>
            <a:pPr lvl="1">
              <a:defRPr/>
            </a:pPr>
            <a:r>
              <a:rPr lang="cs-CZ" dirty="0" smtClean="0"/>
              <a:t>hladinová čidla </a:t>
            </a:r>
          </a:p>
          <a:p>
            <a:pPr lvl="1">
              <a:defRPr/>
            </a:pPr>
            <a:r>
              <a:rPr lang="cs-CZ" dirty="0" smtClean="0"/>
              <a:t>návěstní soustava</a:t>
            </a:r>
          </a:p>
          <a:p>
            <a:pPr>
              <a:defRPr/>
            </a:pPr>
            <a:r>
              <a:rPr lang="cs-CZ" b="1" dirty="0" smtClean="0"/>
              <a:t>Kabelizace</a:t>
            </a:r>
          </a:p>
          <a:p>
            <a:pPr lvl="1">
              <a:defRPr/>
            </a:pPr>
            <a:r>
              <a:rPr lang="cs-CZ" dirty="0" smtClean="0"/>
              <a:t>napájecí a ovládací kabely</a:t>
            </a:r>
          </a:p>
          <a:p>
            <a:pPr>
              <a:defRPr/>
            </a:pPr>
            <a:endParaRPr lang="cs-CZ" dirty="0"/>
          </a:p>
        </p:txBody>
      </p:sp>
      <p:pic>
        <p:nvPicPr>
          <p:cNvPr id="31749" name="Zástupný symbol pro obsah 7" descr="10 popi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8375" y="1357313"/>
            <a:ext cx="4365625" cy="3071812"/>
          </a:xfrm>
          <a:prstGeom prst="rect">
            <a:avLst/>
          </a:prstGeom>
          <a:solidFill>
            <a:srgbClr val="BCE5F2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7497763" y="4429125"/>
            <a:ext cx="1646237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200" b="0" dirty="0" err="1">
                <a:latin typeface="+mj-lt"/>
              </a:rPr>
              <a:t>Source</a:t>
            </a:r>
            <a:r>
              <a:rPr lang="cs-CZ" sz="1200" b="0" dirty="0">
                <a:latin typeface="+mj-lt"/>
              </a:rPr>
              <a:t>: www.</a:t>
            </a:r>
            <a:r>
              <a:rPr lang="cs-CZ" sz="1200" b="0" dirty="0" err="1">
                <a:latin typeface="+mj-lt"/>
              </a:rPr>
              <a:t>rvccr.cz</a:t>
            </a:r>
            <a:endParaRPr lang="cs-CZ" sz="1200" b="0" dirty="0">
              <a:latin typeface="+mj-lt"/>
            </a:endParaRPr>
          </a:p>
        </p:txBody>
      </p:sp>
    </p:spTree>
  </p:cSld>
  <p:clrMapOvr>
    <a:masterClrMapping/>
  </p:clrMapOvr>
  <p:transition>
    <p:strips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Říční informační služby</a:t>
            </a:r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6594" y="2420888"/>
            <a:ext cx="6381750" cy="21526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Příklady evropských projektů </a:t>
            </a:r>
            <a:r>
              <a:rPr lang="cs-CZ" dirty="0" smtClean="0"/>
              <a:t>z oblasti vodní </a:t>
            </a:r>
            <a:r>
              <a:rPr lang="cs-CZ" dirty="0"/>
              <a:t>dopravy</a:t>
            </a:r>
          </a:p>
        </p:txBody>
      </p:sp>
      <p:pic>
        <p:nvPicPr>
          <p:cNvPr id="6146" name="Picture 2" descr="http://www.avionetics.se/ais_ship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167702" cy="377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5580716" y="5119326"/>
            <a:ext cx="2486578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800" b="0" dirty="0">
                <a:latin typeface="+mj-lt"/>
              </a:rPr>
              <a:t>Source: http://www.avionetics.se/ais_maritime.htm</a:t>
            </a:r>
          </a:p>
        </p:txBody>
      </p:sp>
    </p:spTree>
    <p:extLst>
      <p:ext uri="{BB962C8B-B14F-4D97-AF65-F5344CB8AC3E}">
        <p14:creationId xmlns:p14="http://schemas.microsoft.com/office/powerpoint/2010/main" val="2419903211"/>
      </p:ext>
    </p:extLst>
  </p:cSld>
  <p:clrMapOvr>
    <a:masterClrMapping/>
  </p:clrMapOvr>
  <p:transition>
    <p:strips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Příklady evropských projektů z vodní dopravy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4294967295"/>
          </p:nvPr>
        </p:nvSpPr>
        <p:spPr>
          <a:xfrm>
            <a:off x="323528" y="785813"/>
            <a:ext cx="8820472" cy="5857875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GB" dirty="0" smtClean="0">
                <a:latin typeface="+mj-lt"/>
              </a:rPr>
              <a:t>COREM </a:t>
            </a:r>
            <a:r>
              <a:rPr lang="en-GB" i="1" dirty="0" smtClean="0">
                <a:latin typeface="+mj-lt"/>
              </a:rPr>
              <a:t>Cooperative Resource Management for the Transport of Unit Loads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ECHO </a:t>
            </a:r>
            <a:r>
              <a:rPr lang="en-GB" i="1" dirty="0" smtClean="0">
                <a:latin typeface="+mj-lt"/>
              </a:rPr>
              <a:t>European Chart Hub Operations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INTERPORT </a:t>
            </a:r>
            <a:r>
              <a:rPr lang="en-GB" i="1" dirty="0" smtClean="0">
                <a:latin typeface="+mj-lt"/>
              </a:rPr>
              <a:t>Integrating Water Transport in the Logistics Chain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MAGNET A </a:t>
            </a:r>
            <a:r>
              <a:rPr lang="en-GB" i="1" dirty="0" smtClean="0">
                <a:latin typeface="+mj-lt"/>
              </a:rPr>
              <a:t>Multi-modal Approach for GNSS-1 in European Transport A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MULTITRACK </a:t>
            </a:r>
            <a:r>
              <a:rPr lang="en-GB" i="1" dirty="0" smtClean="0">
                <a:latin typeface="+mj-lt"/>
              </a:rPr>
              <a:t>Tracking, Tracing and Monitoring of Goods in an Inter-modal and Open Environment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POSEIDON </a:t>
            </a:r>
            <a:r>
              <a:rPr lang="en-GB" i="1" dirty="0" smtClean="0">
                <a:latin typeface="+mj-lt"/>
              </a:rPr>
              <a:t>European Project on Integrated VTS Sea Environment and Interactive Data On-line Network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SHIDESS  </a:t>
            </a:r>
            <a:r>
              <a:rPr lang="en-GB" i="1" dirty="0" smtClean="0">
                <a:latin typeface="+mj-lt"/>
              </a:rPr>
              <a:t>Ship Integrated Decision Support System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SURFF </a:t>
            </a:r>
            <a:r>
              <a:rPr lang="en-GB" i="1" dirty="0" smtClean="0">
                <a:latin typeface="+mj-lt"/>
              </a:rPr>
              <a:t>Sustainable Urban and Regional Freight Flows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TRACAR </a:t>
            </a:r>
            <a:r>
              <a:rPr lang="en-GB" i="1" dirty="0" smtClean="0">
                <a:latin typeface="+mj-lt"/>
              </a:rPr>
              <a:t>Traffic &amp; Cargo Supervision System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WELCOM </a:t>
            </a:r>
            <a:r>
              <a:rPr lang="en-GB" i="1" dirty="0" smtClean="0">
                <a:latin typeface="+mj-lt"/>
              </a:rPr>
              <a:t>West-East Logistics Corridor for Multimodal Transport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WISDOM </a:t>
            </a:r>
            <a:r>
              <a:rPr lang="en-GB" i="1" dirty="0" smtClean="0">
                <a:latin typeface="+mj-lt"/>
              </a:rPr>
              <a:t>Waterborne Information System Distributed to Other Modes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COMMAN </a:t>
            </a:r>
            <a:r>
              <a:rPr lang="en-GB" i="1" dirty="0" smtClean="0">
                <a:latin typeface="+mj-lt"/>
              </a:rPr>
              <a:t>Communication Manager System for Data Exchange for Ship Operations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PISCES </a:t>
            </a:r>
            <a:r>
              <a:rPr lang="en-GB" i="1" dirty="0" smtClean="0">
                <a:latin typeface="+mj-lt"/>
              </a:rPr>
              <a:t>Protocols for Integrated Ship Control and Evaluation of Situations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IDES </a:t>
            </a:r>
            <a:r>
              <a:rPr lang="en-GB" i="1" dirty="0" smtClean="0">
                <a:latin typeface="+mj-lt"/>
              </a:rPr>
              <a:t>ISM driven Data Exchange for Ship operation</a:t>
            </a:r>
            <a:r>
              <a:rPr lang="en-GB" dirty="0" smtClean="0">
                <a:latin typeface="+mj-lt"/>
              </a:rPr>
              <a:t> </a:t>
            </a:r>
          </a:p>
          <a:p>
            <a:pPr>
              <a:defRPr/>
            </a:pPr>
            <a:r>
              <a:rPr lang="en-GB" dirty="0" smtClean="0">
                <a:latin typeface="+mj-lt"/>
              </a:rPr>
              <a:t>SIAMS </a:t>
            </a:r>
            <a:endParaRPr lang="en-GB" dirty="0">
              <a:latin typeface="+mj-lt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Dopravní telematika v letecké dopravě </a:t>
            </a:r>
          </a:p>
        </p:txBody>
      </p:sp>
      <p:pic>
        <p:nvPicPr>
          <p:cNvPr id="36867" name="Obrázek 3" descr="CSA_Letadlo_Airbus_A310_300_1_1600x12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350" y="847725"/>
            <a:ext cx="7661275" cy="574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7215188" y="6357938"/>
            <a:ext cx="1204912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800" b="0" dirty="0" err="1">
                <a:latin typeface="+mj-lt"/>
              </a:rPr>
              <a:t>Author</a:t>
            </a:r>
            <a:r>
              <a:rPr lang="cs-CZ" sz="800" b="0" dirty="0">
                <a:latin typeface="+mj-lt"/>
              </a:rPr>
              <a:t>: </a:t>
            </a:r>
            <a:r>
              <a:rPr lang="cs-CZ" sz="800" b="0" dirty="0" err="1">
                <a:latin typeface="+mj-lt"/>
              </a:rPr>
              <a:t>Czech</a:t>
            </a:r>
            <a:r>
              <a:rPr lang="cs-CZ" sz="800" b="0" dirty="0">
                <a:latin typeface="+mj-lt"/>
              </a:rPr>
              <a:t> </a:t>
            </a:r>
            <a:r>
              <a:rPr lang="cs-CZ" sz="800" b="0" dirty="0" err="1">
                <a:latin typeface="+mj-lt"/>
              </a:rPr>
              <a:t>Airlines</a:t>
            </a:r>
            <a:endParaRPr lang="cs-CZ" sz="800" b="0" dirty="0">
              <a:latin typeface="+mj-lt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dirty="0" smtClean="0"/>
              <a:t>   Základní typy aplikací v letecké telematice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29829"/>
            <a:ext cx="8430394" cy="5811539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letecká navigace</a:t>
            </a:r>
          </a:p>
          <a:p>
            <a:pPr>
              <a:defRPr/>
            </a:pPr>
            <a:r>
              <a:rPr lang="cs-CZ" dirty="0" smtClean="0"/>
              <a:t>řízení letišť a leteckých služeb</a:t>
            </a:r>
            <a:endParaRPr lang="cs-CZ" dirty="0"/>
          </a:p>
        </p:txBody>
      </p:sp>
      <p:pic>
        <p:nvPicPr>
          <p:cNvPr id="4" name="Picture 2" descr="http://www.enviro.aero/Content/Upload/Image/ADP_control_tow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47524"/>
            <a:ext cx="5715000" cy="376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4499136" y="6309900"/>
            <a:ext cx="2845651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800" b="0" dirty="0">
                <a:latin typeface="+mj-lt"/>
              </a:rPr>
              <a:t>Source: http://www.enviro.aero/OperationalEfficiency.aspx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EUROCONTROL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6264696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Evropská organizace zaměřená na bezpečnost letecké dopravy tvořená organizacemi z 38 států Evropy a Evropské komunity</a:t>
            </a:r>
          </a:p>
          <a:p>
            <a:pPr>
              <a:defRPr/>
            </a:pPr>
            <a:r>
              <a:rPr lang="cs-CZ" dirty="0" smtClean="0"/>
              <a:t>Cílem je vytvoření jednotného evropského řízení leteckého provozu </a:t>
            </a:r>
          </a:p>
          <a:p>
            <a:pPr>
              <a:defRPr/>
            </a:pPr>
            <a:r>
              <a:rPr lang="cs-CZ" dirty="0" smtClean="0"/>
              <a:t>přispění k bezpečnější, efektivnější a ekologicky šetrnější letecké dopravě</a:t>
            </a:r>
            <a:endParaRPr lang="cs-CZ" dirty="0"/>
          </a:p>
        </p:txBody>
      </p:sp>
      <p:pic>
        <p:nvPicPr>
          <p:cNvPr id="38917" name="Picture 2" descr="http://t3.gstatic.com/images?q=tbn:QlRXZfu3YUCOxM:http://www.dqts.net/images/eurologo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50" y="1071563"/>
            <a:ext cx="14287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4" descr="http://www.eurocontrol.int/corporate/gallery/content/public/images/organisation/Minimap-EURO_thumbnai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2725" y="3714750"/>
            <a:ext cx="25812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EUROCONTROL - aktivity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764704"/>
            <a:ext cx="8820472" cy="5832648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založen v roce 1960</a:t>
            </a:r>
          </a:p>
          <a:p>
            <a:pPr>
              <a:defRPr/>
            </a:pPr>
            <a:r>
              <a:rPr lang="cs-CZ" dirty="0" smtClean="0"/>
              <a:t>stal se hybnou silou pro řízení letového provozu v Evropě</a:t>
            </a:r>
          </a:p>
          <a:p>
            <a:pPr>
              <a:defRPr/>
            </a:pPr>
            <a:r>
              <a:rPr lang="cs-CZ" dirty="0" smtClean="0"/>
              <a:t>Vyvíjí nové generace systémů řízení letového provozu a poskytuje služby na celoevropské úrovni</a:t>
            </a:r>
          </a:p>
          <a:p>
            <a:pPr>
              <a:defRPr/>
            </a:pPr>
            <a:r>
              <a:rPr lang="cs-CZ" dirty="0" smtClean="0"/>
              <a:t>koordinuje činnosti jednotlivých národních organizací řízení letového provozu, pomáhá s plánováním mezinárodních letů, vyvíjí nové postupy a technologie a organizuje výcvik řídících</a:t>
            </a:r>
          </a:p>
          <a:p>
            <a:pPr>
              <a:defRPr/>
            </a:pPr>
            <a:r>
              <a:rPr lang="cs-CZ" dirty="0" smtClean="0"/>
              <a:t>cíl: globální, vysoce efektivní a trvale udržitelné systémy řízení letového provozu</a:t>
            </a:r>
          </a:p>
          <a:p>
            <a:pPr>
              <a:defRPr/>
            </a:pPr>
            <a:r>
              <a:rPr lang="cs-CZ" dirty="0" smtClean="0"/>
              <a:t>Zaměstnává okolo 2700 vysoce kvalifikovaných odborníků</a:t>
            </a: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/>
          <a:lstStyle/>
          <a:p>
            <a:r>
              <a:rPr lang="cs-CZ" dirty="0" smtClean="0"/>
              <a:t>Telematika ve vodní dopravě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8430394" cy="5811539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Ve vodní dopravě má telematika tři hlavní objekty zájmu:</a:t>
            </a:r>
          </a:p>
          <a:p>
            <a:pPr lvl="1">
              <a:defRPr/>
            </a:pPr>
            <a:r>
              <a:rPr lang="cs-CZ" dirty="0" smtClean="0"/>
              <a:t>Lodní systémy </a:t>
            </a:r>
          </a:p>
          <a:p>
            <a:pPr lvl="1">
              <a:defRPr/>
            </a:pPr>
            <a:r>
              <a:rPr lang="cs-CZ" dirty="0" smtClean="0"/>
              <a:t>Efektivní využívání vodní dopravy</a:t>
            </a:r>
          </a:p>
          <a:p>
            <a:pPr lvl="1">
              <a:defRPr/>
            </a:pPr>
            <a:r>
              <a:rPr lang="cs-CZ" dirty="0" smtClean="0"/>
              <a:t>Integrace vodní dopravy do dopravní sítě</a:t>
            </a:r>
          </a:p>
          <a:p>
            <a:pPr lvl="1">
              <a:defRPr/>
            </a:pPr>
            <a:endParaRPr lang="cs-CZ" dirty="0"/>
          </a:p>
        </p:txBody>
      </p:sp>
      <p:pic>
        <p:nvPicPr>
          <p:cNvPr id="4" name="Picture 2" descr="http://www.lsgmbh.de/ENGLISCH/images/loesung6_UK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429000"/>
            <a:ext cx="4000500" cy="280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36104"/>
          </a:xfrm>
        </p:spPr>
        <p:txBody>
          <a:bodyPr/>
          <a:lstStyle/>
          <a:p>
            <a:r>
              <a:rPr lang="cs-CZ" dirty="0" smtClean="0"/>
              <a:t>   Oblasti </a:t>
            </a:r>
            <a:r>
              <a:rPr lang="cs-CZ" dirty="0" err="1" smtClean="0"/>
              <a:t>telematických</a:t>
            </a:r>
            <a:r>
              <a:rPr lang="cs-CZ" dirty="0" smtClean="0"/>
              <a:t> projektů v letecké dopravě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928688"/>
            <a:ext cx="8574410" cy="55966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Typické oblasti</a:t>
            </a:r>
          </a:p>
          <a:p>
            <a:pPr lvl="1">
              <a:defRPr/>
            </a:pPr>
            <a:r>
              <a:rPr lang="cs-CZ" dirty="0" smtClean="0"/>
              <a:t>pokročilé systémy sledování a řízení pohybu po letových plochách</a:t>
            </a:r>
          </a:p>
          <a:p>
            <a:pPr lvl="1">
              <a:defRPr/>
            </a:pPr>
            <a:r>
              <a:rPr lang="cs-CZ" dirty="0" smtClean="0"/>
              <a:t>datová a hlasová komunikace</a:t>
            </a:r>
          </a:p>
          <a:p>
            <a:pPr lvl="1">
              <a:defRPr/>
            </a:pPr>
            <a:r>
              <a:rPr lang="cs-CZ" dirty="0" smtClean="0"/>
              <a:t>automatické dohledové systémy</a:t>
            </a:r>
          </a:p>
          <a:p>
            <a:pPr lvl="1">
              <a:defRPr/>
            </a:pPr>
            <a:r>
              <a:rPr lang="cs-CZ" dirty="0" smtClean="0"/>
              <a:t>integrace leteckých a pozemních systémů</a:t>
            </a:r>
          </a:p>
          <a:p>
            <a:pPr lvl="1">
              <a:defRPr/>
            </a:pPr>
            <a:r>
              <a:rPr lang="cs-CZ" dirty="0" smtClean="0"/>
              <a:t>propojování dat</a:t>
            </a:r>
          </a:p>
          <a:p>
            <a:pPr lvl="1">
              <a:defRPr/>
            </a:pPr>
            <a:r>
              <a:rPr lang="cs-CZ" dirty="0" smtClean="0"/>
              <a:t>technické aspekty certifikace</a:t>
            </a:r>
          </a:p>
          <a:p>
            <a:pPr lvl="1">
              <a:defRPr/>
            </a:pPr>
            <a:r>
              <a:rPr lang="cs-CZ" dirty="0" smtClean="0"/>
              <a:t>meteorologické aplikace</a:t>
            </a:r>
          </a:p>
          <a:p>
            <a:pPr lvl="1">
              <a:defRPr/>
            </a:pPr>
            <a:endParaRPr lang="cs-CZ" dirty="0" smtClean="0"/>
          </a:p>
          <a:p>
            <a:pPr lvl="1">
              <a:defRPr/>
            </a:pPr>
            <a:endParaRPr lang="cs-CZ" dirty="0" smtClean="0"/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dirty="0" smtClean="0"/>
              <a:t>   Příklad aplikace - </a:t>
            </a:r>
            <a:r>
              <a:rPr lang="en-US" dirty="0" smtClean="0"/>
              <a:t>A-SMGCS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– </a:t>
            </a:r>
            <a:r>
              <a:rPr lang="en-US" dirty="0" smtClean="0"/>
              <a:t>Advanced Surface Movement Guidance &amp; Control System</a:t>
            </a:r>
            <a:endParaRPr lang="cs-CZ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914400"/>
            <a:ext cx="8499103" cy="5943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/>
              <a:t>poskytuje řídícímu přehled o pohybech letadel i vozidel na provozních plochách letiště 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Vyvinut pro zlepšení stávajících systémů a postupů</a:t>
            </a:r>
          </a:p>
          <a:p>
            <a:pPr>
              <a:defRPr/>
            </a:pPr>
            <a:r>
              <a:rPr lang="cs-CZ" dirty="0" smtClean="0"/>
              <a:t>Přínosy systému</a:t>
            </a:r>
          </a:p>
          <a:p>
            <a:pPr lvl="1">
              <a:defRPr/>
            </a:pPr>
            <a:r>
              <a:rPr lang="cs-CZ" dirty="0" smtClean="0"/>
              <a:t>snížení počtu nehod</a:t>
            </a:r>
          </a:p>
          <a:p>
            <a:pPr lvl="1">
              <a:defRPr/>
            </a:pPr>
            <a:r>
              <a:rPr lang="cs-CZ" dirty="0" smtClean="0"/>
              <a:t>zkrácení doby pojezdu</a:t>
            </a:r>
          </a:p>
          <a:p>
            <a:pPr lvl="1">
              <a:defRPr/>
            </a:pPr>
            <a:r>
              <a:rPr lang="cs-CZ" dirty="0" smtClean="0"/>
              <a:t>zvýšení propustnosti</a:t>
            </a:r>
          </a:p>
          <a:p>
            <a:pPr lvl="1">
              <a:defRPr/>
            </a:pPr>
            <a:r>
              <a:rPr lang="cs-CZ" dirty="0" smtClean="0"/>
              <a:t>snížení zpoždění v důsledku špatného počasí</a:t>
            </a:r>
          </a:p>
          <a:p>
            <a:pPr lvl="1">
              <a:defRPr/>
            </a:pPr>
            <a:r>
              <a:rPr lang="cs-CZ" dirty="0" smtClean="0"/>
              <a:t>zvýšení informovanosti o aktuální situaci</a:t>
            </a:r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smtClean="0"/>
              <a:t>   </a:t>
            </a:r>
            <a:r>
              <a:rPr lang="en-US" smtClean="0"/>
              <a:t>A-SMGCS 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   – </a:t>
            </a:r>
            <a:r>
              <a:rPr lang="en-US" smtClean="0"/>
              <a:t>Advanced Surface Movement Guidance &amp; Control System</a:t>
            </a:r>
            <a:endParaRPr lang="cs-CZ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96348" y="914400"/>
            <a:ext cx="8514315" cy="566530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Hlavní funkcí systému jsou (podle ICAO A-SMGCS manuálu):</a:t>
            </a:r>
          </a:p>
          <a:p>
            <a:pPr lvl="1">
              <a:defRPr/>
            </a:pPr>
            <a:r>
              <a:rPr lang="cs-CZ" dirty="0" smtClean="0"/>
              <a:t>dohled, který řídícím letového provozu (popř. pilotům a řidičům) poskytuje informace o aktuální situaci</a:t>
            </a:r>
          </a:p>
          <a:p>
            <a:pPr lvl="1">
              <a:defRPr/>
            </a:pPr>
            <a:r>
              <a:rPr lang="cs-CZ" dirty="0" smtClean="0"/>
              <a:t>řízení, poskytující detekci možných kolizí a varování pro vozidla na pojezdových drahách (popř. na celé ploše letiště)</a:t>
            </a:r>
          </a:p>
          <a:p>
            <a:pPr lvl="1">
              <a:defRPr/>
            </a:pPr>
            <a:r>
              <a:rPr lang="cs-CZ" dirty="0" smtClean="0"/>
              <a:t>směrování – buď manuálně nebo automaticky je volena nejefektivnější cesta pro dané letadlo či jiné vozidlo</a:t>
            </a:r>
          </a:p>
          <a:p>
            <a:pPr lvl="1">
              <a:defRPr/>
            </a:pPr>
            <a:r>
              <a:rPr lang="cs-CZ" dirty="0" smtClean="0"/>
              <a:t>vedení, dávající pilotům a řidičům pokyny pro použití přidělené trasy</a:t>
            </a:r>
          </a:p>
          <a:p>
            <a:pPr lvl="1">
              <a:defRPr/>
            </a:pPr>
            <a:endParaRPr lang="cs-CZ" dirty="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14400"/>
            <a:ext cx="8643119" cy="56109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Implementace systému postupná zaváděním několika úrovní systému:</a:t>
            </a:r>
          </a:p>
          <a:p>
            <a:pPr lvl="1">
              <a:defRPr/>
            </a:pPr>
            <a:r>
              <a:rPr lang="cs-CZ" dirty="0" smtClean="0"/>
              <a:t>úroveň 1 -  poskytuje dohled, zobrazuje aktuální situaci</a:t>
            </a:r>
          </a:p>
          <a:p>
            <a:pPr lvl="1">
              <a:defRPr/>
            </a:pPr>
            <a:r>
              <a:rPr lang="cs-CZ" dirty="0" smtClean="0"/>
              <a:t>úroveň 2 – rozšiřuje úroveň 1 o automatické sledování a výstražné funkce, včetně predikce možných konfliktů na pojezdové dráze či vjezdů do zakázaných oblastí</a:t>
            </a:r>
          </a:p>
          <a:p>
            <a:pPr lvl="1">
              <a:defRPr/>
            </a:pPr>
            <a:r>
              <a:rPr lang="cs-CZ" dirty="0" smtClean="0"/>
              <a:t>úroveň 3 a 4 přidává směrování, automatické vedení a funkce plánování </a:t>
            </a:r>
            <a:endParaRPr lang="cs-CZ" dirty="0"/>
          </a:p>
        </p:txBody>
      </p:sp>
      <p:sp>
        <p:nvSpPr>
          <p:cNvPr id="52228" name="Nadpis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28650"/>
          </a:xfrm>
        </p:spPr>
        <p:txBody>
          <a:bodyPr/>
          <a:lstStyle/>
          <a:p>
            <a:r>
              <a:rPr lang="cs-CZ" dirty="0" smtClean="0"/>
              <a:t>   </a:t>
            </a:r>
            <a:r>
              <a:rPr lang="en-US" dirty="0" smtClean="0"/>
              <a:t>A-SMGCS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– </a:t>
            </a:r>
            <a:r>
              <a:rPr lang="en-US" dirty="0" smtClean="0"/>
              <a:t>Advanced Surface Movement Guidance &amp; Control System</a:t>
            </a:r>
            <a:endParaRPr lang="cs-CZ" dirty="0" smtClean="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Situaci v oblasti řízení letového </a:t>
            </a:r>
            <a:r>
              <a:rPr lang="cs-CZ" dirty="0" smtClean="0"/>
              <a:t>provozu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785813"/>
            <a:ext cx="8286378" cy="5739531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cs-CZ" dirty="0" smtClean="0"/>
              <a:t>ATM – Air </a:t>
            </a:r>
            <a:r>
              <a:rPr lang="cs-CZ" dirty="0" err="1" smtClean="0"/>
              <a:t>Traffic</a:t>
            </a:r>
            <a:r>
              <a:rPr lang="cs-CZ" dirty="0" smtClean="0"/>
              <a:t> Management</a:t>
            </a:r>
          </a:p>
          <a:p>
            <a:pPr>
              <a:defRPr/>
            </a:pPr>
            <a:r>
              <a:rPr lang="cs-CZ" dirty="0" smtClean="0"/>
              <a:t>EU </a:t>
            </a:r>
            <a:r>
              <a:rPr lang="cs-CZ" dirty="0"/>
              <a:t>nařízení ohledně </a:t>
            </a:r>
            <a:r>
              <a:rPr lang="cs-CZ" dirty="0" smtClean="0"/>
              <a:t>interoperability vytváří prostor pro nezbytnou inovaci a harmonizaci infrastruktury.</a:t>
            </a:r>
          </a:p>
          <a:p>
            <a:pPr>
              <a:defRPr/>
            </a:pPr>
            <a:r>
              <a:rPr lang="cs-CZ" dirty="0" smtClean="0"/>
              <a:t>součástí je i rozvoj funkcí zajišťovaných centrálně pro celou Evropu (CFMU – </a:t>
            </a:r>
            <a:r>
              <a:rPr lang="cs-CZ" dirty="0" err="1" smtClean="0"/>
              <a:t>Central</a:t>
            </a:r>
            <a:r>
              <a:rPr lang="cs-CZ" dirty="0" smtClean="0"/>
              <a:t> </a:t>
            </a:r>
            <a:r>
              <a:rPr lang="cs-CZ" dirty="0" err="1" smtClean="0"/>
              <a:t>Flow</a:t>
            </a:r>
            <a:r>
              <a:rPr lang="cs-CZ" dirty="0" smtClean="0"/>
              <a:t> Management Unit, EAD – </a:t>
            </a:r>
            <a:r>
              <a:rPr lang="cs-CZ" dirty="0" err="1" smtClean="0"/>
              <a:t>European</a:t>
            </a:r>
            <a:r>
              <a:rPr lang="cs-CZ" dirty="0" smtClean="0"/>
              <a:t> AIS Database aj.). </a:t>
            </a:r>
          </a:p>
          <a:p>
            <a:pPr>
              <a:defRPr/>
            </a:pPr>
            <a:r>
              <a:rPr lang="cs-CZ" dirty="0" smtClean="0"/>
              <a:t>Nařízení o vzdušném prostoru otevírá nové možnosti pro reorganizaci vzdušného prostoru podle potřeb dopravních toků, a ne podle státních hranic. </a:t>
            </a:r>
          </a:p>
          <a:p>
            <a:pPr>
              <a:defRPr/>
            </a:pPr>
            <a:r>
              <a:rPr lang="cs-CZ" dirty="0" smtClean="0"/>
              <a:t>Cílem snižování nákladů na poskytování služeb a </a:t>
            </a:r>
            <a:r>
              <a:rPr lang="cs-CZ" dirty="0"/>
              <a:t>zvýšení </a:t>
            </a:r>
            <a:r>
              <a:rPr lang="cs-CZ" dirty="0" smtClean="0"/>
              <a:t>kapacity (díky integraci a spolupráci všech účastníků leteckého provozu (rozvoj konceptů SWIM, CDM aj.))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05162890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Budoucnost a současnost ATM systémů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8430394" cy="5811539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cs-CZ" dirty="0" smtClean="0"/>
              <a:t>Základní vize budoucího ATM systému, globálně formulovaná organizací ICAO, je pro Evropu popsána ve Strategii ATM 2000+. </a:t>
            </a:r>
          </a:p>
          <a:p>
            <a:pPr>
              <a:defRPr/>
            </a:pPr>
            <a:r>
              <a:rPr lang="cs-CZ" dirty="0" smtClean="0"/>
              <a:t>Cesta k naplnění této strategie začíná v současné situaci, která je charakterizována:</a:t>
            </a:r>
          </a:p>
          <a:p>
            <a:pPr lvl="1">
              <a:defRPr/>
            </a:pPr>
            <a:r>
              <a:rPr lang="cs-CZ" dirty="0" smtClean="0"/>
              <a:t>monopolním trhem pro letové provozní služby poskytované v prostoru vymezeném hranicemi jednotlivých států, </a:t>
            </a:r>
          </a:p>
          <a:p>
            <a:pPr lvl="1">
              <a:defRPr/>
            </a:pPr>
            <a:r>
              <a:rPr lang="cs-CZ" dirty="0" smtClean="0"/>
              <a:t>fragmentovaným systémem uspořádání letového provozu, </a:t>
            </a:r>
          </a:p>
          <a:p>
            <a:pPr lvl="1">
              <a:defRPr/>
            </a:pPr>
            <a:r>
              <a:rPr lang="cs-CZ" dirty="0" smtClean="0"/>
              <a:t>fragmentovanou a často zastaralou komunikační, navigační a přehledovou infrastrukturou, </a:t>
            </a:r>
          </a:p>
          <a:p>
            <a:pPr lvl="1">
              <a:defRPr/>
            </a:pPr>
            <a:r>
              <a:rPr lang="cs-CZ" dirty="0" smtClean="0"/>
              <a:t>fragmentovaným vzdušným prostorem s velkým počtem oblastních středisek. </a:t>
            </a:r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Současná situace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8430394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Hlavní překážkou překonání současných problémů není ani tak technologie jako spíš národní legislativa a mezinárodní spolupráce. </a:t>
            </a:r>
          </a:p>
          <a:p>
            <a:pPr>
              <a:defRPr/>
            </a:pPr>
            <a:r>
              <a:rPr lang="cs-CZ" dirty="0" smtClean="0"/>
              <a:t>Proto Evropská unie v roce 2004 v rámci iniciativy SES (Single </a:t>
            </a:r>
            <a:r>
              <a:rPr lang="cs-CZ" dirty="0" err="1" smtClean="0"/>
              <a:t>European</a:t>
            </a:r>
            <a:r>
              <a:rPr lang="cs-CZ" dirty="0" smtClean="0"/>
              <a:t> </a:t>
            </a:r>
            <a:r>
              <a:rPr lang="cs-CZ" dirty="0" err="1" smtClean="0"/>
              <a:t>Sky</a:t>
            </a:r>
            <a:r>
              <a:rPr lang="cs-CZ" dirty="0" smtClean="0"/>
              <a:t>) přijala sadu čtyř nařízení, jejichž postupná implementace vytváří základní předpoklady pro efektivní cestu k naplnění vize budoucího ATM</a:t>
            </a:r>
          </a:p>
          <a:p>
            <a:pPr>
              <a:defRPr/>
            </a:pPr>
            <a:r>
              <a:rPr lang="cs-CZ" dirty="0" smtClean="0"/>
              <a:t>Rámcové nařízení SES a nařízení o poskytování služeb vytváří na celoevropské úrovni podmínky pro hospodářskou soutěž – konkurenci – mezi poskytovateli</a:t>
            </a:r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ATM </a:t>
            </a:r>
            <a:r>
              <a:rPr lang="cs-CZ" dirty="0"/>
              <a:t>evropský hlavní plán uspořádání letového provozu </a:t>
            </a:r>
            <a:endParaRPr lang="cs-CZ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785813"/>
            <a:ext cx="8358386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/>
              <a:t>Rozhodnutí Rady </a:t>
            </a:r>
            <a:r>
              <a:rPr lang="cs-CZ" dirty="0" smtClean="0"/>
              <a:t>ze </a:t>
            </a:r>
            <a:r>
              <a:rPr lang="cs-CZ" dirty="0"/>
              <a:t>dne 30. března 2009, </a:t>
            </a:r>
            <a:r>
              <a:rPr lang="cs-CZ" dirty="0" smtClean="0"/>
              <a:t>kterým </a:t>
            </a:r>
            <a:r>
              <a:rPr lang="cs-CZ" dirty="0"/>
              <a:t>se schvaluje evropský hlavní plán uspořádání letového provozu v rámci projektu pro výzkum uspořádání letového provozu jednotného evropského nebe (SESAR) </a:t>
            </a:r>
          </a:p>
          <a:p>
            <a:pPr>
              <a:defRPr/>
            </a:pPr>
            <a:r>
              <a:rPr lang="cs-CZ" dirty="0" smtClean="0"/>
              <a:t>Evropský master plán pro řízení letového provozu definuje pět úrovní:</a:t>
            </a:r>
          </a:p>
          <a:p>
            <a:pPr lvl="1">
              <a:defRPr/>
            </a:pPr>
            <a:r>
              <a:rPr lang="cs-CZ" dirty="0" smtClean="0"/>
              <a:t>od úrovně 0 skládající se z aktuálních dostupných systémů a nejlepších zkušeností</a:t>
            </a:r>
          </a:p>
          <a:p>
            <a:pPr lvl="1">
              <a:defRPr/>
            </a:pPr>
            <a:r>
              <a:rPr lang="cs-CZ" dirty="0" smtClean="0"/>
              <a:t>až po úroveň 5 počítající s využíváním 4D trajektorií a free </a:t>
            </a:r>
            <a:r>
              <a:rPr lang="cs-CZ" dirty="0" err="1" smtClean="0"/>
              <a:t>flight</a:t>
            </a:r>
            <a:r>
              <a:rPr lang="cs-CZ" dirty="0" smtClean="0"/>
              <a:t> systému letu </a:t>
            </a: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ATM úrovně</a:t>
            </a: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785813"/>
            <a:ext cx="7572375" cy="57229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4" name="TextovéPole 3"/>
          <p:cNvSpPr txBox="1"/>
          <p:nvPr/>
        </p:nvSpPr>
        <p:spPr>
          <a:xfrm>
            <a:off x="6572250" y="6429375"/>
            <a:ext cx="1912938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000" b="0" dirty="0" err="1">
                <a:latin typeface="+mj-lt"/>
              </a:rPr>
              <a:t>Source</a:t>
            </a:r>
            <a:r>
              <a:rPr lang="cs-CZ" sz="1000" b="0" dirty="0">
                <a:latin typeface="+mj-lt"/>
              </a:rPr>
              <a:t>: </a:t>
            </a:r>
            <a:r>
              <a:rPr lang="cs-CZ" sz="1000" b="0" dirty="0" err="1">
                <a:latin typeface="+mj-lt"/>
              </a:rPr>
              <a:t>European</a:t>
            </a:r>
            <a:r>
              <a:rPr lang="cs-CZ" sz="1000" b="0" dirty="0">
                <a:latin typeface="+mj-lt"/>
              </a:rPr>
              <a:t> Master </a:t>
            </a:r>
            <a:r>
              <a:rPr lang="cs-CZ" sz="1000" b="0" dirty="0" err="1">
                <a:latin typeface="+mj-lt"/>
              </a:rPr>
              <a:t>plan</a:t>
            </a:r>
            <a:endParaRPr lang="cs-CZ" sz="1000" b="0" dirty="0">
              <a:latin typeface="+mj-lt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Projekty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785813"/>
            <a:ext cx="8897938" cy="2714625"/>
          </a:xfrm>
        </p:spPr>
        <p:txBody>
          <a:bodyPr/>
          <a:lstStyle/>
          <a:p>
            <a:pPr>
              <a:defRPr/>
            </a:pPr>
            <a:r>
              <a:rPr lang="cs-CZ" dirty="0" smtClean="0"/>
              <a:t>Významné </a:t>
            </a:r>
            <a:r>
              <a:rPr lang="cs-CZ" dirty="0" err="1" smtClean="0"/>
              <a:t>telematické</a:t>
            </a:r>
            <a:r>
              <a:rPr lang="cs-CZ" dirty="0" smtClean="0"/>
              <a:t> projekty z oblasti letecké dopravy v Evropě</a:t>
            </a:r>
            <a:endParaRPr lang="cs-CZ" dirty="0"/>
          </a:p>
        </p:txBody>
      </p:sp>
      <p:pic>
        <p:nvPicPr>
          <p:cNvPr id="49157" name="Obrázek 6" descr="10 Eurocontrol jeste mens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1930425"/>
            <a:ext cx="6215063" cy="413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6429375" y="5991250"/>
            <a:ext cx="1311275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000" b="0" dirty="0" err="1">
                <a:latin typeface="+mj-lt"/>
              </a:rPr>
              <a:t>Source</a:t>
            </a:r>
            <a:r>
              <a:rPr lang="cs-CZ" sz="1000" b="0" dirty="0">
                <a:latin typeface="+mj-lt"/>
              </a:rPr>
              <a:t>: </a:t>
            </a:r>
            <a:r>
              <a:rPr lang="cs-CZ" sz="1000" b="0" dirty="0" err="1">
                <a:latin typeface="+mj-lt"/>
              </a:rPr>
              <a:t>Eurocontrol</a:t>
            </a:r>
            <a:endParaRPr lang="cs-CZ" sz="1000" b="0" dirty="0">
              <a:latin typeface="+mj-lt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Účastníci vodní dopravy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739531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cs-CZ" dirty="0" smtClean="0"/>
              <a:t>Účastníci vodní dopravy jsou z mnoha různých oblastí</a:t>
            </a:r>
          </a:p>
          <a:p>
            <a:pPr lvl="1">
              <a:defRPr/>
            </a:pPr>
            <a:r>
              <a:rPr lang="cs-CZ" dirty="0" smtClean="0"/>
              <a:t>Cestující</a:t>
            </a:r>
          </a:p>
          <a:p>
            <a:pPr lvl="1">
              <a:defRPr/>
            </a:pPr>
            <a:r>
              <a:rPr lang="cs-CZ" dirty="0" smtClean="0"/>
              <a:t>Dopravci</a:t>
            </a:r>
          </a:p>
          <a:p>
            <a:pPr lvl="1">
              <a:defRPr/>
            </a:pPr>
            <a:r>
              <a:rPr lang="cs-CZ" dirty="0" smtClean="0"/>
              <a:t>Posádky lodí</a:t>
            </a:r>
          </a:p>
          <a:p>
            <a:pPr lvl="1">
              <a:defRPr/>
            </a:pPr>
            <a:r>
              <a:rPr lang="cs-CZ" dirty="0" smtClean="0"/>
              <a:t>Přístaviště</a:t>
            </a:r>
          </a:p>
          <a:p>
            <a:pPr lvl="1">
              <a:defRPr/>
            </a:pPr>
            <a:r>
              <a:rPr lang="cs-CZ" dirty="0" smtClean="0"/>
              <a:t>Výrobci</a:t>
            </a:r>
          </a:p>
          <a:p>
            <a:pPr lvl="1">
              <a:defRPr/>
            </a:pPr>
            <a:r>
              <a:rPr lang="cs-CZ" dirty="0" smtClean="0"/>
              <a:t>Správci přístavů a lodí</a:t>
            </a:r>
          </a:p>
          <a:p>
            <a:pPr lvl="1">
              <a:defRPr/>
            </a:pPr>
            <a:r>
              <a:rPr lang="cs-CZ" dirty="0" smtClean="0"/>
              <a:t>Přepravci</a:t>
            </a:r>
          </a:p>
          <a:p>
            <a:pPr lvl="1">
              <a:defRPr/>
            </a:pPr>
            <a:r>
              <a:rPr lang="cs-CZ" dirty="0" smtClean="0"/>
              <a:t>Přepravní společnosti</a:t>
            </a:r>
          </a:p>
          <a:p>
            <a:pPr lvl="1">
              <a:defRPr/>
            </a:pPr>
            <a:r>
              <a:rPr lang="cs-CZ" dirty="0" smtClean="0"/>
              <a:t>Bezpečnostní organizace</a:t>
            </a:r>
          </a:p>
          <a:p>
            <a:pPr lvl="1">
              <a:defRPr/>
            </a:pPr>
            <a:r>
              <a:rPr lang="cs-CZ" dirty="0" smtClean="0"/>
              <a:t>Celní správa </a:t>
            </a:r>
          </a:p>
          <a:p>
            <a:pPr lvl="1">
              <a:defRPr/>
            </a:pPr>
            <a:r>
              <a:rPr lang="cs-CZ" dirty="0" smtClean="0"/>
              <a:t>Meteorologické  úřady</a:t>
            </a:r>
          </a:p>
          <a:p>
            <a:pPr lvl="1">
              <a:defRPr/>
            </a:pPr>
            <a:r>
              <a:rPr lang="cs-CZ" dirty="0" smtClean="0"/>
              <a:t>Poskytovatelé navigačních informací</a:t>
            </a:r>
          </a:p>
          <a:p>
            <a:pPr lvl="1">
              <a:defRPr/>
            </a:pPr>
            <a:r>
              <a:rPr lang="cs-CZ" dirty="0" smtClean="0"/>
              <a:t>Výzkumné instituce</a:t>
            </a:r>
          </a:p>
          <a:p>
            <a:pPr lvl="1">
              <a:defRPr/>
            </a:pPr>
            <a:r>
              <a:rPr lang="cs-CZ" dirty="0" smtClean="0"/>
              <a:t>veřejnost</a:t>
            </a:r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DMEAN projekt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487543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Dynamic Management of the European Airspace Network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Cílem je identifikovat dosud nevyužité kapacity řízení letového provozu a tím zvýšit efektivitu</a:t>
            </a:r>
          </a:p>
          <a:p>
            <a:pPr>
              <a:defRPr/>
            </a:pPr>
            <a:r>
              <a:rPr lang="cs-CZ" dirty="0" smtClean="0"/>
              <a:t>jedná se o evropský program spojující množství systémů řízení letového provozu</a:t>
            </a:r>
          </a:p>
        </p:txBody>
      </p:sp>
      <p:pic>
        <p:nvPicPr>
          <p:cNvPr id="50181" name="Picture 2" descr="http://www.eurocontrol.int/dmean/gallery/content/public/Posters%20Banners/dmean_banner_550x75p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293096"/>
            <a:ext cx="523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EAD projekt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8430394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European AIS Database’s (EAD) 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EAD je centralizovaná databáze leteckých informací zaručené kvality pro uživatele vzdušného prostoru a integrované řešení pro poskytovatele služeb, zajišťovaná členskými státy </a:t>
            </a:r>
            <a:r>
              <a:rPr lang="cs-CZ" dirty="0" err="1" smtClean="0"/>
              <a:t>Eurocontrolu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Data jsou uváděna spolu s jejich zdrojem, zpracováním a aktuálností</a:t>
            </a:r>
          </a:p>
          <a:p>
            <a:pPr>
              <a:defRPr/>
            </a:pPr>
            <a:r>
              <a:rPr lang="cs-CZ" dirty="0" smtClean="0"/>
              <a:t>EAD poskytuje rovněž bezplatný a rychlý přístup k základním funkcím pro veřejnost  </a:t>
            </a: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CPDLC</a:t>
            </a:r>
            <a:r>
              <a:rPr lang="cs-CZ" dirty="0" smtClean="0"/>
              <a:t> projekt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785813"/>
            <a:ext cx="8502402" cy="58115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Controller-Pilot Data-Link Communications 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komunikační datové spojení vzduch/pozemní středisko využívané v Maastrichtském řídicím centru, které umožňuje výměnu zpráv mezi řídicími a piloty</a:t>
            </a:r>
          </a:p>
          <a:p>
            <a:pPr>
              <a:defRPr/>
            </a:pPr>
            <a:r>
              <a:rPr lang="cs-CZ" dirty="0" smtClean="0"/>
              <a:t>doplňuje tradiční hlasovou komunikaci poskytnutím další komunikační platformy</a:t>
            </a:r>
          </a:p>
          <a:p>
            <a:pPr>
              <a:defRPr/>
            </a:pPr>
            <a:r>
              <a:rPr lang="cs-CZ" dirty="0" smtClean="0"/>
              <a:t>cílem je zlepšit bezpečnost a efektivitu řízení letového provozu</a:t>
            </a: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CASCADE projekt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785813"/>
            <a:ext cx="8430394" cy="537949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koordinuje implementaci ADS-B (</a:t>
            </a:r>
            <a:r>
              <a:rPr lang="cs-CZ" dirty="0" err="1"/>
              <a:t>Automatic</a:t>
            </a:r>
            <a:r>
              <a:rPr lang="cs-CZ" dirty="0"/>
              <a:t> </a:t>
            </a:r>
            <a:r>
              <a:rPr lang="cs-CZ" dirty="0" err="1"/>
              <a:t>Dependent</a:t>
            </a:r>
            <a:r>
              <a:rPr lang="cs-CZ" dirty="0"/>
              <a:t> </a:t>
            </a:r>
            <a:r>
              <a:rPr lang="cs-CZ" dirty="0" err="1"/>
              <a:t>Surveillance</a:t>
            </a:r>
            <a:r>
              <a:rPr lang="cs-CZ" dirty="0"/>
              <a:t> </a:t>
            </a:r>
            <a:r>
              <a:rPr lang="cs-CZ" dirty="0" err="1" smtClean="0"/>
              <a:t>Broadcast</a:t>
            </a:r>
            <a:r>
              <a:rPr lang="cs-CZ" dirty="0" smtClean="0"/>
              <a:t>) systémů, dohledových systémů založených na automatickém vysílání informací o letounech (jejich identifikace, pozice a další)</a:t>
            </a:r>
          </a:p>
          <a:p>
            <a:pPr>
              <a:defRPr/>
            </a:pPr>
            <a:r>
              <a:rPr lang="cs-CZ" dirty="0" smtClean="0"/>
              <a:t>Signál je přijímán pozemními stanicemi a dalšími letouny pro předávání informací o aktuální situací</a:t>
            </a:r>
          </a:p>
          <a:p>
            <a:pPr>
              <a:defRPr/>
            </a:pPr>
            <a:r>
              <a:rPr lang="cs-CZ" dirty="0" smtClean="0"/>
              <a:t>pozemní příjem byl zprovozněn v roce 2008, pro vzájemnou informovanost mezi letouny 2011</a:t>
            </a:r>
          </a:p>
          <a:p>
            <a:pPr>
              <a:defRPr/>
            </a:pPr>
            <a:r>
              <a:rPr lang="cs-CZ" dirty="0" smtClean="0"/>
              <a:t>Tento systém může být provozován nezávisle nebo v součinnosti s dalšími systémy (radar, …)</a:t>
            </a:r>
            <a:endParaRPr lang="cs-CZ" dirty="0"/>
          </a:p>
        </p:txBody>
      </p:sp>
      <p:pic>
        <p:nvPicPr>
          <p:cNvPr id="53253" name="Picture 2" descr="http://www.eurocontrol.int/cascade/gallery/content/public/images/logocasca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5949280"/>
            <a:ext cx="17145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MODE-S projekt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785813"/>
            <a:ext cx="8286378" cy="57395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na rozdíl od tradičních radarových systémů, které detekují všechny letouny v dosahu, MODE S (</a:t>
            </a:r>
            <a:r>
              <a:rPr lang="cs-CZ" dirty="0" err="1" smtClean="0"/>
              <a:t>select</a:t>
            </a:r>
            <a:r>
              <a:rPr lang="cs-CZ" dirty="0" smtClean="0"/>
              <a:t> – výběrový) vytváří spojení s daným letounem</a:t>
            </a:r>
          </a:p>
          <a:p>
            <a:pPr>
              <a:defRPr/>
            </a:pPr>
            <a:r>
              <a:rPr lang="cs-CZ" dirty="0" smtClean="0"/>
              <a:t>Toto selektivní spojení zvyšuje kvalitu a integritu detekce, identifikace a určené letové výšky</a:t>
            </a:r>
          </a:p>
          <a:p>
            <a:pPr>
              <a:defRPr/>
            </a:pPr>
            <a:r>
              <a:rPr lang="cs-CZ" dirty="0" smtClean="0"/>
              <a:t>Přínos je zejména v hustě využívaném letovém prostoru – v Evropě typicky</a:t>
            </a:r>
          </a:p>
          <a:p>
            <a:pPr>
              <a:defRPr/>
            </a:pPr>
            <a:r>
              <a:rPr lang="cs-CZ" dirty="0" smtClean="0"/>
              <a:t>V Evropě je MODE S nasazován ve dvou fázích – základní dohled (ELS) a pokročilý dohled (EHS)</a:t>
            </a: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projekty - příklady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785812"/>
            <a:ext cx="8897938" cy="588354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ACARS - Aircraft Communications, Addressing and Reporting System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ACAS - Airborne Collision Avoidance System Programme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ADS - Automatic Dependent Surveillance Programme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AIM - Aeronautical Information Management domain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AIRAC - Aeronautical Information Regulation And Control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AIXM 5 - Aeronautical Information Exchange Model 5 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AMC - Air Traffic Services Messaging Management Centre 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AOE - Airport Operations and Environment 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APR - Airport Operation Programme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ARTAS - ATM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suRveillance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 Tracker And Server system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ASATC - Project to adapt air traffic and aviation conditions in the five CARDS countries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ASSIST - Assistance for Single European Sky Implementation to Stakeholders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ASTERIX - All-Purpose Structured </a:t>
            </a:r>
            <a:r>
              <a:rPr lang="en-GB" sz="1400" dirty="0" err="1" smtClean="0">
                <a:latin typeface="Arial" pitchFamily="34" charset="0"/>
                <a:cs typeface="Arial" pitchFamily="34" charset="0"/>
              </a:rPr>
              <a:t>Eurocontrol</a:t>
            </a:r>
            <a:r>
              <a:rPr lang="en-GB" sz="1400" dirty="0" smtClean="0">
                <a:latin typeface="Arial" pitchFamily="34" charset="0"/>
                <a:cs typeface="Arial" pitchFamily="34" charset="0"/>
              </a:rPr>
              <a:t> Surveillance Information Exchange (Standard)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Avionics information -  information for the benefit of aircraft operators, avionics vendors, aircraft manufacturers, …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Cartography - Cartography and ATM maps 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CCAMS - Centralised SSR Code Assignment and Management System 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CDM - Collaborative Decision Making 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CEF - Capacity Enhancement Function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CHAIN - Controlled &amp; Harmonised Aeronautical Information Network Activity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CIDIN - Common ICAO Data Interchange Network Management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CMAC Civil-Military ATM Cooperation </a:t>
            </a:r>
          </a:p>
          <a:p>
            <a:pPr>
              <a:defRPr/>
            </a:pPr>
            <a:r>
              <a:rPr lang="en-GB" sz="1400" dirty="0" smtClean="0">
                <a:latin typeface="Arial" pitchFamily="34" charset="0"/>
                <a:cs typeface="Arial" pitchFamily="34" charset="0"/>
              </a:rPr>
              <a:t>CODA - Central Office for Delay Analysis</a:t>
            </a:r>
            <a:endParaRPr lang="en-GB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projekty - příklady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764704"/>
            <a:ext cx="8897938" cy="5736109"/>
          </a:xfrm>
        </p:spPr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CRISTAL  -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Co-opeRative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ValidatIon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of Surveillance Techniques and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AppLications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of ADS-B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D-AIM - Digital Aeronautical Information Management </a:t>
            </a:r>
          </a:p>
          <a:p>
            <a:pPr>
              <a:defRPr/>
            </a:pPr>
            <a:r>
              <a:rPr lang="en-GB" dirty="0" err="1" smtClean="0">
                <a:latin typeface="Arial" pitchFamily="34" charset="0"/>
                <a:cs typeface="Arial" pitchFamily="34" charset="0"/>
              </a:rPr>
              <a:t>eAIP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Electronic Aeronautical Information Publications 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EIS - EATMP Implementation Support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EMOSIA - European Model for Strategic ATM investment analysis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ESP - European Safety Programme for ATM 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ESSIP - European Single Sky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ImPlementation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FAB CE Functional Airspace Block Central Europe 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FARADS - ACAS RA Downlink Feasibility Study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FASTI - First ATC Support Tools Implementation Programme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FDE - Flight Data Exchange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FEAST - First European Air Traffic Controller Selection Test FOIPS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FOIPS - Flight Object Interoperability Proposed Standard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FRAP - Free Routes Airspace Concept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FUA - Flexible Use of Airspace</a:t>
            </a:r>
          </a:p>
          <a:p>
            <a:pPr>
              <a:defRPr/>
            </a:pPr>
            <a:r>
              <a:rPr lang="en-GB" dirty="0" err="1" smtClean="0">
                <a:latin typeface="Arial" pitchFamily="34" charset="0"/>
                <a:cs typeface="Arial" pitchFamily="34" charset="0"/>
              </a:rPr>
              <a:t>GeoAeroNet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- gateway to the world of open interoperable aeronautical geospatial information layers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HIFA - Human factors Integration in Future Air traffic management systems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ICARD - ICAO Five-Letter Name-Code And Route Designator System</a:t>
            </a:r>
          </a:p>
          <a:p>
            <a:pPr>
              <a:defRPr/>
            </a:pPr>
            <a:r>
              <a:rPr lang="en-GB" dirty="0" err="1" smtClean="0">
                <a:latin typeface="Arial" pitchFamily="34" charset="0"/>
                <a:cs typeface="Arial" pitchFamily="34" charset="0"/>
              </a:rPr>
              <a:t>iPAX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- Internet Protocol for Aeronautical Exchange Task Force</a:t>
            </a: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LSSIP - Local Single Sky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ImPlementation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LSSIP - Local Single Sky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ImPlementation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LIT - Link Integration Team NAV - Navigation Programme</a:t>
            </a:r>
          </a:p>
          <a:p>
            <a:pPr>
              <a:defRPr/>
            </a:pPr>
            <a:endParaRPr lang="en-GB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projekty - příklady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785813"/>
            <a:ext cx="8897938" cy="5715000"/>
          </a:xfrm>
        </p:spPr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NexSat NexSat OATA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Overall ATM/CNS Target Architecture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OCA - Overall Concept and Architecture Activity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ODT - Operational Requirements and Data Processing Systems Team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ODIAC - Operational Development of Integrated surveillance and Air/Ground Data Communications Sub-group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OLDI - On-Line Data Interchange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PACS Pan-European Airport Capacity and Delay Analysis Support PHARE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Programme for Harmonised ATM Research in EUROCONTROL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PRISME - Pan-European Repository of Information Supporting the Management of EATM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RA Downlink Resolution Advisory Downlink RNAV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Area Navigation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Runway Safety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RVSM - Reduced Vertical Separation Minimum in Europe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SAAM - System for traffic Assignment and Analysis at a Macroscopic level (Airspace Modelling) SafeSky SafeSky Safety Safety Safety Nets Safety Nets SASS-C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Surveillance Analysis Support System for ATC-Centre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SASS-S - Surveillance Analysis Support System for use at a radar Site (SASS-S)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SES Single European Sky SESAR Single European Sky ATM Research Programme SMA - Spectrum Management Activities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STATFOR - Air Traffic Statistics and Forecast Service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SUR - Surveillance Domain</a:t>
            </a:r>
          </a:p>
          <a:p>
            <a:pPr>
              <a:defRPr/>
            </a:pPr>
            <a:r>
              <a:rPr lang="en-GB" smtClean="0">
                <a:latin typeface="Arial" pitchFamily="34" charset="0"/>
                <a:cs typeface="Arial" pitchFamily="34" charset="0"/>
              </a:rPr>
              <a:t>VDR - Validation Data Repository</a:t>
            </a:r>
          </a:p>
          <a:p>
            <a:pPr>
              <a:defRPr/>
            </a:pPr>
            <a:endParaRPr lang="en-GB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GB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</a:p>
        </p:txBody>
      </p:sp>
      <p:pic>
        <p:nvPicPr>
          <p:cNvPr id="58371" name="Obrázek 2" descr="135886-original-95c0f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1000125"/>
            <a:ext cx="5715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References</a:t>
            </a:r>
          </a:p>
        </p:txBody>
      </p:sp>
      <p:sp>
        <p:nvSpPr>
          <p:cNvPr id="19459" name="Zástupný symbol pro obsah 2"/>
          <p:cNvSpPr>
            <a:spLocks noGrp="1"/>
          </p:cNvSpPr>
          <p:nvPr>
            <p:ph idx="4294967295"/>
          </p:nvPr>
        </p:nvSpPr>
        <p:spPr>
          <a:xfrm>
            <a:off x="500063" y="928688"/>
            <a:ext cx="8364537" cy="5214937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cs-CZ" dirty="0" smtClean="0">
                <a:latin typeface="+mj-lt"/>
              </a:rPr>
              <a:t>http://cordis.europa.eu/telematics/tap_transport/research/111.html</a:t>
            </a:r>
          </a:p>
          <a:p>
            <a:pPr>
              <a:defRPr/>
            </a:pPr>
            <a:r>
              <a:rPr lang="en-US" dirty="0" err="1" smtClean="0">
                <a:latin typeface="+mj-lt"/>
              </a:rPr>
              <a:t>Marit</a:t>
            </a:r>
            <a:r>
              <a:rPr lang="en-US" dirty="0" smtClean="0">
                <a:latin typeface="+mj-lt"/>
              </a:rPr>
              <a:t> K. </a:t>
            </a:r>
            <a:r>
              <a:rPr lang="en-US" dirty="0" err="1" smtClean="0">
                <a:latin typeface="+mj-lt"/>
              </a:rPr>
              <a:t>Natvig</a:t>
            </a:r>
            <a:r>
              <a:rPr lang="en-US" dirty="0" smtClean="0">
                <a:latin typeface="+mj-lt"/>
              </a:rPr>
              <a:t>, </a:t>
            </a:r>
            <a:r>
              <a:rPr lang="cs-CZ" dirty="0" smtClean="0">
                <a:latin typeface="+mj-lt"/>
              </a:rPr>
              <a:t>Hans </a:t>
            </a:r>
            <a:r>
              <a:rPr lang="cs-CZ" dirty="0" err="1" smtClean="0">
                <a:latin typeface="+mj-lt"/>
              </a:rPr>
              <a:t>Westerheim</a:t>
            </a:r>
            <a:r>
              <a:rPr lang="cs-CZ" dirty="0" smtClean="0">
                <a:latin typeface="+mj-lt"/>
              </a:rPr>
              <a:t>, </a:t>
            </a:r>
            <a:r>
              <a:rPr lang="en-US" b="1" dirty="0" smtClean="0">
                <a:latin typeface="+mj-lt"/>
              </a:rPr>
              <a:t>Framework architecture for maritime transport </a:t>
            </a:r>
          </a:p>
          <a:p>
            <a:pPr>
              <a:defRPr/>
            </a:pPr>
            <a:r>
              <a:rPr lang="cs-CZ" dirty="0" err="1" smtClean="0">
                <a:latin typeface="+mj-lt"/>
              </a:rPr>
              <a:t>Jens</a:t>
            </a:r>
            <a:r>
              <a:rPr lang="cs-CZ" dirty="0" smtClean="0">
                <a:latin typeface="+mj-lt"/>
              </a:rPr>
              <a:t> </a:t>
            </a:r>
            <a:r>
              <a:rPr lang="cs-CZ" dirty="0" err="1" smtClean="0">
                <a:latin typeface="+mj-lt"/>
              </a:rPr>
              <a:t>Froese</a:t>
            </a:r>
            <a:r>
              <a:rPr lang="cs-CZ" dirty="0" smtClean="0">
                <a:latin typeface="+mj-lt"/>
              </a:rPr>
              <a:t>. </a:t>
            </a:r>
            <a:r>
              <a:rPr lang="cs-CZ" dirty="0" err="1" smtClean="0">
                <a:latin typeface="+mj-lt"/>
              </a:rPr>
              <a:t>Maritime</a:t>
            </a:r>
            <a:r>
              <a:rPr lang="cs-CZ" dirty="0" smtClean="0">
                <a:latin typeface="+mj-lt"/>
              </a:rPr>
              <a:t> </a:t>
            </a:r>
            <a:r>
              <a:rPr lang="cs-CZ" dirty="0" err="1" smtClean="0">
                <a:latin typeface="+mj-lt"/>
              </a:rPr>
              <a:t>Traffic</a:t>
            </a:r>
            <a:r>
              <a:rPr lang="cs-CZ" dirty="0" smtClean="0">
                <a:latin typeface="+mj-lt"/>
              </a:rPr>
              <a:t> Management as a Real </a:t>
            </a:r>
            <a:r>
              <a:rPr lang="cs-CZ" dirty="0" err="1" smtClean="0">
                <a:latin typeface="+mj-lt"/>
              </a:rPr>
              <a:t>Time</a:t>
            </a:r>
            <a:r>
              <a:rPr lang="cs-CZ" dirty="0" smtClean="0">
                <a:latin typeface="+mj-lt"/>
              </a:rPr>
              <a:t> </a:t>
            </a:r>
            <a:r>
              <a:rPr lang="cs-CZ" dirty="0" err="1" smtClean="0">
                <a:latin typeface="+mj-lt"/>
              </a:rPr>
              <a:t>Method</a:t>
            </a:r>
            <a:r>
              <a:rPr lang="cs-CZ" dirty="0" smtClean="0">
                <a:latin typeface="+mj-lt"/>
              </a:rPr>
              <a:t> to </a:t>
            </a:r>
            <a:r>
              <a:rPr lang="cs-CZ" dirty="0" err="1" smtClean="0">
                <a:latin typeface="+mj-lt"/>
              </a:rPr>
              <a:t>Enhance</a:t>
            </a:r>
            <a:r>
              <a:rPr lang="cs-CZ" dirty="0" smtClean="0">
                <a:latin typeface="+mj-lt"/>
              </a:rPr>
              <a:t> </a:t>
            </a:r>
            <a:r>
              <a:rPr lang="cs-CZ" dirty="0" err="1" smtClean="0">
                <a:latin typeface="+mj-lt"/>
              </a:rPr>
              <a:t>Traffic</a:t>
            </a:r>
            <a:r>
              <a:rPr lang="cs-CZ" dirty="0" smtClean="0">
                <a:latin typeface="+mj-lt"/>
              </a:rPr>
              <a:t> </a:t>
            </a:r>
            <a:r>
              <a:rPr lang="cs-CZ" dirty="0" err="1" smtClean="0">
                <a:latin typeface="+mj-lt"/>
              </a:rPr>
              <a:t>and</a:t>
            </a:r>
            <a:r>
              <a:rPr lang="cs-CZ" dirty="0" smtClean="0">
                <a:latin typeface="+mj-lt"/>
              </a:rPr>
              <a:t> Transport </a:t>
            </a:r>
            <a:r>
              <a:rPr lang="cs-CZ" dirty="0" err="1" smtClean="0">
                <a:latin typeface="+mj-lt"/>
              </a:rPr>
              <a:t>Efficiency</a:t>
            </a:r>
            <a:r>
              <a:rPr lang="cs-CZ" dirty="0" smtClean="0">
                <a:latin typeface="+mj-lt"/>
              </a:rPr>
              <a:t>. http://www.naser.</a:t>
            </a:r>
            <a:r>
              <a:rPr lang="cs-CZ" dirty="0" err="1" smtClean="0">
                <a:latin typeface="+mj-lt"/>
              </a:rPr>
              <a:t>ofogh.net</a:t>
            </a:r>
            <a:r>
              <a:rPr lang="cs-CZ" dirty="0" smtClean="0">
                <a:latin typeface="+mj-lt"/>
              </a:rPr>
              <a:t>/tara/trafic6/</a:t>
            </a:r>
            <a:r>
              <a:rPr lang="cs-CZ" dirty="0" err="1" smtClean="0">
                <a:latin typeface="+mj-lt"/>
              </a:rPr>
              <a:t>torino</a:t>
            </a:r>
            <a:r>
              <a:rPr lang="cs-CZ" dirty="0" smtClean="0">
                <a:latin typeface="+mj-lt"/>
              </a:rPr>
              <a:t>/PDF/4592.pdf</a:t>
            </a:r>
          </a:p>
          <a:p>
            <a:pPr>
              <a:defRPr/>
            </a:pPr>
            <a:r>
              <a:rPr lang="cs-CZ" dirty="0" smtClean="0">
                <a:latin typeface="+mj-lt"/>
              </a:rPr>
              <a:t>www.</a:t>
            </a:r>
            <a:r>
              <a:rPr lang="cs-CZ" dirty="0" err="1" smtClean="0">
                <a:latin typeface="+mj-lt"/>
              </a:rPr>
              <a:t>eurocontrol.int</a:t>
            </a:r>
            <a:endParaRPr lang="cs-CZ" dirty="0" smtClean="0">
              <a:latin typeface="+mj-lt"/>
            </a:endParaRPr>
          </a:p>
          <a:p>
            <a:pPr>
              <a:defRPr/>
            </a:pPr>
            <a:r>
              <a:rPr lang="en-US" dirty="0" smtClean="0">
                <a:latin typeface="+mj-lt"/>
              </a:rPr>
              <a:t>European</a:t>
            </a:r>
            <a:r>
              <a:rPr lang="cs-CZ" dirty="0" smtClean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Air Traffic Management</a:t>
            </a:r>
            <a:r>
              <a:rPr lang="cs-CZ" dirty="0" smtClean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Master Plan</a:t>
            </a:r>
            <a:r>
              <a:rPr lang="cs-CZ" dirty="0" smtClean="0">
                <a:latin typeface="+mj-lt"/>
              </a:rPr>
              <a:t>. </a:t>
            </a:r>
            <a:r>
              <a:rPr lang="en-US" dirty="0" smtClean="0">
                <a:latin typeface="+mj-lt"/>
              </a:rPr>
              <a:t>Edition 1 - 30 March </a:t>
            </a:r>
            <a:r>
              <a:rPr lang="cs-CZ" dirty="0" smtClean="0">
                <a:latin typeface="+mj-lt"/>
              </a:rPr>
              <a:t>2</a:t>
            </a:r>
            <a:r>
              <a:rPr lang="en-US" dirty="0" smtClean="0">
                <a:latin typeface="+mj-lt"/>
              </a:rPr>
              <a:t>009</a:t>
            </a:r>
            <a:r>
              <a:rPr lang="cs-CZ" dirty="0" smtClean="0">
                <a:latin typeface="+mj-lt"/>
              </a:rPr>
              <a:t>. http://www.</a:t>
            </a:r>
            <a:r>
              <a:rPr lang="cs-CZ" dirty="0" err="1" smtClean="0">
                <a:latin typeface="+mj-lt"/>
              </a:rPr>
              <a:t>eurocontrol.int</a:t>
            </a:r>
            <a:r>
              <a:rPr lang="cs-CZ" dirty="0" smtClean="0">
                <a:latin typeface="+mj-lt"/>
              </a:rPr>
              <a:t>/</a:t>
            </a:r>
            <a:r>
              <a:rPr lang="cs-CZ" dirty="0" err="1" smtClean="0">
                <a:latin typeface="+mj-lt"/>
              </a:rPr>
              <a:t>sesar</a:t>
            </a:r>
            <a:r>
              <a:rPr lang="cs-CZ" dirty="0" smtClean="0">
                <a:latin typeface="+mj-lt"/>
              </a:rPr>
              <a:t>/</a:t>
            </a:r>
            <a:r>
              <a:rPr lang="cs-CZ" dirty="0" err="1" smtClean="0">
                <a:latin typeface="+mj-lt"/>
              </a:rPr>
              <a:t>gallery</a:t>
            </a:r>
            <a:r>
              <a:rPr lang="cs-CZ" dirty="0" smtClean="0">
                <a:latin typeface="+mj-lt"/>
              </a:rPr>
              <a:t>/</a:t>
            </a:r>
            <a:r>
              <a:rPr lang="cs-CZ" dirty="0" err="1" smtClean="0">
                <a:latin typeface="+mj-lt"/>
              </a:rPr>
              <a:t>content</a:t>
            </a:r>
            <a:r>
              <a:rPr lang="cs-CZ" dirty="0" smtClean="0">
                <a:latin typeface="+mj-lt"/>
              </a:rPr>
              <a:t>/public/</a:t>
            </a:r>
            <a:r>
              <a:rPr lang="cs-CZ" dirty="0" err="1" smtClean="0">
                <a:latin typeface="+mj-lt"/>
              </a:rPr>
              <a:t>docs</a:t>
            </a:r>
            <a:r>
              <a:rPr lang="cs-CZ" dirty="0" smtClean="0">
                <a:latin typeface="+mj-lt"/>
              </a:rPr>
              <a:t>/</a:t>
            </a:r>
            <a:r>
              <a:rPr lang="cs-CZ" dirty="0" err="1" smtClean="0">
                <a:latin typeface="+mj-lt"/>
              </a:rPr>
              <a:t>European</a:t>
            </a:r>
            <a:r>
              <a:rPr lang="cs-CZ" dirty="0" smtClean="0">
                <a:latin typeface="+mj-lt"/>
              </a:rPr>
              <a:t>%20ATM%20Master%20Plan.pdf</a:t>
            </a:r>
          </a:p>
          <a:p>
            <a:pPr>
              <a:defRPr/>
            </a:pPr>
            <a:r>
              <a:rPr lang="cs-CZ" dirty="0" smtClean="0">
                <a:latin typeface="+mj-lt"/>
              </a:rPr>
              <a:t>http://www.</a:t>
            </a:r>
            <a:r>
              <a:rPr lang="cs-CZ" dirty="0" err="1" smtClean="0">
                <a:latin typeface="+mj-lt"/>
              </a:rPr>
              <a:t>sesarju.eu</a:t>
            </a:r>
            <a:r>
              <a:rPr lang="cs-CZ" dirty="0" smtClean="0">
                <a:latin typeface="+mj-lt"/>
              </a:rPr>
              <a:t>/</a:t>
            </a:r>
          </a:p>
          <a:p>
            <a:pPr>
              <a:defRPr/>
            </a:pPr>
            <a:r>
              <a:rPr lang="cs-CZ" dirty="0" smtClean="0">
                <a:latin typeface="+mj-lt"/>
              </a:rPr>
              <a:t>www.</a:t>
            </a:r>
            <a:r>
              <a:rPr lang="cs-CZ" dirty="0" err="1" smtClean="0">
                <a:latin typeface="+mj-lt"/>
              </a:rPr>
              <a:t>pvl.cz</a:t>
            </a:r>
            <a:endParaRPr lang="cs-CZ" dirty="0" smtClean="0">
              <a:latin typeface="+mj-lt"/>
            </a:endParaRPr>
          </a:p>
          <a:p>
            <a:pPr>
              <a:defRPr/>
            </a:pPr>
            <a:r>
              <a:rPr lang="cs-CZ" dirty="0" smtClean="0">
                <a:latin typeface="+mj-lt"/>
              </a:rPr>
              <a:t>http://lavdis.cz/</a:t>
            </a:r>
          </a:p>
          <a:p>
            <a:pPr>
              <a:defRPr/>
            </a:pPr>
            <a:r>
              <a:rPr lang="cs-CZ" dirty="0">
                <a:latin typeface="+mj-lt"/>
              </a:rPr>
              <a:t>ROZŠÍŘENÍ SYSTÉMU RIS V </a:t>
            </a:r>
            <a:r>
              <a:rPr lang="cs-CZ" dirty="0" smtClean="0">
                <a:latin typeface="+mj-lt"/>
              </a:rPr>
              <a:t>RÁMCI PROJEKTU </a:t>
            </a:r>
            <a:r>
              <a:rPr lang="cs-CZ" dirty="0">
                <a:latin typeface="+mj-lt"/>
              </a:rPr>
              <a:t>IRIS </a:t>
            </a:r>
            <a:r>
              <a:rPr lang="cs-CZ" dirty="0" smtClean="0">
                <a:latin typeface="+mj-lt"/>
              </a:rPr>
              <a:t>II – Výtah z investičního záměru, Ředitelství vodních cest, 2009 </a:t>
            </a:r>
            <a:r>
              <a:rPr lang="cs-CZ" dirty="0">
                <a:latin typeface="+mj-lt"/>
              </a:rPr>
              <a:t>(dostupný z http://</a:t>
            </a:r>
            <a:r>
              <a:rPr lang="cs-CZ" dirty="0" smtClean="0">
                <a:latin typeface="+mj-lt"/>
              </a:rPr>
              <a:t>www.lavdis.cz/files/IZ%20IRISII.pdf – listopad 2011)</a:t>
            </a:r>
            <a:endParaRPr lang="cs-CZ" dirty="0">
              <a:latin typeface="+mj-lt"/>
            </a:endParaRPr>
          </a:p>
          <a:p>
            <a:pPr>
              <a:defRPr/>
            </a:pPr>
            <a:r>
              <a:rPr lang="cs-CZ" dirty="0">
                <a:latin typeface="+mj-lt"/>
              </a:rPr>
              <a:t>VÝTAH Z INVESTIČNÍHO ZÁMĚRU</a:t>
            </a:r>
            <a:endParaRPr lang="cs-CZ" dirty="0" smtClean="0">
              <a:latin typeface="+mj-lt"/>
            </a:endParaRPr>
          </a:p>
          <a:p>
            <a:pPr>
              <a:defRPr/>
            </a:pPr>
            <a:r>
              <a:rPr lang="cs-CZ" dirty="0" smtClean="0">
                <a:latin typeface="+mj-lt"/>
              </a:rPr>
              <a:t>http://www.rvccr.cz</a:t>
            </a:r>
          </a:p>
          <a:p>
            <a:pPr>
              <a:defRPr/>
            </a:pPr>
            <a:r>
              <a:rPr lang="cs-CZ" dirty="0">
                <a:latin typeface="+mj-lt"/>
              </a:rPr>
              <a:t>https://www.atmmasterplan.eu/</a:t>
            </a:r>
            <a:endParaRPr lang="cs-CZ" dirty="0" smtClean="0">
              <a:latin typeface="+mj-lt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Aktuální situace ve vodní dopravě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785813"/>
            <a:ext cx="8358386" cy="566752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dirty="0" smtClean="0"/>
              <a:t>Pro detekci lodí a jiných plovoucích objektů slouží radar</a:t>
            </a:r>
          </a:p>
          <a:p>
            <a:pPr>
              <a:defRPr/>
            </a:pPr>
            <a:r>
              <a:rPr lang="cs-CZ" dirty="0" smtClean="0"/>
              <a:t>Radar jen poslouží pro informaci, že se v daném místě nachází nějaký objekt, ale už ne jaký a kdo jej provozuje</a:t>
            </a:r>
          </a:p>
          <a:p>
            <a:pPr>
              <a:defRPr/>
            </a:pPr>
            <a:r>
              <a:rPr lang="cs-CZ" dirty="0" smtClean="0"/>
              <a:t>Nezbytná identifikace je v současnosti dosahována pomocí radiové komunikace, což je nespolehlivý prostředek</a:t>
            </a:r>
          </a:p>
          <a:p>
            <a:pPr>
              <a:defRPr/>
            </a:pPr>
            <a:r>
              <a:rPr lang="cs-CZ" dirty="0" smtClean="0"/>
              <a:t>Radar má rovněž určitá funkční omezení</a:t>
            </a:r>
          </a:p>
          <a:p>
            <a:pPr lvl="1">
              <a:defRPr/>
            </a:pPr>
            <a:r>
              <a:rPr lang="cs-CZ" dirty="0" smtClean="0"/>
              <a:t>Nedetekuje vozidla krytá jiným objektem, např. ostrovem nebo jiným plavidlem</a:t>
            </a:r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700087"/>
          </a:xfrm>
        </p:spPr>
        <p:txBody>
          <a:bodyPr/>
          <a:lstStyle/>
          <a:p>
            <a:r>
              <a:rPr lang="cs-CZ" dirty="0" smtClean="0"/>
              <a:t>   Automatický identifikační systém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928688"/>
            <a:ext cx="8430394" cy="5596656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cs-CZ" dirty="0" smtClean="0"/>
              <a:t> </a:t>
            </a:r>
            <a:r>
              <a:rPr lang="cs-CZ" dirty="0" err="1" smtClean="0"/>
              <a:t>Automated</a:t>
            </a:r>
            <a:r>
              <a:rPr lang="cs-CZ" dirty="0" smtClean="0"/>
              <a:t> </a:t>
            </a:r>
            <a:r>
              <a:rPr lang="cs-CZ" dirty="0" err="1" smtClean="0"/>
              <a:t>identification</a:t>
            </a:r>
            <a:r>
              <a:rPr lang="cs-CZ" dirty="0" smtClean="0"/>
              <a:t> </a:t>
            </a:r>
            <a:r>
              <a:rPr lang="cs-CZ" dirty="0" err="1" smtClean="0"/>
              <a:t>system</a:t>
            </a:r>
            <a:r>
              <a:rPr lang="cs-CZ" dirty="0" smtClean="0"/>
              <a:t> (AIS)</a:t>
            </a:r>
          </a:p>
          <a:p>
            <a:pPr>
              <a:defRPr/>
            </a:pPr>
            <a:r>
              <a:rPr lang="cs-CZ" dirty="0" smtClean="0"/>
              <a:t>Radiový vysílač umožňující zasílání dat o plavidlech v daném formátu, popř. i jiných textových zpráv (v omezeném rozsahu)</a:t>
            </a:r>
            <a:br>
              <a:rPr lang="cs-CZ" dirty="0" smtClean="0"/>
            </a:br>
            <a:r>
              <a:rPr lang="cs-CZ" dirty="0" smtClean="0"/>
              <a:t>využívá pásmo VKV – námořní frekvence </a:t>
            </a:r>
            <a:r>
              <a:rPr lang="en-US" dirty="0" smtClean="0"/>
              <a:t>161.975 MHz a</a:t>
            </a:r>
            <a:r>
              <a:rPr lang="cs-CZ" dirty="0" smtClean="0"/>
              <a:t> </a:t>
            </a:r>
            <a:r>
              <a:rPr lang="en-US" dirty="0" smtClean="0"/>
              <a:t>162.025 MHz</a:t>
            </a:r>
            <a:endParaRPr lang="cs-CZ" dirty="0" smtClean="0"/>
          </a:p>
          <a:p>
            <a:pPr>
              <a:defRPr/>
            </a:pPr>
            <a:r>
              <a:rPr lang="cs-CZ" dirty="0" smtClean="0"/>
              <a:t>Tyto zprávy mohou výt vysílány automaticky nebo vyžádány institucí z pobřeží nebo z jiné lodi</a:t>
            </a:r>
          </a:p>
          <a:p>
            <a:pPr>
              <a:defRPr/>
            </a:pPr>
            <a:r>
              <a:rPr lang="cs-CZ" dirty="0" smtClean="0"/>
              <a:t>Jedná se o rozvíjející postupně rozšiřovaný systém, od roku 2008 povinnou pro všechna plavidla nad 300 tun brutto a všechna osobní plavidla</a:t>
            </a:r>
          </a:p>
          <a:p>
            <a:pPr>
              <a:defRPr/>
            </a:pPr>
            <a:r>
              <a:rPr lang="cs-CZ" dirty="0" smtClean="0"/>
              <a:t>Je třeba vybavit zároveň přístavy a stanice na pobřeží</a:t>
            </a:r>
          </a:p>
          <a:p>
            <a:pPr>
              <a:defRPr/>
            </a:pPr>
            <a:r>
              <a:rPr lang="cs-CZ" dirty="0" smtClean="0"/>
              <a:t>Dosah vysílače cca 70 km</a:t>
            </a:r>
          </a:p>
          <a:p>
            <a:pPr>
              <a:defRPr/>
            </a:pPr>
            <a:endParaRPr lang="cs-CZ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928688"/>
            <a:ext cx="8574410" cy="378618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cs-CZ" dirty="0" smtClean="0"/>
              <a:t>Výhody - není potřeba verbální komunikace</a:t>
            </a:r>
          </a:p>
          <a:p>
            <a:pPr>
              <a:defRPr/>
            </a:pPr>
            <a:r>
              <a:rPr lang="cs-CZ" dirty="0" smtClean="0"/>
              <a:t>Operátor obdrží všechny informace „na kliknutí“ na svoji obrazovku</a:t>
            </a:r>
          </a:p>
          <a:p>
            <a:pPr>
              <a:defRPr/>
            </a:pPr>
            <a:r>
              <a:rPr lang="cs-CZ" dirty="0" smtClean="0"/>
              <a:t>Po integraci AIS s GPS a pohybovými senzory plavidla (gyroskop, rychlostní záznam) se zobrazí nejenom </a:t>
            </a:r>
            <a:br>
              <a:rPr lang="cs-CZ" dirty="0" smtClean="0"/>
            </a:br>
            <a:r>
              <a:rPr lang="cs-CZ" dirty="0" smtClean="0"/>
              <a:t>poloha ale rovněž směr pohybu a  jeho okamžité změny</a:t>
            </a:r>
          </a:p>
          <a:p>
            <a:pPr>
              <a:defRPr/>
            </a:pPr>
            <a:r>
              <a:rPr lang="cs-CZ" dirty="0" smtClean="0"/>
              <a:t>V závislosti na aktuálním pohybu, je možno navrhnout cestu, která je zobrazována jak systémy na lodi </a:t>
            </a:r>
            <a:br>
              <a:rPr lang="cs-CZ" dirty="0" smtClean="0"/>
            </a:br>
            <a:r>
              <a:rPr lang="cs-CZ" dirty="0" smtClean="0"/>
              <a:t>tak na pobřeží</a:t>
            </a:r>
            <a:endParaRPr lang="cs-CZ" dirty="0"/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204885"/>
            <a:ext cx="2996952" cy="23850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6" name="Nadpis 1"/>
          <p:cNvSpPr txBox="1">
            <a:spLocks/>
          </p:cNvSpPr>
          <p:nvPr/>
        </p:nvSpPr>
        <p:spPr bwMode="auto">
          <a:xfrm>
            <a:off x="0" y="188640"/>
            <a:ext cx="9144000" cy="700088"/>
          </a:xfrm>
          <a:prstGeom prst="rect">
            <a:avLst/>
          </a:prstGeom>
          <a:solidFill>
            <a:srgbClr val="239AB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cs-CZ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Automatický identifikační </a:t>
            </a:r>
            <a:r>
              <a:rPr lang="cs-CZ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systém</a:t>
            </a:r>
            <a:endParaRPr lang="cs-CZ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6272808" y="6124138"/>
            <a:ext cx="20716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800" b="0" dirty="0" err="1">
                <a:latin typeface="+mj-lt"/>
              </a:rPr>
              <a:t>Source</a:t>
            </a:r>
            <a:r>
              <a:rPr lang="cs-CZ" sz="800" b="0" dirty="0">
                <a:latin typeface="+mj-lt"/>
              </a:rPr>
              <a:t>: </a:t>
            </a:r>
            <a:r>
              <a:rPr lang="cs-CZ" sz="800" b="0" dirty="0" err="1">
                <a:latin typeface="+mj-lt"/>
              </a:rPr>
              <a:t>Jens</a:t>
            </a:r>
            <a:r>
              <a:rPr lang="cs-CZ" sz="800" b="0" dirty="0">
                <a:latin typeface="+mj-lt"/>
              </a:rPr>
              <a:t> </a:t>
            </a:r>
            <a:r>
              <a:rPr lang="cs-CZ" sz="800" b="0" dirty="0" err="1">
                <a:latin typeface="+mj-lt"/>
              </a:rPr>
              <a:t>Froese</a:t>
            </a:r>
            <a:r>
              <a:rPr lang="cs-CZ" sz="800" b="0" dirty="0">
                <a:latin typeface="+mj-lt"/>
              </a:rPr>
              <a:t>. </a:t>
            </a:r>
            <a:r>
              <a:rPr lang="cs-CZ" sz="800" b="0" dirty="0" err="1">
                <a:latin typeface="+mj-lt"/>
              </a:rPr>
              <a:t>Maritime</a:t>
            </a:r>
            <a:r>
              <a:rPr lang="cs-CZ" sz="800" b="0" dirty="0">
                <a:latin typeface="+mj-lt"/>
              </a:rPr>
              <a:t> </a:t>
            </a:r>
            <a:r>
              <a:rPr lang="cs-CZ" sz="800" b="0" dirty="0" err="1">
                <a:latin typeface="+mj-lt"/>
              </a:rPr>
              <a:t>Traffic</a:t>
            </a:r>
            <a:r>
              <a:rPr lang="cs-CZ" sz="800" b="0" dirty="0">
                <a:latin typeface="+mj-lt"/>
              </a:rPr>
              <a:t> Management as a Real </a:t>
            </a:r>
            <a:r>
              <a:rPr lang="cs-CZ" sz="800" b="0" dirty="0" err="1">
                <a:latin typeface="+mj-lt"/>
              </a:rPr>
              <a:t>Time</a:t>
            </a:r>
            <a:r>
              <a:rPr lang="cs-CZ" sz="800" b="0" dirty="0">
                <a:latin typeface="+mj-lt"/>
              </a:rPr>
              <a:t> </a:t>
            </a:r>
            <a:r>
              <a:rPr lang="cs-CZ" sz="800" b="0" dirty="0" err="1">
                <a:latin typeface="+mj-lt"/>
              </a:rPr>
              <a:t>Method</a:t>
            </a:r>
            <a:r>
              <a:rPr lang="cs-CZ" sz="800" b="0" dirty="0">
                <a:latin typeface="+mj-lt"/>
              </a:rPr>
              <a:t> to </a:t>
            </a:r>
            <a:r>
              <a:rPr lang="cs-CZ" sz="800" b="0" dirty="0" err="1">
                <a:latin typeface="+mj-lt"/>
              </a:rPr>
              <a:t>Enhance</a:t>
            </a:r>
            <a:r>
              <a:rPr lang="cs-CZ" sz="800" b="0" dirty="0">
                <a:latin typeface="+mj-lt"/>
              </a:rPr>
              <a:t> </a:t>
            </a:r>
            <a:r>
              <a:rPr lang="cs-CZ" sz="800" b="0" dirty="0" err="1">
                <a:latin typeface="+mj-lt"/>
              </a:rPr>
              <a:t>Traffic</a:t>
            </a:r>
            <a:r>
              <a:rPr lang="cs-CZ" sz="800" b="0" dirty="0">
                <a:latin typeface="+mj-lt"/>
              </a:rPr>
              <a:t> </a:t>
            </a:r>
            <a:r>
              <a:rPr lang="cs-CZ" sz="800" b="0" dirty="0" err="1">
                <a:latin typeface="+mj-lt"/>
              </a:rPr>
              <a:t>and</a:t>
            </a:r>
            <a:r>
              <a:rPr lang="cs-CZ" sz="800" b="0" dirty="0">
                <a:latin typeface="+mj-lt"/>
              </a:rPr>
              <a:t> Transport </a:t>
            </a:r>
            <a:r>
              <a:rPr lang="cs-CZ" sz="800" b="0" dirty="0" err="1">
                <a:latin typeface="+mj-lt"/>
              </a:rPr>
              <a:t>Efficiency</a:t>
            </a:r>
            <a:r>
              <a:rPr lang="cs-CZ" sz="800" b="0" dirty="0">
                <a:latin typeface="+mj-lt"/>
              </a:rPr>
              <a:t>.</a:t>
            </a:r>
            <a:endParaRPr lang="cs-CZ" sz="800" b="0" dirty="0" err="1">
              <a:latin typeface="+mj-lt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Automatický identifikační systém - součásti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AIS vysílač</a:t>
            </a:r>
            <a:br>
              <a:rPr lang="cs-CZ" dirty="0" smtClean="0"/>
            </a:br>
            <a:r>
              <a:rPr lang="cs-CZ" dirty="0" smtClean="0"/>
              <a:t>využívá data z navigačních systémů, gyrokompasu a naprogramovaná data o plavidle</a:t>
            </a:r>
          </a:p>
          <a:p>
            <a:r>
              <a:rPr lang="cs-CZ" dirty="0" smtClean="0"/>
              <a:t>Základnové stanice </a:t>
            </a:r>
            <a:br>
              <a:rPr lang="cs-CZ" dirty="0" smtClean="0"/>
            </a:br>
            <a:r>
              <a:rPr lang="cs-CZ" dirty="0" smtClean="0"/>
              <a:t>kontrolují systém a aktivní zařízení, mohou si vyžádat individuální přenos informací o plavidle nebo přiřadit  jiné frekvence </a:t>
            </a:r>
          </a:p>
          <a:p>
            <a:r>
              <a:rPr lang="cs-CZ" dirty="0" smtClean="0"/>
              <a:t>Pomocný navigační systém </a:t>
            </a:r>
            <a:r>
              <a:rPr lang="en-US" dirty="0" smtClean="0"/>
              <a:t>Aids to navigation (</a:t>
            </a:r>
            <a:r>
              <a:rPr lang="en-US" dirty="0" err="1" smtClean="0"/>
              <a:t>AtoN</a:t>
            </a:r>
            <a:r>
              <a:rPr lang="en-US" dirty="0" smtClean="0"/>
              <a:t>)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vysílač přijímající a vysílající údaje o moři, počasí a předávající AIS zprávy</a:t>
            </a:r>
          </a:p>
          <a:p>
            <a:r>
              <a:rPr lang="cs-CZ" dirty="0" smtClean="0"/>
              <a:t>Vyhledávací a záchranný vysílač </a:t>
            </a:r>
            <a:r>
              <a:rPr lang="en-US" dirty="0" smtClean="0"/>
              <a:t>Search And Rescue Transponder (SART)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tísňový vysílač využívaný jen v podmínkách nouze </a:t>
            </a:r>
          </a:p>
          <a:p>
            <a:r>
              <a:rPr lang="cs-CZ" dirty="0" smtClean="0"/>
              <a:t>Zvláštní </a:t>
            </a:r>
            <a:r>
              <a:rPr lang="en-US" dirty="0" smtClean="0"/>
              <a:t> AIS </a:t>
            </a:r>
            <a:r>
              <a:rPr lang="cs-CZ" dirty="0" smtClean="0"/>
              <a:t>vysílače</a:t>
            </a:r>
            <a:r>
              <a:rPr lang="en-US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umožňující další funkcionality pro zvláštní účely</a:t>
            </a:r>
            <a:endParaRPr lang="cs-CZ" dirty="0"/>
          </a:p>
        </p:txBody>
      </p:sp>
    </p:spTree>
  </p:cSld>
  <p:clrMapOvr>
    <a:masterClrMapping/>
  </p:clrMapOvr>
  <p:transition>
    <p:strips/>
  </p:transition>
</p:sld>
</file>

<file path=ppt/theme/theme1.xml><?xml version="1.0" encoding="utf-8"?>
<a:theme xmlns:a="http://schemas.openxmlformats.org/drawingml/2006/main" name="template">
  <a:themeElements>
    <a:clrScheme name="Vlastní 5">
      <a:dk1>
        <a:srgbClr val="000000"/>
      </a:dk1>
      <a:lt1>
        <a:srgbClr val="FFFFFF"/>
      </a:lt1>
      <a:dk2>
        <a:srgbClr val="FFC000"/>
      </a:dk2>
      <a:lt2>
        <a:srgbClr val="84FFE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plate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err="1">
            <a:latin typeface="+mj-lt"/>
          </a:defRPr>
        </a:defPPr>
      </a:lstStyle>
    </a:txDef>
  </a:objectDefaults>
  <a:extraClrSchemeLst>
    <a:extraClrScheme>
      <a:clrScheme name="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C:\My Documents\Whitten PPT (revised)\template.pot</Template>
  <TotalTime>4219</TotalTime>
  <Pages>5</Pages>
  <Words>3654</Words>
  <Application>Microsoft Office PowerPoint</Application>
  <PresentationFormat>Předvádění na obrazovce (4:3)</PresentationFormat>
  <Paragraphs>441</Paragraphs>
  <Slides>59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59</vt:i4>
      </vt:variant>
    </vt:vector>
  </HeadingPairs>
  <TitlesOfParts>
    <vt:vector size="60" baseType="lpstr">
      <vt:lpstr>template</vt:lpstr>
      <vt:lpstr>Prezentace aplikace PowerPoint</vt:lpstr>
      <vt:lpstr>Přednáška 10 - Obsah</vt:lpstr>
      <vt:lpstr>Telematika pro vodní dopravu</vt:lpstr>
      <vt:lpstr>Telematika ve vodní dopravě</vt:lpstr>
      <vt:lpstr>Účastníci vodní dopravy</vt:lpstr>
      <vt:lpstr>Aktuální situace ve vodní dopravě</vt:lpstr>
      <vt:lpstr>   Automatický identifikační systém </vt:lpstr>
      <vt:lpstr>Prezentace aplikace PowerPoint</vt:lpstr>
      <vt:lpstr>Automatický identifikační systém - součásti</vt:lpstr>
      <vt:lpstr>Přenášené informace</vt:lpstr>
      <vt:lpstr>Prezentace aplikace PowerPoint</vt:lpstr>
      <vt:lpstr>Lodní přepravní služby </vt:lpstr>
      <vt:lpstr>   Řídicí a informační systém pro lodní dopravu</vt:lpstr>
      <vt:lpstr>Příklad: VTMIS-NET projekt</vt:lpstr>
      <vt:lpstr>Příklad přístavní aplikace </vt:lpstr>
      <vt:lpstr>Moduly DAKOSY systému </vt:lpstr>
      <vt:lpstr>   Další využití informací z plavidel </vt:lpstr>
      <vt:lpstr>Telematika ve vodní dopravě v ČR</vt:lpstr>
      <vt:lpstr>Splavné úseky v ČR </vt:lpstr>
      <vt:lpstr>Říční informační služby (RIS)</vt:lpstr>
      <vt:lpstr>Telematický systém pro vodní dopravu v ČR </vt:lpstr>
      <vt:lpstr>LAVDIS služby</vt:lpstr>
      <vt:lpstr>LAVDIS služby</vt:lpstr>
      <vt:lpstr>Rozšiřování systému říčních informačních služeb</vt:lpstr>
      <vt:lpstr>    Navigační mapy – tradiční mapové archy</vt:lpstr>
      <vt:lpstr>Navigační mapy v digitálním formátu</vt:lpstr>
      <vt:lpstr>Prezentace aplikace PowerPoint</vt:lpstr>
      <vt:lpstr>Měřicí loď</vt:lpstr>
      <vt:lpstr>Příklad hloubkových informací</vt:lpstr>
      <vt:lpstr>Řízení plavebních komor </vt:lpstr>
      <vt:lpstr>Základní funkce </vt:lpstr>
      <vt:lpstr>Vybavení plavební komory</vt:lpstr>
      <vt:lpstr>Říční informační služby</vt:lpstr>
      <vt:lpstr>Příklady evropských projektů z oblasti vodní dopravy</vt:lpstr>
      <vt:lpstr>Příklady evropských projektů z vodní dopravy</vt:lpstr>
      <vt:lpstr>Dopravní telematika v letecké dopravě </vt:lpstr>
      <vt:lpstr>   Základní typy aplikací v letecké telematice </vt:lpstr>
      <vt:lpstr>EUROCONTROL</vt:lpstr>
      <vt:lpstr>EUROCONTROL - aktivity</vt:lpstr>
      <vt:lpstr>   Oblasti telematických projektů v letecké dopravě</vt:lpstr>
      <vt:lpstr>   Příklad aplikace - A-SMGCS    – Advanced Surface Movement Guidance &amp; Control System</vt:lpstr>
      <vt:lpstr>   A-SMGCS     – Advanced Surface Movement Guidance &amp; Control System</vt:lpstr>
      <vt:lpstr>   A-SMGCS     – Advanced Surface Movement Guidance &amp; Control System</vt:lpstr>
      <vt:lpstr>Situaci v oblasti řízení letového provozu</vt:lpstr>
      <vt:lpstr>Budoucnost a současnost ATM systémů</vt:lpstr>
      <vt:lpstr>Současná situace</vt:lpstr>
      <vt:lpstr>ATM evropský hlavní plán uspořádání letového provozu </vt:lpstr>
      <vt:lpstr>ATM úrovně</vt:lpstr>
      <vt:lpstr>Projekty</vt:lpstr>
      <vt:lpstr>DMEAN projekt</vt:lpstr>
      <vt:lpstr>EAD projekt</vt:lpstr>
      <vt:lpstr>CPDLC projekt</vt:lpstr>
      <vt:lpstr>CASCADE projekt</vt:lpstr>
      <vt:lpstr>MODE-S projekt</vt:lpstr>
      <vt:lpstr>Další projekty - příklady</vt:lpstr>
      <vt:lpstr>Další projekty - příklady</vt:lpstr>
      <vt:lpstr>Další projekty - příklady</vt:lpstr>
      <vt:lpstr>Děkuji za pozornost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Telematické soustavy - Telematika ve vodní a letecké dopravě</dc:title>
  <dc:creator>Zuzana Bělinová</dc:creator>
  <cp:lastModifiedBy>zuzka</cp:lastModifiedBy>
  <cp:revision>532</cp:revision>
  <cp:lastPrinted>1999-02-22T19:32:19Z</cp:lastPrinted>
  <dcterms:created xsi:type="dcterms:W3CDTF">1996-06-28T11:49:40Z</dcterms:created>
  <dcterms:modified xsi:type="dcterms:W3CDTF">2012-12-06T07:07:10Z</dcterms:modified>
</cp:coreProperties>
</file>