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52"/>
  </p:notesMasterIdLst>
  <p:handoutMasterIdLst>
    <p:handoutMasterId r:id="rId53"/>
  </p:handoutMasterIdLst>
  <p:sldIdLst>
    <p:sldId id="380" r:id="rId2"/>
    <p:sldId id="381" r:id="rId3"/>
    <p:sldId id="501" r:id="rId4"/>
    <p:sldId id="516" r:id="rId5"/>
    <p:sldId id="518" r:id="rId6"/>
    <p:sldId id="517" r:id="rId7"/>
    <p:sldId id="543" r:id="rId8"/>
    <p:sldId id="525" r:id="rId9"/>
    <p:sldId id="521" r:id="rId10"/>
    <p:sldId id="541" r:id="rId11"/>
    <p:sldId id="522" r:id="rId12"/>
    <p:sldId id="538" r:id="rId13"/>
    <p:sldId id="547" r:id="rId14"/>
    <p:sldId id="524" r:id="rId15"/>
    <p:sldId id="539" r:id="rId16"/>
    <p:sldId id="523" r:id="rId17"/>
    <p:sldId id="540" r:id="rId18"/>
    <p:sldId id="537" r:id="rId19"/>
    <p:sldId id="548" r:id="rId20"/>
    <p:sldId id="503" r:id="rId21"/>
    <p:sldId id="546" r:id="rId22"/>
    <p:sldId id="520" r:id="rId23"/>
    <p:sldId id="495" r:id="rId24"/>
    <p:sldId id="534" r:id="rId25"/>
    <p:sldId id="535" r:id="rId26"/>
    <p:sldId id="542" r:id="rId27"/>
    <p:sldId id="536" r:id="rId28"/>
    <p:sldId id="544" r:id="rId29"/>
    <p:sldId id="532" r:id="rId30"/>
    <p:sldId id="545" r:id="rId31"/>
    <p:sldId id="494" r:id="rId32"/>
    <p:sldId id="512" r:id="rId33"/>
    <p:sldId id="506" r:id="rId34"/>
    <p:sldId id="505" r:id="rId35"/>
    <p:sldId id="507" r:id="rId36"/>
    <p:sldId id="533" r:id="rId37"/>
    <p:sldId id="508" r:id="rId38"/>
    <p:sldId id="514" r:id="rId39"/>
    <p:sldId id="510" r:id="rId40"/>
    <p:sldId id="515" r:id="rId41"/>
    <p:sldId id="509" r:id="rId42"/>
    <p:sldId id="549" r:id="rId43"/>
    <p:sldId id="550" r:id="rId44"/>
    <p:sldId id="527" r:id="rId45"/>
    <p:sldId id="528" r:id="rId46"/>
    <p:sldId id="530" r:id="rId47"/>
    <p:sldId id="531" r:id="rId48"/>
    <p:sldId id="519" r:id="rId49"/>
    <p:sldId id="492" r:id="rId50"/>
    <p:sldId id="457" r:id="rId51"/>
  </p:sldIdLst>
  <p:sldSz cx="9144000" cy="6858000" type="screen4x3"/>
  <p:notesSz cx="7007225" cy="9293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ED8BC"/>
    <a:srgbClr val="CCECFF"/>
    <a:srgbClr val="99CCFF"/>
    <a:srgbClr val="3399FF"/>
    <a:srgbClr val="66CCFF"/>
    <a:srgbClr val="3F3070"/>
    <a:srgbClr val="B7C3CD"/>
    <a:srgbClr val="66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Střední styl 1 – zvýraznění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2833802-FEF1-4C79-8D5D-14CF1EAF98D9}" styleName="Světlý styl 2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344D84-9AFB-497E-A393-DC336BA19D2E}" styleName="Střední styl 3 – zvýraznění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4615" autoAdjust="0"/>
  </p:normalViewPr>
  <p:slideViewPr>
    <p:cSldViewPr>
      <p:cViewPr varScale="1">
        <p:scale>
          <a:sx n="63" d="100"/>
          <a:sy n="63" d="100"/>
        </p:scale>
        <p:origin x="-96" y="-1374"/>
      </p:cViewPr>
      <p:guideLst>
        <p:guide orient="horz" pos="273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5310"/>
    </p:cViewPr>
  </p:sorterViewPr>
  <p:notesViewPr>
    <p:cSldViewPr>
      <p:cViewPr>
        <p:scale>
          <a:sx n="100" d="100"/>
          <a:sy n="100" d="100"/>
        </p:scale>
        <p:origin x="-756" y="948"/>
      </p:cViewPr>
      <p:guideLst>
        <p:guide orient="horz" pos="2195"/>
        <p:guide pos="29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036888" cy="46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t" anchorCtr="0" compatLnSpc="1">
            <a:prstTxWarp prst="textNoShape">
              <a:avLst/>
            </a:prstTxWarp>
          </a:bodyPr>
          <a:lstStyle>
            <a:lvl1pPr defTabSz="928688">
              <a:defRPr sz="1000" b="0" i="1">
                <a:latin typeface="Book Antiqu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-1588"/>
            <a:ext cx="3036887" cy="46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t" anchorCtr="0" compatLnSpc="1">
            <a:prstTxWarp prst="textNoShape">
              <a:avLst/>
            </a:prstTxWarp>
          </a:bodyPr>
          <a:lstStyle>
            <a:lvl1pPr algn="r" defTabSz="928688">
              <a:defRPr sz="1000" b="0" i="1">
                <a:latin typeface="Book Antiqu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6500"/>
            <a:ext cx="3505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defTabSz="928688">
              <a:defRPr sz="1000" b="0"/>
            </a:lvl1pPr>
          </a:lstStyle>
          <a:p>
            <a:pPr>
              <a:defRPr/>
            </a:pPr>
            <a:r>
              <a:rPr lang="en-US"/>
              <a:t>Chapter 1 - The Context of Systems Analysis And Design Methods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6500"/>
            <a:ext cx="30368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algn="r" defTabSz="928688">
              <a:defRPr sz="1000" b="0" i="1">
                <a:latin typeface="Book Antiqua" pitchFamily="18" charset="0"/>
              </a:defRPr>
            </a:lvl1pPr>
          </a:lstStyle>
          <a:p>
            <a:pPr>
              <a:defRPr/>
            </a:pPr>
            <a:fld id="{079F843E-B5E6-4343-9014-124B9F9DEE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8174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3250"/>
            <a:ext cx="51371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576" tIns="46788" rIns="93576" bIns="467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notes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79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701675"/>
            <a:ext cx="4630737" cy="34734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6" name="Rectangle 8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622300" y="8716963"/>
            <a:ext cx="35687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defTabSz="928688">
              <a:defRPr sz="1000" b="0"/>
            </a:lvl1pPr>
          </a:lstStyle>
          <a:p>
            <a:pPr>
              <a:defRPr/>
            </a:pPr>
            <a:r>
              <a:rPr lang="en-US"/>
              <a:t>Chapter 1 - The Context of Systems Analysis And Design Methods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716963"/>
            <a:ext cx="2336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algn="r" defTabSz="928688">
              <a:defRPr sz="1000"/>
            </a:lvl1pPr>
          </a:lstStyle>
          <a:p>
            <a:pPr>
              <a:defRPr/>
            </a:pPr>
            <a:fld id="{F1804E7F-3E91-4072-B3F4-50DE4C1634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963617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1pPr>
    <a:lvl2pPr marL="4572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2pPr>
    <a:lvl3pPr marL="8001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3pPr>
    <a:lvl4pPr marL="11430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4pPr>
    <a:lvl5pPr marL="14859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Chapter 1 - The Context of Systems Analysis And Design Methods</a:t>
            </a:r>
          </a:p>
        </p:txBody>
      </p:sp>
      <p:sp>
        <p:nvSpPr>
          <p:cNvPr id="51203" name="Rectangle 9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741054-6B49-49F7-B810-2A57F1667140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6613" cy="3484562"/>
          </a:xfrm>
          <a:solidFill>
            <a:srgbClr val="FFFFFF"/>
          </a:solidFill>
          <a:ln/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4838"/>
            <a:ext cx="5137150" cy="4181475"/>
          </a:xfrm>
          <a:solidFill>
            <a:srgbClr val="FFFFFF"/>
          </a:solidFill>
          <a:ln/>
        </p:spPr>
        <p:txBody>
          <a:bodyPr lIns="93141" tIns="46570" rIns="93141" bIns="46570"/>
          <a:lstStyle/>
          <a:p>
            <a:r>
              <a:rPr lang="en-US" smtClean="0"/>
              <a:t>This repository of slides is intended to support the named chapter. The slide repository should be used as follows:</a:t>
            </a:r>
          </a:p>
          <a:p>
            <a:pPr>
              <a:buFontTx/>
              <a:buChar char="•"/>
            </a:pPr>
            <a:r>
              <a:rPr lang="en-US" smtClean="0"/>
              <a:t>Copy the file to a unique name for your course and unit.</a:t>
            </a:r>
          </a:p>
          <a:p>
            <a:pPr>
              <a:buFontTx/>
              <a:buChar char="•"/>
            </a:pPr>
            <a:r>
              <a:rPr lang="en-US" smtClean="0"/>
              <a:t>Edit the file by deleting those slides you don’t want to cover, editing other slides as appropriate to your course, and adding slides as desired.</a:t>
            </a:r>
          </a:p>
          <a:p>
            <a:pPr>
              <a:buFontTx/>
              <a:buChar char="•"/>
            </a:pPr>
            <a:r>
              <a:rPr lang="en-US" smtClean="0"/>
              <a:t>Print the slides to produce transparency masters or print directly to film or present the slides using a computer image projector.</a:t>
            </a:r>
          </a:p>
          <a:p>
            <a:endParaRPr lang="en-US" smtClean="0"/>
          </a:p>
          <a:p>
            <a:r>
              <a:rPr lang="en-US" smtClean="0"/>
              <a:t>Each slide includes instructor notes. To view those notes in PowerPoint, click-left on the View Menu; then click left on Notes View sub-menu.  You may need to scroll down to see the instructor notes.</a:t>
            </a:r>
          </a:p>
          <a:p>
            <a:r>
              <a:rPr lang="en-US" smtClean="0"/>
              <a:t>The instructor notes are also available in hardcopy as the Instructor Guide to Accompany Systems Analysis and Design Methods, 6/ed.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Chapter 1 - The Context of Systems Analysis And Design Methods</a:t>
            </a:r>
          </a:p>
        </p:txBody>
      </p:sp>
      <p:sp>
        <p:nvSpPr>
          <p:cNvPr id="52227" name="Rectangle 9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9A3194-E3F9-4D07-B7F9-115B14EE430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1675"/>
            <a:ext cx="4632325" cy="3473450"/>
          </a:xfrm>
          <a:ln cap="flat"/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No additional notes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cs-CZ" smtClean="0"/>
          </a:p>
        </p:txBody>
      </p:sp>
      <p:sp>
        <p:nvSpPr>
          <p:cNvPr id="53252" name="Zástupný symbol pro zápatí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Chapter 1 - The Context of Systems Analysis And Design Methods</a:t>
            </a:r>
          </a:p>
        </p:txBody>
      </p:sp>
      <p:sp>
        <p:nvSpPr>
          <p:cNvPr id="53253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E7BF35-D0AF-4ABE-8CC6-00E142B259BA}" type="slidenum">
              <a:rPr lang="en-US" smtClean="0"/>
              <a:pPr/>
              <a:t>50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795"/>
            <a:ext cx="8430394" cy="573954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33400" y="914400"/>
            <a:ext cx="4105275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91075" y="914400"/>
            <a:ext cx="4106863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ChangeArrowheads="1"/>
          </p:cNvSpPr>
          <p:nvPr/>
        </p:nvSpPr>
        <p:spPr bwMode="auto">
          <a:xfrm>
            <a:off x="0" y="685800"/>
            <a:ext cx="9144000" cy="5829300"/>
          </a:xfrm>
          <a:prstGeom prst="rect">
            <a:avLst/>
          </a:prstGeom>
          <a:solidFill>
            <a:srgbClr val="B7C3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cs-CZ"/>
          </a:p>
        </p:txBody>
      </p:sp>
      <p:sp>
        <p:nvSpPr>
          <p:cNvPr id="235523" name="Rectangle 3"/>
          <p:cNvSpPr>
            <a:spLocks noChangeArrowheads="1"/>
          </p:cNvSpPr>
          <p:nvPr/>
        </p:nvSpPr>
        <p:spPr bwMode="auto">
          <a:xfrm>
            <a:off x="0" y="6461125"/>
            <a:ext cx="9144000" cy="392113"/>
          </a:xfrm>
          <a:prstGeom prst="rect">
            <a:avLst/>
          </a:prstGeom>
          <a:gradFill rotWithShape="0">
            <a:gsLst>
              <a:gs pos="0">
                <a:srgbClr val="B7C3CD"/>
              </a:gs>
              <a:gs pos="100000">
                <a:srgbClr val="B7C3CD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cs-CZ"/>
          </a:p>
        </p:txBody>
      </p:sp>
      <p:sp>
        <p:nvSpPr>
          <p:cNvPr id="235524" name="Rectangle 4"/>
          <p:cNvSpPr>
            <a:spLocks noChangeArrowheads="1"/>
          </p:cNvSpPr>
          <p:nvPr/>
        </p:nvSpPr>
        <p:spPr bwMode="auto">
          <a:xfrm>
            <a:off x="0" y="0"/>
            <a:ext cx="9144000" cy="350838"/>
          </a:xfrm>
          <a:prstGeom prst="rect">
            <a:avLst/>
          </a:prstGeom>
          <a:gradFill rotWithShape="0">
            <a:gsLst>
              <a:gs pos="0">
                <a:srgbClr val="B7C3CD">
                  <a:gamma/>
                  <a:tint val="0"/>
                  <a:invGamma/>
                </a:srgbClr>
              </a:gs>
              <a:gs pos="100000">
                <a:srgbClr val="B7C3C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de-DE" b="0"/>
          </a:p>
        </p:txBody>
      </p:sp>
      <p:sp>
        <p:nvSpPr>
          <p:cNvPr id="235525" name="Rectangle 5"/>
          <p:cNvSpPr>
            <a:spLocks noChangeArrowheads="1"/>
          </p:cNvSpPr>
          <p:nvPr/>
        </p:nvSpPr>
        <p:spPr bwMode="auto">
          <a:xfrm>
            <a:off x="0" y="228600"/>
            <a:ext cx="9144000" cy="533400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cs-CZ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28600"/>
            <a:ext cx="8610600" cy="533400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528" y="914399"/>
            <a:ext cx="8574410" cy="574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35528" name="Text Box 8"/>
          <p:cNvSpPr txBox="1">
            <a:spLocks noChangeArrowheads="1"/>
          </p:cNvSpPr>
          <p:nvPr/>
        </p:nvSpPr>
        <p:spPr bwMode="auto">
          <a:xfrm>
            <a:off x="-57150" y="6613525"/>
            <a:ext cx="15953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i="1" dirty="0" smtClean="0">
                <a:latin typeface="+mj-lt"/>
              </a:rPr>
              <a:t>Zuzana </a:t>
            </a:r>
            <a:r>
              <a:rPr lang="cs-CZ" sz="1400" i="1" dirty="0">
                <a:latin typeface="+mj-lt"/>
              </a:rPr>
              <a:t>Bělinová</a:t>
            </a:r>
            <a:endParaRPr lang="en-US" sz="1400" i="1" dirty="0">
              <a:latin typeface="+mj-lt"/>
            </a:endParaRPr>
          </a:p>
        </p:txBody>
      </p:sp>
      <p:sp>
        <p:nvSpPr>
          <p:cNvPr id="235529" name="Text Box 9"/>
          <p:cNvSpPr txBox="1">
            <a:spLocks noChangeArrowheads="1"/>
          </p:cNvSpPr>
          <p:nvPr/>
        </p:nvSpPr>
        <p:spPr bwMode="auto">
          <a:xfrm>
            <a:off x="4773035" y="6618288"/>
            <a:ext cx="42947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cs-CZ" sz="1200" i="1" dirty="0" smtClean="0">
                <a:latin typeface="+mj-lt"/>
              </a:rPr>
              <a:t>Fakulta dopravní, České vysoké učení technické v Praze</a:t>
            </a:r>
            <a:endParaRPr lang="en-US" sz="1200" i="1" dirty="0">
              <a:latin typeface="+mj-lt"/>
            </a:endParaRPr>
          </a:p>
        </p:txBody>
      </p:sp>
      <p:sp>
        <p:nvSpPr>
          <p:cNvPr id="235531" name="Text Box 11"/>
          <p:cNvSpPr txBox="1">
            <a:spLocks noChangeArrowheads="1"/>
          </p:cNvSpPr>
          <p:nvPr/>
        </p:nvSpPr>
        <p:spPr bwMode="auto">
          <a:xfrm>
            <a:off x="-76200" y="-41384"/>
            <a:ext cx="29483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dirty="0" smtClean="0">
                <a:solidFill>
                  <a:srgbClr val="5294A6"/>
                </a:solidFill>
                <a:latin typeface="Arial" charset="0"/>
              </a:rPr>
              <a:t>TELEMATICKÉ SYSTÉMY A SLUŽBY</a:t>
            </a:r>
            <a:endParaRPr lang="en-US" dirty="0">
              <a:solidFill>
                <a:srgbClr val="5294A6"/>
              </a:solidFill>
            </a:endParaRPr>
          </a:p>
        </p:txBody>
      </p:sp>
      <p:sp>
        <p:nvSpPr>
          <p:cNvPr id="235533" name="Text Box 13"/>
          <p:cNvSpPr txBox="1">
            <a:spLocks noChangeArrowheads="1"/>
          </p:cNvSpPr>
          <p:nvPr userDrawn="1"/>
        </p:nvSpPr>
        <p:spPr bwMode="auto">
          <a:xfrm>
            <a:off x="8106040" y="-26988"/>
            <a:ext cx="10887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cs-CZ" sz="1200" i="1" dirty="0" smtClean="0">
                <a:latin typeface="+mj-lt"/>
              </a:rPr>
              <a:t>Přednáška </a:t>
            </a:r>
            <a:r>
              <a:rPr lang="cs-CZ" sz="1200" i="1" dirty="0">
                <a:latin typeface="+mj-lt"/>
              </a:rPr>
              <a:t>9</a:t>
            </a:r>
            <a:endParaRPr lang="en-US" sz="1200" i="1" dirty="0"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upload.wikimedia.org/wikipedia/commons/0/0c/Siemens_Eurobalise.jpg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cs.wikipedia.org/wiki/Soubor:Prvni_zeleznicni_koridor.sv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obilmania.cz/Files/Obrazky/art20/gsmr/018.jpg" TargetMode="External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hyperlink" Target="http://www.mobilmania.cz/Files/Obrazky/art20/gsmr/01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obilmania.cz/Files/Obrazky/art20/gsmr/013.jpg" TargetMode="External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openxmlformats.org/officeDocument/2006/relationships/hyperlink" Target="http://www.mobilmania.cz/Files/Obrazky/art20/gsmr/010.jpg" TargetMode="External"/><Relationship Id="rId4" Type="http://schemas.openxmlformats.org/officeDocument/2006/relationships/hyperlink" Target="http://www.mobilmania.cz/Files/Obrazky/art20/gsmr/015.jpg" TargetMode="External"/><Relationship Id="rId9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upload.wikimedia.org/wikipedia/en/2/24/ERTMS_logo.jpg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1282700" y="1765300"/>
            <a:ext cx="15335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8900" b="0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9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849313" y="685800"/>
            <a:ext cx="2438400" cy="685800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cs-CZ" dirty="0"/>
          </a:p>
        </p:txBody>
      </p:sp>
      <p:sp>
        <p:nvSpPr>
          <p:cNvPr id="2052" name="Line 5"/>
          <p:cNvSpPr>
            <a:spLocks noChangeShapeType="1"/>
          </p:cNvSpPr>
          <p:nvPr/>
        </p:nvSpPr>
        <p:spPr bwMode="auto">
          <a:xfrm>
            <a:off x="0" y="7540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738188" y="1358900"/>
            <a:ext cx="2538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cs-CZ" dirty="0" smtClean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PŘEDNÁŠKA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4143375" y="1928813"/>
            <a:ext cx="44497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cs-CZ" sz="3200" dirty="0">
              <a:latin typeface="Arial" charset="0"/>
            </a:endParaRPr>
          </a:p>
          <a:p>
            <a:pPr>
              <a:defRPr/>
            </a:pPr>
            <a:r>
              <a:rPr lang="cs-CZ" sz="3200" dirty="0">
                <a:latin typeface="Arial" charset="0"/>
              </a:rPr>
              <a:t>Telematické systémy v železniční </a:t>
            </a:r>
            <a:r>
              <a:rPr lang="cs-CZ" sz="3200" dirty="0" smtClean="0">
                <a:latin typeface="Arial" charset="0"/>
              </a:rPr>
              <a:t>dopravě</a:t>
            </a:r>
            <a:endParaRPr lang="cs-CZ" sz="3200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ETCS </a:t>
            </a:r>
            <a:r>
              <a:rPr lang="cs-CZ" dirty="0" err="1" smtClean="0"/>
              <a:t>level</a:t>
            </a:r>
            <a:r>
              <a:rPr lang="cs-CZ" dirty="0" smtClean="0"/>
              <a:t> 0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785813"/>
            <a:ext cx="8358386" cy="5451499"/>
          </a:xfrm>
        </p:spPr>
        <p:txBody>
          <a:bodyPr/>
          <a:lstStyle/>
          <a:p>
            <a:pPr>
              <a:defRPr/>
            </a:pPr>
            <a:r>
              <a:rPr lang="cs-CZ" dirty="0" smtClean="0"/>
              <a:t>tratě bez ETCS zařízení</a:t>
            </a:r>
          </a:p>
          <a:p>
            <a:pPr>
              <a:defRPr/>
            </a:pPr>
            <a:r>
              <a:rPr lang="cs-CZ" dirty="0" smtClean="0"/>
              <a:t>strojvedoucí dostává informace ze zařízení podél trati</a:t>
            </a:r>
            <a:endParaRPr lang="cs-CZ" dirty="0"/>
          </a:p>
        </p:txBody>
      </p:sp>
      <p:pic>
        <p:nvPicPr>
          <p:cNvPr id="11269" name="Obrázek 4" descr="9 ECTS level 1 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2430" y="2780928"/>
            <a:ext cx="4874788" cy="271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785812"/>
            <a:ext cx="8892480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2200" dirty="0" smtClean="0"/>
              <a:t>Systém nasazený na existující návěstní systém. </a:t>
            </a:r>
          </a:p>
          <a:p>
            <a:pPr>
              <a:defRPr/>
            </a:pPr>
            <a:r>
              <a:rPr lang="cs-CZ" sz="2200" dirty="0" smtClean="0"/>
              <a:t>Primární data se přenášejí prostřednictvím traťových </a:t>
            </a:r>
            <a:r>
              <a:rPr lang="cs-CZ" sz="2200" dirty="0" err="1" smtClean="0"/>
              <a:t>transpondérů</a:t>
            </a:r>
            <a:r>
              <a:rPr lang="cs-CZ" sz="2200" dirty="0" smtClean="0"/>
              <a:t>  tzv. </a:t>
            </a:r>
            <a:r>
              <a:rPr lang="cs-CZ" sz="2200" dirty="0" err="1" smtClean="0"/>
              <a:t>eurobalíz</a:t>
            </a:r>
            <a:r>
              <a:rPr lang="cs-CZ" sz="2200" dirty="0" smtClean="0"/>
              <a:t> nebo </a:t>
            </a:r>
            <a:r>
              <a:rPr lang="cs-CZ" sz="2200" dirty="0" err="1" smtClean="0"/>
              <a:t>eurosmyček</a:t>
            </a:r>
            <a:r>
              <a:rPr lang="cs-CZ" sz="2200" dirty="0" smtClean="0"/>
              <a:t> na stavědlo</a:t>
            </a:r>
          </a:p>
          <a:p>
            <a:pPr>
              <a:defRPr/>
            </a:pPr>
            <a:r>
              <a:rPr lang="cs-CZ" sz="2200" dirty="0" smtClean="0"/>
              <a:t>ETCS vypočítá maximální rychlost vlaku a body brzdění</a:t>
            </a:r>
          </a:p>
          <a:p>
            <a:pPr>
              <a:defRPr/>
            </a:pPr>
            <a:r>
              <a:rPr lang="cs-CZ" sz="2200" dirty="0" smtClean="0"/>
              <a:t>hlavní výhodou zvýšení bezpečnosti a interoperabilita</a:t>
            </a:r>
          </a:p>
          <a:p>
            <a:pPr>
              <a:defRPr/>
            </a:pPr>
            <a:endParaRPr lang="cs-CZ" dirty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500062"/>
          </a:xfrm>
        </p:spPr>
        <p:txBody>
          <a:bodyPr/>
          <a:lstStyle/>
          <a:p>
            <a:r>
              <a:rPr lang="cs-CZ" smtClean="0"/>
              <a:t>    ETCS level 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861048"/>
            <a:ext cx="571500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654153" y="6011465"/>
            <a:ext cx="4896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1200" b="0" dirty="0"/>
          </a:p>
          <a:p>
            <a:r>
              <a:rPr lang="pt-BR" sz="1200" b="0" dirty="0"/>
              <a:t> </a:t>
            </a:r>
            <a:r>
              <a:rPr lang="cs-CZ" sz="1200" b="0" dirty="0" smtClean="0"/>
              <a:t>Zdroj: Vorlíček J. </a:t>
            </a:r>
            <a:r>
              <a:rPr lang="pt-BR" sz="1200" b="0" dirty="0" smtClean="0"/>
              <a:t>GSM-R </a:t>
            </a:r>
            <a:r>
              <a:rPr lang="pt-BR" sz="1200" b="0" dirty="0"/>
              <a:t>A ZABEZPEČENÍ DRÁŽNÍHO PROVOZU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ETCS úroveň 1</a:t>
            </a:r>
          </a:p>
        </p:txBody>
      </p:sp>
      <p:pic>
        <p:nvPicPr>
          <p:cNvPr id="13315" name="Obrázek 2" descr="ECTS level 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1428750"/>
            <a:ext cx="6097587" cy="349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ál 2"/>
          <p:cNvSpPr/>
          <p:nvPr/>
        </p:nvSpPr>
        <p:spPr bwMode="auto">
          <a:xfrm>
            <a:off x="3491880" y="1916832"/>
            <a:ext cx="2245120" cy="93610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cs-CZ" sz="1200" b="0" dirty="0">
                <a:latin typeface="+mj-lt"/>
              </a:rPr>
              <a:t>Dokud je na návěstidle </a:t>
            </a:r>
            <a:br>
              <a:rPr lang="cs-CZ" sz="1200" b="0" dirty="0">
                <a:latin typeface="+mj-lt"/>
              </a:rPr>
            </a:br>
            <a:r>
              <a:rPr lang="cs-CZ" sz="1200" b="0" dirty="0">
                <a:latin typeface="+mj-lt"/>
              </a:rPr>
              <a:t>červená, musím čekat </a:t>
            </a:r>
            <a:br>
              <a:rPr lang="cs-CZ" sz="1200" b="0" dirty="0">
                <a:latin typeface="+mj-lt"/>
              </a:rPr>
            </a:br>
            <a:r>
              <a:rPr lang="cs-CZ" sz="1200" b="0" dirty="0">
                <a:latin typeface="+mj-lt"/>
              </a:rPr>
              <a:t>a nepřejet </a:t>
            </a:r>
            <a:r>
              <a:rPr lang="cs-CZ" sz="1200" b="0" dirty="0" err="1">
                <a:latin typeface="+mj-lt"/>
              </a:rPr>
              <a:t>balízu</a:t>
            </a:r>
            <a:endParaRPr lang="cs-CZ" sz="1200" b="0" dirty="0">
              <a:latin typeface="+mj-lt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401642" y="4437111"/>
            <a:ext cx="95406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200" dirty="0" smtClean="0">
                <a:latin typeface="+mj-lt"/>
              </a:rPr>
              <a:t>Kolejový obvod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2699792" y="4589511"/>
            <a:ext cx="95406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200" dirty="0" err="1" smtClean="0">
                <a:latin typeface="+mj-lt"/>
              </a:rPr>
              <a:t>balíza</a:t>
            </a:r>
            <a:endParaRPr lang="cs-CZ" sz="1200" dirty="0" smtClean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Eurobalízy</a:t>
            </a:r>
            <a:endParaRPr lang="cs-CZ" dirty="0"/>
          </a:p>
        </p:txBody>
      </p:sp>
      <p:sp>
        <p:nvSpPr>
          <p:cNvPr id="3" name="Zástupný symbol pro obsah 3"/>
          <p:cNvSpPr txBox="1">
            <a:spLocks/>
          </p:cNvSpPr>
          <p:nvPr/>
        </p:nvSpPr>
        <p:spPr bwMode="auto">
          <a:xfrm>
            <a:off x="467544" y="764705"/>
            <a:ext cx="8676456" cy="490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pPr>
              <a:defRPr/>
            </a:pPr>
            <a:r>
              <a:rPr lang="cs-CZ" b="0" dirty="0">
                <a:latin typeface="+mj-lt"/>
              </a:rPr>
              <a:t>základní prostředek přenosu informace na vozidlo </a:t>
            </a:r>
          </a:p>
          <a:p>
            <a:pPr>
              <a:defRPr/>
            </a:pPr>
            <a:r>
              <a:rPr lang="cs-CZ" b="0" dirty="0">
                <a:latin typeface="+mj-lt"/>
              </a:rPr>
              <a:t>napájena bezkontaktně z vozidla při jeho průjezdu nad </a:t>
            </a:r>
            <a:r>
              <a:rPr lang="cs-CZ" b="0" dirty="0" err="1">
                <a:latin typeface="+mj-lt"/>
              </a:rPr>
              <a:t>balízou</a:t>
            </a:r>
            <a:r>
              <a:rPr lang="cs-CZ" b="0" dirty="0">
                <a:latin typeface="+mj-lt"/>
              </a:rPr>
              <a:t> </a:t>
            </a:r>
          </a:p>
          <a:p>
            <a:pPr>
              <a:defRPr/>
            </a:pPr>
            <a:r>
              <a:rPr lang="cs-CZ" b="0" dirty="0">
                <a:latin typeface="+mj-lt"/>
              </a:rPr>
              <a:t>používá se jako pevná nebo </a:t>
            </a:r>
            <a:r>
              <a:rPr lang="cs-CZ" b="0" dirty="0" smtClean="0">
                <a:latin typeface="+mj-lt"/>
              </a:rPr>
              <a:t>přepínatelná (umožňuje měnit obsah zprávy)</a:t>
            </a:r>
            <a:endParaRPr lang="cs-CZ" b="0" dirty="0">
              <a:latin typeface="+mj-lt"/>
            </a:endParaRPr>
          </a:p>
          <a:p>
            <a:pPr>
              <a:defRPr/>
            </a:pPr>
            <a:r>
              <a:rPr lang="cs-CZ" b="0" dirty="0">
                <a:latin typeface="+mj-lt"/>
              </a:rPr>
              <a:t>umísťuje se v ose koleje. </a:t>
            </a:r>
          </a:p>
          <a:p>
            <a:pPr>
              <a:defRPr/>
            </a:pPr>
            <a:r>
              <a:rPr lang="cs-CZ" b="0" dirty="0" err="1">
                <a:latin typeface="+mj-lt"/>
              </a:rPr>
              <a:t>balízy</a:t>
            </a:r>
            <a:r>
              <a:rPr lang="cs-CZ" b="0" dirty="0">
                <a:latin typeface="+mj-lt"/>
              </a:rPr>
              <a:t> nerozlišují směr jízdy, proto jsou umísťovány </a:t>
            </a:r>
            <a:r>
              <a:rPr lang="cs-CZ" dirty="0">
                <a:latin typeface="+mj-lt"/>
              </a:rPr>
              <a:t>ve </a:t>
            </a:r>
            <a:r>
              <a:rPr lang="cs-CZ" dirty="0" smtClean="0">
                <a:latin typeface="+mj-lt"/>
              </a:rPr>
              <a:t>skupinách, </a:t>
            </a:r>
            <a:r>
              <a:rPr lang="cs-CZ" b="0" dirty="0" smtClean="0">
                <a:latin typeface="+mj-lt"/>
              </a:rPr>
              <a:t>rovněž pro zvýšení dostupnosti</a:t>
            </a:r>
            <a:endParaRPr lang="cs-CZ" dirty="0">
              <a:latin typeface="+mj-lt"/>
            </a:endParaRPr>
          </a:p>
          <a:p>
            <a:pPr>
              <a:defRPr/>
            </a:pPr>
            <a:endParaRPr lang="cs-CZ" b="0" dirty="0">
              <a:latin typeface="+mj-lt"/>
            </a:endParaRPr>
          </a:p>
          <a:p>
            <a:pPr>
              <a:defRPr/>
            </a:pPr>
            <a:endParaRPr lang="en-GB" b="0" dirty="0">
              <a:latin typeface="+mj-lt"/>
            </a:endParaRPr>
          </a:p>
        </p:txBody>
      </p:sp>
      <p:pic>
        <p:nvPicPr>
          <p:cNvPr id="2050" name="Picture 2" descr="File:Siemens Eurobalis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579162"/>
            <a:ext cx="1466106" cy="1981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5318026" y="5938273"/>
            <a:ext cx="268445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cs-CZ" sz="1200" dirty="0" smtClean="0">
              <a:latin typeface="+mj-lt"/>
            </a:endParaRPr>
          </a:p>
          <a:p>
            <a:pPr>
              <a:defRPr/>
            </a:pPr>
            <a:r>
              <a:rPr lang="cs-CZ" sz="1200" dirty="0" smtClean="0">
                <a:latin typeface="+mj-lt"/>
              </a:rPr>
              <a:t>A Siemens </a:t>
            </a:r>
            <a:r>
              <a:rPr lang="cs-CZ" sz="1200" dirty="0" err="1" smtClean="0">
                <a:latin typeface="+mj-lt"/>
              </a:rPr>
              <a:t>Eurobalise</a:t>
            </a:r>
            <a:r>
              <a:rPr lang="cs-CZ" sz="1200" dirty="0" smtClean="0">
                <a:latin typeface="+mj-lt"/>
              </a:rPr>
              <a:t> in </a:t>
            </a:r>
            <a:r>
              <a:rPr lang="cs-CZ" sz="1200" dirty="0" err="1" smtClean="0">
                <a:latin typeface="+mj-lt"/>
              </a:rPr>
              <a:t>Germany</a:t>
            </a:r>
            <a:endParaRPr lang="cs-CZ" sz="1200" dirty="0" smtClean="0">
              <a:latin typeface="+mj-lt"/>
            </a:endParaRPr>
          </a:p>
          <a:p>
            <a:pPr>
              <a:defRPr/>
            </a:pPr>
            <a:r>
              <a:rPr lang="cs-CZ" sz="1200" dirty="0">
                <a:latin typeface="+mj-lt"/>
              </a:rPr>
              <a:t>S</a:t>
            </a:r>
            <a:r>
              <a:rPr lang="cs-CZ" sz="1200" dirty="0" smtClean="0">
                <a:latin typeface="+mj-lt"/>
              </a:rPr>
              <a:t>ource: Wikipedia.org</a:t>
            </a:r>
            <a:endParaRPr lang="cs-CZ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480215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2"/>
            <a:ext cx="8748464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2200" dirty="0" smtClean="0"/>
              <a:t>Obsahuje zasílání informací rádiem (GSM-R)</a:t>
            </a:r>
          </a:p>
          <a:p>
            <a:pPr>
              <a:defRPr/>
            </a:pPr>
            <a:r>
              <a:rPr lang="cs-CZ" sz="2200" dirty="0" smtClean="0"/>
              <a:t>Návěstidla se doplňují nebo nahrazují, přičemž ještě stále existují kolejové obvody pro zjišťování volnosti úseků</a:t>
            </a:r>
          </a:p>
          <a:p>
            <a:pPr>
              <a:defRPr/>
            </a:pPr>
            <a:r>
              <a:rPr lang="cs-CZ" sz="2200" dirty="0" err="1" smtClean="0"/>
              <a:t>Balízy</a:t>
            </a:r>
            <a:r>
              <a:rPr lang="cs-CZ" sz="2200" dirty="0" smtClean="0"/>
              <a:t> slouží ke zjišťování polohy dopravního elementu a v kombinaci s rádiem GSM-R je možné přenášet data </a:t>
            </a:r>
            <a:br>
              <a:rPr lang="cs-CZ" sz="2200" dirty="0" smtClean="0"/>
            </a:br>
            <a:r>
              <a:rPr lang="cs-CZ" sz="2200" dirty="0" smtClean="0"/>
              <a:t>o dopravním elementu do rádiové centrály.</a:t>
            </a:r>
          </a:p>
          <a:p>
            <a:pPr>
              <a:defRPr/>
            </a:pPr>
            <a:r>
              <a:rPr lang="cs-CZ" sz="2200" dirty="0" smtClean="0"/>
              <a:t>Výhody: úspora nákladů (nevyžaduje traťovou </a:t>
            </a:r>
            <a:br>
              <a:rPr lang="cs-CZ" sz="2200" dirty="0" smtClean="0"/>
            </a:br>
            <a:r>
              <a:rPr lang="cs-CZ" sz="2200" dirty="0" smtClean="0"/>
              <a:t>signalizaci), nárůst kapacity trati</a:t>
            </a: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500062"/>
          </a:xfrm>
        </p:spPr>
        <p:txBody>
          <a:bodyPr/>
          <a:lstStyle/>
          <a:p>
            <a:r>
              <a:rPr lang="cs-CZ" dirty="0" smtClean="0"/>
              <a:t>    ETCS </a:t>
            </a:r>
            <a:r>
              <a:rPr lang="cs-CZ" dirty="0"/>
              <a:t>úroveň </a:t>
            </a:r>
            <a:r>
              <a:rPr lang="cs-CZ" dirty="0" smtClean="0"/>
              <a:t>2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750186"/>
            <a:ext cx="5066139" cy="2507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2654153" y="6011465"/>
            <a:ext cx="4896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1200" b="0" dirty="0"/>
          </a:p>
          <a:p>
            <a:r>
              <a:rPr lang="pt-BR" sz="1200" b="0" dirty="0"/>
              <a:t> </a:t>
            </a:r>
            <a:r>
              <a:rPr lang="cs-CZ" sz="1200" b="0" dirty="0" smtClean="0"/>
              <a:t>Zdroj: Vorlíček J. </a:t>
            </a:r>
            <a:r>
              <a:rPr lang="pt-BR" sz="1200" b="0" dirty="0" smtClean="0"/>
              <a:t>GSM-R </a:t>
            </a:r>
            <a:r>
              <a:rPr lang="pt-BR" sz="1200" b="0" dirty="0"/>
              <a:t>A ZABEZPEČENÍ DRÁŽNÍHO PROVOZU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ETCS úroveň 2</a:t>
            </a:r>
          </a:p>
        </p:txBody>
      </p:sp>
      <p:pic>
        <p:nvPicPr>
          <p:cNvPr id="15363" name="Obrázek 2" descr="9 ECTS level 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428750"/>
            <a:ext cx="746601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ál 3"/>
          <p:cNvSpPr/>
          <p:nvPr/>
        </p:nvSpPr>
        <p:spPr bwMode="auto">
          <a:xfrm>
            <a:off x="3964458" y="2348880"/>
            <a:ext cx="2623765" cy="1655043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cs-CZ" sz="1200" b="0" dirty="0" smtClean="0">
                <a:latin typeface="+mj-lt"/>
              </a:rPr>
              <a:t>Povolení k jízdě a popis trati získávám kompletně přes </a:t>
            </a:r>
            <a:r>
              <a:rPr lang="cs-CZ" sz="1200" b="0" dirty="0" err="1" smtClean="0">
                <a:latin typeface="+mj-lt"/>
              </a:rPr>
              <a:t>radio</a:t>
            </a:r>
            <a:r>
              <a:rPr lang="cs-CZ" sz="1200" b="0" dirty="0" smtClean="0">
                <a:latin typeface="+mj-lt"/>
              </a:rPr>
              <a:t>, a tedy na displeji v kabině mám vždy aktuální informace a nepotřebuji signály podél trati</a:t>
            </a:r>
            <a:endParaRPr kumimoji="0" lang="cs-CZ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99592" y="5097869"/>
            <a:ext cx="95406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200" dirty="0" smtClean="0">
                <a:latin typeface="+mj-lt"/>
              </a:rPr>
              <a:t>Kolejový obvod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2852863" y="5354115"/>
            <a:ext cx="222319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200" dirty="0" err="1" smtClean="0">
                <a:latin typeface="+mj-lt"/>
              </a:rPr>
              <a:t>Balíza</a:t>
            </a:r>
            <a:r>
              <a:rPr lang="cs-CZ" sz="1200" dirty="0" smtClean="0">
                <a:latin typeface="+mj-lt"/>
              </a:rPr>
              <a:t> (pevná zpráva)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6561297" y="3726924"/>
            <a:ext cx="122413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200" dirty="0" smtClean="0">
                <a:latin typeface="+mj-lt"/>
              </a:rPr>
              <a:t>Zabezpečení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6831364" y="1575968"/>
            <a:ext cx="112501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200" dirty="0" smtClean="0">
                <a:latin typeface="+mj-lt"/>
              </a:rPr>
              <a:t>Řídicí centrum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2"/>
            <a:ext cx="8748464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2200" dirty="0" smtClean="0"/>
              <a:t>Umožňuje vlaku samostatně provádět funkce k zjišťování polohy </a:t>
            </a:r>
          </a:p>
          <a:p>
            <a:pPr>
              <a:defRPr/>
            </a:pPr>
            <a:r>
              <a:rPr lang="cs-CZ" sz="2200" dirty="0" smtClean="0"/>
              <a:t>Lokalizace i kontrola celistvosti se děje průběžně</a:t>
            </a:r>
          </a:p>
          <a:p>
            <a:pPr>
              <a:defRPr/>
            </a:pPr>
            <a:r>
              <a:rPr lang="cs-CZ" sz="2200" dirty="0" smtClean="0"/>
              <a:t>Možnost zrušení traťových oddílů</a:t>
            </a:r>
          </a:p>
          <a:p>
            <a:pPr>
              <a:defRPr/>
            </a:pPr>
            <a:r>
              <a:rPr lang="cs-CZ" sz="2200" dirty="0" smtClean="0"/>
              <a:t>V rádiové centrále se sbírají data o pohybu vlaků a vydávají se povolení k jízdě. </a:t>
            </a:r>
          </a:p>
          <a:p>
            <a:pPr>
              <a:defRPr/>
            </a:pPr>
            <a:endParaRPr lang="cs-CZ" dirty="0"/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500062"/>
          </a:xfrm>
        </p:spPr>
        <p:txBody>
          <a:bodyPr/>
          <a:lstStyle/>
          <a:p>
            <a:r>
              <a:rPr lang="cs-CZ" dirty="0" smtClean="0"/>
              <a:t>    ETCS </a:t>
            </a:r>
            <a:r>
              <a:rPr lang="cs-CZ" dirty="0"/>
              <a:t>úroveň </a:t>
            </a:r>
            <a:r>
              <a:rPr lang="cs-CZ" dirty="0" smtClean="0"/>
              <a:t>3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2654153" y="6011465"/>
            <a:ext cx="4896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1200" b="0" dirty="0"/>
          </a:p>
          <a:p>
            <a:r>
              <a:rPr lang="pt-BR" sz="1200" b="0" dirty="0"/>
              <a:t> </a:t>
            </a:r>
            <a:r>
              <a:rPr lang="cs-CZ" sz="1200" b="0" dirty="0" smtClean="0"/>
              <a:t>Zdroj: Vorlíček J. </a:t>
            </a:r>
            <a:r>
              <a:rPr lang="pt-BR" sz="1200" b="0" dirty="0" smtClean="0"/>
              <a:t>GSM-R </a:t>
            </a:r>
            <a:r>
              <a:rPr lang="pt-BR" sz="1200" b="0" dirty="0"/>
              <a:t>A ZABEZPEČENÍ DRÁŽNÍHO PROVOZU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9306" y="3410089"/>
            <a:ext cx="5715000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ETCS </a:t>
            </a:r>
            <a:r>
              <a:rPr lang="cs-CZ" dirty="0"/>
              <a:t>úroveň </a:t>
            </a:r>
            <a:r>
              <a:rPr lang="cs-CZ" dirty="0" smtClean="0"/>
              <a:t>3</a:t>
            </a:r>
          </a:p>
        </p:txBody>
      </p:sp>
      <p:pic>
        <p:nvPicPr>
          <p:cNvPr id="17411" name="Obrázek 2" descr="9 ECTS level 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688" y="1571625"/>
            <a:ext cx="7270750" cy="426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ál 3"/>
          <p:cNvSpPr/>
          <p:nvPr/>
        </p:nvSpPr>
        <p:spPr bwMode="auto">
          <a:xfrm>
            <a:off x="3989972" y="2507114"/>
            <a:ext cx="2238212" cy="135830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cs-CZ" sz="1200" b="0" dirty="0" smtClean="0">
                <a:latin typeface="+mj-lt"/>
              </a:rPr>
              <a:t>Kontrola </a:t>
            </a:r>
            <a:r>
              <a:rPr lang="cs-CZ" sz="1200" b="0" dirty="0" err="1" smtClean="0">
                <a:latin typeface="+mj-lt"/>
              </a:rPr>
              <a:t>celitvosti</a:t>
            </a:r>
            <a:r>
              <a:rPr lang="cs-CZ" sz="1200" b="0" dirty="0" smtClean="0">
                <a:latin typeface="+mj-lt"/>
              </a:rPr>
              <a:t> vlaku je zajištěna přímo vlakem, a tedy nejsou potřeba kolejové obvody</a:t>
            </a:r>
            <a:endParaRPr kumimoji="0" lang="cs-CZ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932953" y="3703358"/>
            <a:ext cx="95406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200" dirty="0" smtClean="0">
                <a:latin typeface="+mj-lt"/>
              </a:rPr>
              <a:t>Integrita vlaku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2878376" y="5456257"/>
            <a:ext cx="222319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200" dirty="0" err="1" smtClean="0">
                <a:latin typeface="+mj-lt"/>
              </a:rPr>
              <a:t>Balíza</a:t>
            </a:r>
            <a:r>
              <a:rPr lang="cs-CZ" sz="1200" dirty="0" smtClean="0">
                <a:latin typeface="+mj-lt"/>
              </a:rPr>
              <a:t> (neměnná zpráva)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6372200" y="2863102"/>
            <a:ext cx="14401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200" dirty="0" smtClean="0">
                <a:latin typeface="+mj-lt"/>
              </a:rPr>
              <a:t>Zabezpečovací a řídicí centrum</a:t>
            </a:r>
          </a:p>
          <a:p>
            <a:pPr algn="ctr"/>
            <a:endParaRPr lang="cs-CZ" sz="1200" dirty="0" smtClean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DED8BC"/>
                </a:solidFill>
              </a:rPr>
              <a:t>ERTMS celosvětově</a:t>
            </a:r>
          </a:p>
        </p:txBody>
      </p:sp>
      <p:pic>
        <p:nvPicPr>
          <p:cNvPr id="18435" name="Obrázek 2" descr="9_ERTMS in the worl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6464"/>
            <a:ext cx="4283968" cy="255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ovéPole 3"/>
          <p:cNvSpPr txBox="1"/>
          <p:nvPr/>
        </p:nvSpPr>
        <p:spPr>
          <a:xfrm>
            <a:off x="1520411" y="3321575"/>
            <a:ext cx="2731838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dirty="0">
                <a:latin typeface="+mj-lt"/>
              </a:rPr>
              <a:t>Source: UIC ERTMS </a:t>
            </a:r>
            <a:r>
              <a:rPr lang="cs-CZ" sz="1200" dirty="0" err="1" smtClean="0">
                <a:latin typeface="+mj-lt"/>
              </a:rPr>
              <a:t>platform</a:t>
            </a:r>
            <a:r>
              <a:rPr lang="cs-CZ" sz="1200" dirty="0" smtClean="0">
                <a:latin typeface="+mj-lt"/>
              </a:rPr>
              <a:t>, 2009</a:t>
            </a:r>
            <a:endParaRPr lang="cs-CZ" sz="1200" dirty="0">
              <a:latin typeface="+mj-lt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9298" y="3501008"/>
            <a:ext cx="4674702" cy="2888547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5940152" y="6158722"/>
            <a:ext cx="32038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sz="1200" dirty="0">
                <a:latin typeface="+mj-lt"/>
              </a:rPr>
              <a:t>Source: </a:t>
            </a:r>
            <a:r>
              <a:rPr lang="cs-CZ" sz="1200" dirty="0" smtClean="0">
                <a:latin typeface="+mj-lt"/>
              </a:rPr>
              <a:t>www.</a:t>
            </a:r>
            <a:r>
              <a:rPr lang="cs-CZ" sz="1200" dirty="0" err="1" smtClean="0">
                <a:latin typeface="+mj-lt"/>
              </a:rPr>
              <a:t>ertms</a:t>
            </a:r>
            <a:r>
              <a:rPr lang="cs-CZ" sz="1200" dirty="0" smtClean="0">
                <a:latin typeface="+mj-lt"/>
              </a:rPr>
              <a:t>-online.</a:t>
            </a:r>
            <a:r>
              <a:rPr lang="cs-CZ" sz="1200" dirty="0" err="1" smtClean="0">
                <a:latin typeface="+mj-lt"/>
              </a:rPr>
              <a:t>com</a:t>
            </a:r>
            <a:r>
              <a:rPr lang="cs-CZ" sz="1200" dirty="0" smtClean="0">
                <a:latin typeface="+mj-lt"/>
              </a:rPr>
              <a:t>, </a:t>
            </a:r>
            <a:r>
              <a:rPr lang="cs-CZ" sz="1200" dirty="0" smtClean="0">
                <a:latin typeface="+mj-lt"/>
              </a:rPr>
              <a:t>2012</a:t>
            </a:r>
            <a:endParaRPr lang="cs-CZ" sz="1200" dirty="0" smtClean="0">
              <a:latin typeface="+mj-lt"/>
            </a:endParaRPr>
          </a:p>
          <a:p>
            <a:pPr>
              <a:defRPr/>
            </a:pPr>
            <a:endParaRPr lang="cs-CZ" sz="12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DED8BC"/>
                </a:solidFill>
              </a:rPr>
              <a:t>ERTMS celosvětově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498829"/>
            <a:ext cx="8748464" cy="4745081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5660502" y="6248345"/>
            <a:ext cx="3183436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b="0" dirty="0">
                <a:latin typeface="+mj-lt"/>
              </a:rPr>
              <a:t>http://</a:t>
            </a:r>
            <a:r>
              <a:rPr lang="cs-CZ" sz="1200" b="0" dirty="0" smtClean="0">
                <a:latin typeface="+mj-lt"/>
              </a:rPr>
              <a:t>www.ertms.com/media/2440/fact-7.pdf</a:t>
            </a:r>
            <a:endParaRPr lang="cs-CZ" sz="1200" b="0" dirty="0">
              <a:latin typeface="+mj-lt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251520" y="865756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>
                <a:latin typeface="+mj-lt"/>
              </a:rPr>
              <a:t>Zavedení ERTMS systému v jednotlivých zemích mimo Evropu dle km vybavených tratí</a:t>
            </a:r>
          </a:p>
        </p:txBody>
      </p:sp>
    </p:spTree>
    <p:extLst>
      <p:ext uri="{BB962C8B-B14F-4D97-AF65-F5344CB8AC3E}">
        <p14:creationId xmlns:p14="http://schemas.microsoft.com/office/powerpoint/2010/main" xmlns="" val="12002582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28600"/>
            <a:ext cx="8929687" cy="533400"/>
          </a:xfrm>
        </p:spPr>
        <p:txBody>
          <a:bodyPr/>
          <a:lstStyle/>
          <a:p>
            <a:r>
              <a:rPr lang="cs-CZ" sz="2800" dirty="0" smtClean="0"/>
              <a:t>Přednáška 9 - obsah</a:t>
            </a:r>
            <a:endParaRPr lang="en-US" sz="28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785813"/>
            <a:ext cx="8820472" cy="58115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2400" dirty="0" smtClean="0">
                <a:latin typeface="+mj-lt"/>
              </a:rPr>
              <a:t>ERTMS</a:t>
            </a:r>
          </a:p>
          <a:p>
            <a:pPr lvl="1">
              <a:defRPr/>
            </a:pPr>
            <a:r>
              <a:rPr lang="cs-CZ" sz="2000" dirty="0" smtClean="0"/>
              <a:t>ETCS</a:t>
            </a:r>
          </a:p>
          <a:p>
            <a:pPr lvl="1">
              <a:defRPr/>
            </a:pPr>
            <a:r>
              <a:rPr lang="cs-CZ" sz="2000" dirty="0" smtClean="0"/>
              <a:t>GSM-R</a:t>
            </a:r>
          </a:p>
          <a:p>
            <a:pPr lvl="1">
              <a:defRPr/>
            </a:pPr>
            <a:r>
              <a:rPr lang="cs-CZ" sz="2000" dirty="0" smtClean="0"/>
              <a:t>Související evropské směrnice</a:t>
            </a:r>
          </a:p>
          <a:p>
            <a:pPr>
              <a:defRPr/>
            </a:pPr>
            <a:r>
              <a:rPr lang="cs-CZ" sz="2400" dirty="0" err="1" smtClean="0">
                <a:latin typeface="+mj-lt"/>
              </a:rPr>
              <a:t>Radioblok</a:t>
            </a:r>
            <a:endParaRPr lang="cs-CZ" sz="2400" dirty="0" smtClean="0">
              <a:latin typeface="+mj-lt"/>
            </a:endParaRPr>
          </a:p>
          <a:p>
            <a:pPr>
              <a:defRPr/>
            </a:pPr>
            <a:r>
              <a:rPr lang="cs-CZ" sz="2400" dirty="0" smtClean="0">
                <a:latin typeface="+mj-lt"/>
              </a:rPr>
              <a:t>Automatické vedení vlaku</a:t>
            </a:r>
          </a:p>
          <a:p>
            <a:pPr>
              <a:defRPr/>
            </a:pPr>
            <a:r>
              <a:rPr lang="cs-CZ" sz="2400" dirty="0" smtClean="0">
                <a:latin typeface="+mj-lt"/>
              </a:rPr>
              <a:t>Telematika v osobní dopravě</a:t>
            </a:r>
          </a:p>
          <a:p>
            <a:pPr>
              <a:defRPr/>
            </a:pPr>
            <a:r>
              <a:rPr lang="cs-CZ" sz="2400" dirty="0" smtClean="0">
                <a:latin typeface="+mj-lt"/>
              </a:rPr>
              <a:t>Telematika pro nákladní dopravu a intermodální dopravu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ERTMS v České republice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785813"/>
            <a:ext cx="8358386" cy="5811539"/>
          </a:xfrm>
        </p:spPr>
        <p:txBody>
          <a:bodyPr/>
          <a:lstStyle/>
          <a:p>
            <a:pPr>
              <a:defRPr/>
            </a:pPr>
            <a:r>
              <a:rPr lang="cs-CZ" dirty="0" smtClean="0"/>
              <a:t>Tratě</a:t>
            </a:r>
          </a:p>
          <a:p>
            <a:pPr lvl="2">
              <a:defRPr/>
            </a:pPr>
            <a:r>
              <a:rPr lang="cs-CZ" dirty="0" smtClean="0"/>
              <a:t>Trať </a:t>
            </a:r>
            <a:r>
              <a:rPr lang="cs-CZ" dirty="0" err="1" smtClean="0"/>
              <a:t>Poříčany</a:t>
            </a:r>
            <a:r>
              <a:rPr lang="cs-CZ" dirty="0" smtClean="0"/>
              <a:t> – Kolín – pilotní provoz, ERTMS </a:t>
            </a:r>
            <a:r>
              <a:rPr lang="cs-CZ" dirty="0" smtClean="0"/>
              <a:t>2</a:t>
            </a:r>
          </a:p>
          <a:p>
            <a:pPr lvl="2">
              <a:defRPr/>
            </a:pPr>
            <a:r>
              <a:rPr lang="cs-CZ" dirty="0" smtClean="0"/>
              <a:t>Projekt pokračuje realizací </a:t>
            </a:r>
            <a:r>
              <a:rPr lang="cs-CZ" dirty="0" err="1" smtClean="0"/>
              <a:t>Kolín</a:t>
            </a:r>
            <a:r>
              <a:rPr lang="cs-CZ" dirty="0" smtClean="0"/>
              <a:t>-Břeclav, očekává se v r. 2014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Vozidla (2010)</a:t>
            </a:r>
            <a:endParaRPr lang="cs-CZ" dirty="0" smtClean="0"/>
          </a:p>
          <a:p>
            <a:pPr lvl="1">
              <a:defRPr/>
            </a:pPr>
            <a:r>
              <a:rPr lang="cs-CZ" dirty="0" smtClean="0"/>
              <a:t>Elektrické lokomotivy – ERTMS 1 </a:t>
            </a:r>
          </a:p>
          <a:p>
            <a:pPr lvl="1">
              <a:defRPr/>
            </a:pPr>
            <a:r>
              <a:rPr lang="cs-CZ" dirty="0" smtClean="0"/>
              <a:t>Soupravy </a:t>
            </a:r>
            <a:r>
              <a:rPr lang="cs-CZ" dirty="0" err="1" smtClean="0"/>
              <a:t>Pendolino</a:t>
            </a:r>
            <a:r>
              <a:rPr lang="cs-CZ" dirty="0" smtClean="0"/>
              <a:t> – ERTMS 2</a:t>
            </a:r>
          </a:p>
          <a:p>
            <a:pPr lvl="1">
              <a:defRPr/>
            </a:pPr>
            <a:r>
              <a:rPr lang="cs-CZ" dirty="0" smtClean="0"/>
              <a:t>Vozidla – 4 vozidla ERTMS 2</a:t>
            </a:r>
            <a:endParaRPr lang="cs-CZ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ERTMS v České republice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963" y="1352550"/>
            <a:ext cx="8594725" cy="4505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TextovéPole 3"/>
          <p:cNvSpPr txBox="1"/>
          <p:nvPr/>
        </p:nvSpPr>
        <p:spPr>
          <a:xfrm>
            <a:off x="4797425" y="5929313"/>
            <a:ext cx="4346575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dirty="0" err="1">
                <a:latin typeface="+mj-lt"/>
              </a:rPr>
              <a:t>Source</a:t>
            </a:r>
            <a:r>
              <a:rPr lang="cs-CZ" sz="1200" dirty="0">
                <a:latin typeface="+mj-lt"/>
              </a:rPr>
              <a:t>: </a:t>
            </a:r>
            <a:r>
              <a:rPr lang="cs-CZ" sz="1200" dirty="0" err="1">
                <a:latin typeface="+mj-lt"/>
              </a:rPr>
              <a:t>Varadinov</a:t>
            </a:r>
            <a:r>
              <a:rPr lang="cs-CZ" sz="1200" dirty="0">
                <a:latin typeface="+mj-lt"/>
              </a:rPr>
              <a:t> P. Zavádění ERTMS v České republice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ETCS v České republice – výhled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785813"/>
            <a:ext cx="8574410" cy="4443387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cs-CZ" dirty="0" smtClean="0"/>
              <a:t>Snaha o využití evropského programu </a:t>
            </a:r>
            <a:r>
              <a:rPr lang="cs-CZ" dirty="0"/>
              <a:t>TEN-T </a:t>
            </a:r>
            <a:r>
              <a:rPr lang="cs-CZ" dirty="0" smtClean="0"/>
              <a:t>pro </a:t>
            </a:r>
            <a:r>
              <a:rPr lang="cs-CZ" dirty="0"/>
              <a:t>rozvoj transevropské dopravní </a:t>
            </a:r>
            <a:r>
              <a:rPr lang="cs-CZ" dirty="0" smtClean="0"/>
              <a:t>sítě (menší spolufinancování)</a:t>
            </a:r>
          </a:p>
          <a:p>
            <a:pPr>
              <a:defRPr/>
            </a:pPr>
            <a:r>
              <a:rPr lang="cs-CZ" dirty="0" smtClean="0"/>
              <a:t>Od roku </a:t>
            </a:r>
            <a:r>
              <a:rPr lang="cs-CZ" dirty="0" smtClean="0"/>
              <a:t>2014 </a:t>
            </a:r>
            <a:r>
              <a:rPr lang="cs-CZ" dirty="0" smtClean="0"/>
              <a:t>by měl být ETCS zaveden v trasách: Děčín st. hranice - Praha - Česká Třebová - Brno - Břeclav st. hranice, </a:t>
            </a:r>
          </a:p>
          <a:p>
            <a:pPr>
              <a:defRPr/>
            </a:pPr>
            <a:r>
              <a:rPr lang="cs-CZ" dirty="0" smtClean="0"/>
              <a:t>Dále: Lanžhot st. hranice - Břeclav - Přerov - Ostrava - </a:t>
            </a:r>
            <a:r>
              <a:rPr lang="cs-CZ" dirty="0" err="1" smtClean="0"/>
              <a:t>Petrovice</a:t>
            </a:r>
            <a:r>
              <a:rPr lang="cs-CZ" dirty="0" smtClean="0"/>
              <a:t> u Karviné st. hranice a Česká Třebová - Přerov, resp. </a:t>
            </a:r>
            <a:r>
              <a:rPr lang="cs-CZ" dirty="0" err="1" smtClean="0"/>
              <a:t>Prosenice</a:t>
            </a:r>
            <a:r>
              <a:rPr lang="cs-CZ" dirty="0" smtClean="0"/>
              <a:t>.</a:t>
            </a:r>
          </a:p>
          <a:p>
            <a:pPr>
              <a:defRPr/>
            </a:pPr>
            <a:r>
              <a:rPr lang="cs-CZ" dirty="0" smtClean="0"/>
              <a:t>dále </a:t>
            </a:r>
            <a:r>
              <a:rPr lang="cs-CZ" dirty="0" smtClean="0"/>
              <a:t>by se měly připojit ještě úseky:</a:t>
            </a:r>
            <a:br>
              <a:rPr lang="cs-CZ" dirty="0" smtClean="0"/>
            </a:br>
            <a:r>
              <a:rPr lang="cs-CZ" dirty="0" smtClean="0"/>
              <a:t>Praha - Plzeň - Cheb st. hranice a Praha - České Budějovice - Horní Dvořiště státní hranice.</a:t>
            </a:r>
          </a:p>
        </p:txBody>
      </p:sp>
      <p:pic>
        <p:nvPicPr>
          <p:cNvPr id="4" name="Picture 2" descr="http://upload.wikimedia.org/wikipedia/commons/thumb/e/e1/Prvni_zeleznicni_koridor.svg/300px-Prvni_zeleznicni_koridor.svg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7371" y="4941168"/>
            <a:ext cx="28575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Legislativní podpora ERTMS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5739531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cs-CZ" dirty="0" smtClean="0"/>
              <a:t>Směrnice 2001/16/ES</a:t>
            </a:r>
          </a:p>
          <a:p>
            <a:pPr>
              <a:defRPr/>
            </a:pPr>
            <a:r>
              <a:rPr lang="cs-CZ" dirty="0" smtClean="0"/>
              <a:t>Zabývá se následujícími oblastmi</a:t>
            </a:r>
          </a:p>
          <a:p>
            <a:pPr lvl="1">
              <a:defRPr/>
            </a:pPr>
            <a:r>
              <a:rPr lang="cs-CZ" dirty="0" smtClean="0"/>
              <a:t>Nezbytnými požadavky na systém</a:t>
            </a:r>
          </a:p>
          <a:p>
            <a:pPr lvl="1">
              <a:defRPr/>
            </a:pPr>
            <a:r>
              <a:rPr lang="cs-CZ" dirty="0" smtClean="0"/>
              <a:t>Technickou specifikací </a:t>
            </a:r>
            <a:r>
              <a:rPr lang="cs-CZ" dirty="0" err="1" smtClean="0"/>
              <a:t>interoperability</a:t>
            </a:r>
            <a:r>
              <a:rPr lang="cs-CZ" dirty="0" smtClean="0"/>
              <a:t>, která musí být přijata v souladu s procedurami definovanými v této směrnici</a:t>
            </a:r>
          </a:p>
          <a:p>
            <a:pPr lvl="1">
              <a:defRPr/>
            </a:pPr>
            <a:r>
              <a:rPr lang="cs-CZ" dirty="0" smtClean="0"/>
              <a:t>Dalšími evropskými specifikacemi, včetně norem evropských normalizačních organizací CEN, </a:t>
            </a:r>
            <a:r>
              <a:rPr lang="cs-CZ" dirty="0" err="1" smtClean="0"/>
              <a:t>Cenelec</a:t>
            </a:r>
            <a:r>
              <a:rPr lang="cs-CZ" dirty="0" smtClean="0"/>
              <a:t> a ETSI</a:t>
            </a:r>
          </a:p>
          <a:p>
            <a:pPr>
              <a:defRPr/>
            </a:pPr>
            <a:r>
              <a:rPr lang="cs-CZ" dirty="0" smtClean="0"/>
              <a:t>a mnoho dalších předpisů</a:t>
            </a:r>
          </a:p>
          <a:p>
            <a:pPr>
              <a:defRPr/>
            </a:pPr>
            <a:r>
              <a:rPr lang="cs-CZ" dirty="0" smtClean="0"/>
              <a:t>V červenci 2009 Evropská komise vyhlásila, že ETCS je povinné pro všechny projekty spolufinancované EU, které zahrnují výstavbu nebo upgrade signalizačního zařízení, a GSM-R je povinné pro projekty, kde je vylepšována komunikace</a:t>
            </a:r>
          </a:p>
          <a:p>
            <a:pPr lvl="1">
              <a:defRPr/>
            </a:pPr>
            <a:endParaRPr lang="cs-CZ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GSM-R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785813"/>
            <a:ext cx="8574410" cy="4299371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Systém GSM-R se zrodil v roce 1993 zásluhou Mezinárodní unie železniční dopravy UIC (Union International de </a:t>
            </a:r>
            <a:r>
              <a:rPr lang="cs-CZ" dirty="0" err="1" smtClean="0"/>
              <a:t>Chemin</a:t>
            </a:r>
            <a:r>
              <a:rPr lang="cs-CZ" dirty="0" smtClean="0"/>
              <a:t> de </a:t>
            </a:r>
            <a:r>
              <a:rPr lang="cs-CZ" dirty="0" err="1" smtClean="0"/>
              <a:t>Fer</a:t>
            </a:r>
            <a:r>
              <a:rPr lang="cs-CZ" dirty="0" smtClean="0"/>
              <a:t>). </a:t>
            </a:r>
          </a:p>
          <a:p>
            <a:pPr>
              <a:defRPr/>
            </a:pPr>
            <a:r>
              <a:rPr lang="cs-CZ" dirty="0" smtClean="0"/>
              <a:t>Spadá pod standard EIRENE (</a:t>
            </a:r>
            <a:r>
              <a:rPr lang="cs-CZ" dirty="0" err="1" smtClean="0"/>
              <a:t>European</a:t>
            </a:r>
            <a:r>
              <a:rPr lang="cs-CZ" dirty="0" smtClean="0"/>
              <a:t> </a:t>
            </a:r>
            <a:r>
              <a:rPr lang="cs-CZ" dirty="0" err="1" smtClean="0"/>
              <a:t>Integrated</a:t>
            </a:r>
            <a:r>
              <a:rPr lang="cs-CZ" dirty="0" smtClean="0"/>
              <a:t> </a:t>
            </a:r>
            <a:r>
              <a:rPr lang="cs-CZ" dirty="0" err="1" smtClean="0"/>
              <a:t>Railway</a:t>
            </a:r>
            <a:r>
              <a:rPr lang="cs-CZ" dirty="0" smtClean="0"/>
              <a:t> </a:t>
            </a:r>
            <a:r>
              <a:rPr lang="cs-CZ" dirty="0" err="1" smtClean="0"/>
              <a:t>Radio</a:t>
            </a:r>
            <a:r>
              <a:rPr lang="cs-CZ" dirty="0" smtClean="0"/>
              <a:t> </a:t>
            </a:r>
            <a:r>
              <a:rPr lang="cs-CZ" dirty="0" err="1" smtClean="0"/>
              <a:t>Enhanced</a:t>
            </a:r>
            <a:r>
              <a:rPr lang="cs-CZ" dirty="0" smtClean="0"/>
              <a:t> Network), (vyvíjen ve spolupráci s evropskou standardizační autoritou ETSI)) </a:t>
            </a:r>
          </a:p>
          <a:p>
            <a:pPr>
              <a:defRPr/>
            </a:pPr>
            <a:r>
              <a:rPr lang="cs-CZ" dirty="0" smtClean="0"/>
              <a:t>Česká republika se prostřednictvím společnosti České dráhy k projektu připojila v roce 1997 podpisem memoranda </a:t>
            </a:r>
            <a:r>
              <a:rPr lang="cs-CZ" dirty="0" err="1" smtClean="0"/>
              <a:t>MoU</a:t>
            </a:r>
            <a:r>
              <a:rPr lang="cs-CZ" dirty="0" smtClean="0"/>
              <a:t> EIRENE)</a:t>
            </a:r>
            <a:endParaRPr lang="cs-CZ" dirty="0"/>
          </a:p>
        </p:txBody>
      </p:sp>
      <p:pic>
        <p:nvPicPr>
          <p:cNvPr id="23557" name="Picture 6" descr="Klepněte pro větší obrázek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13" y="5094312"/>
            <a:ext cx="9350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8" descr="Klepněte pro větší obrázek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5165750"/>
            <a:ext cx="10001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0" descr="Klepněte pro větší obrázek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75" y="5165750"/>
            <a:ext cx="9239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2" descr="Klepněte pro větší obrázek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9250" y="5165750"/>
            <a:ext cx="6953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14" descr="Klepněte pro větší obrázek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86000" y="5165750"/>
            <a:ext cx="5334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ovéPole 10"/>
          <p:cNvSpPr txBox="1"/>
          <p:nvPr/>
        </p:nvSpPr>
        <p:spPr>
          <a:xfrm>
            <a:off x="8005763" y="5808687"/>
            <a:ext cx="11382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000" b="0" dirty="0" err="1">
                <a:latin typeface="+mj-lt"/>
              </a:rPr>
              <a:t>Source</a:t>
            </a:r>
            <a:r>
              <a:rPr lang="cs-CZ" sz="1000" b="0" dirty="0">
                <a:latin typeface="+mj-lt"/>
              </a:rPr>
              <a:t>: </a:t>
            </a:r>
            <a:br>
              <a:rPr lang="cs-CZ" sz="1000" b="0" dirty="0">
                <a:latin typeface="+mj-lt"/>
              </a:rPr>
            </a:br>
            <a:r>
              <a:rPr lang="cs-CZ" sz="1000" b="0" dirty="0">
                <a:latin typeface="+mj-lt"/>
              </a:rPr>
              <a:t>www.</a:t>
            </a:r>
            <a:r>
              <a:rPr lang="cs-CZ" sz="1000" b="0" dirty="0" err="1">
                <a:latin typeface="+mj-lt"/>
              </a:rPr>
              <a:t>gsmweb.cz</a:t>
            </a:r>
            <a:endParaRPr lang="cs-CZ" sz="1000" b="0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3400"/>
          </a:xfrm>
        </p:spPr>
        <p:txBody>
          <a:bodyPr/>
          <a:lstStyle/>
          <a:p>
            <a:r>
              <a:rPr lang="cs-CZ" dirty="0" smtClean="0"/>
              <a:t>   GSM –R rozdíly oproti GSM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785812"/>
            <a:ext cx="8574410" cy="5739531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Většina rozdílů oproti GSM se týká bezpečnosti a spolehlivosti.</a:t>
            </a:r>
          </a:p>
          <a:p>
            <a:pPr>
              <a:defRPr/>
            </a:pPr>
            <a:r>
              <a:rPr lang="cs-CZ" dirty="0" smtClean="0"/>
              <a:t>Pokrývá jen omezené území v těsném okolí trati, a to co nejdůsledněji bez hluchých míst (i v tunelech, hlubokých údolích, atd.</a:t>
            </a:r>
          </a:p>
          <a:p>
            <a:pPr>
              <a:defRPr/>
            </a:pPr>
            <a:r>
              <a:rPr lang="cs-CZ" dirty="0" smtClean="0"/>
              <a:t>Buňky značně rozlehlé, přesněji řečeno dlouhé a úzké</a:t>
            </a:r>
          </a:p>
          <a:p>
            <a:pPr>
              <a:defRPr/>
            </a:pPr>
            <a:r>
              <a:rPr lang="cs-CZ" dirty="0" smtClean="0"/>
              <a:t>Používá směrové antény na velmi vysokých stožárech</a:t>
            </a:r>
          </a:p>
          <a:p>
            <a:pPr>
              <a:defRPr/>
            </a:pPr>
            <a:r>
              <a:rPr lang="cs-CZ" dirty="0" smtClean="0"/>
              <a:t>Umožňuje </a:t>
            </a:r>
            <a:r>
              <a:rPr lang="it-IT" dirty="0" smtClean="0"/>
              <a:t>nastavovaní stupňů priority sestavovaných spojení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Nabízí skupinová spojení, kdy je možné spojení s celou předem definovanou skupinou uživatelů. </a:t>
            </a:r>
            <a:endParaRPr lang="cs-CZ" dirty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GSM-R frekvence</a:t>
            </a:r>
            <a:endParaRPr lang="cs-CZ" dirty="0" smtClean="0">
              <a:solidFill>
                <a:srgbClr val="DED8BC"/>
              </a:solidFill>
            </a:endParaRPr>
          </a:p>
        </p:txBody>
      </p:sp>
      <p:pic>
        <p:nvPicPr>
          <p:cNvPr id="25603" name="Zástupný symbol pro obsah 4" descr="9 GSM-R frekvenci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57313" y="2708920"/>
            <a:ext cx="6677025" cy="3214688"/>
          </a:xfrm>
        </p:spPr>
      </p:pic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395536" y="785813"/>
            <a:ext cx="8502402" cy="1563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cs-CZ" sz="2800" b="0" kern="0" dirty="0">
                <a:latin typeface="+mj-lt"/>
              </a:rPr>
              <a:t>GSM-R byly vyhrazeny specielní frekvence v GSM pásmu (R + RE)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3347864" y="5949280"/>
            <a:ext cx="344170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dirty="0" err="1">
                <a:latin typeface="+mj-lt"/>
              </a:rPr>
              <a:t>Source</a:t>
            </a:r>
            <a:r>
              <a:rPr lang="cs-CZ" sz="1200" dirty="0">
                <a:latin typeface="+mj-lt"/>
              </a:rPr>
              <a:t>: ERTMS/GMS-R 3 </a:t>
            </a:r>
            <a:r>
              <a:rPr lang="cs-CZ" sz="1200" dirty="0" err="1">
                <a:latin typeface="+mj-lt"/>
              </a:rPr>
              <a:t>Focus</a:t>
            </a:r>
            <a:r>
              <a:rPr lang="cs-CZ" sz="1200" dirty="0">
                <a:latin typeface="+mj-lt"/>
              </a:rPr>
              <a:t>, </a:t>
            </a:r>
            <a:r>
              <a:rPr lang="cs-CZ" sz="1200" dirty="0" err="1">
                <a:latin typeface="+mj-lt"/>
              </a:rPr>
              <a:t>March</a:t>
            </a:r>
            <a:r>
              <a:rPr lang="cs-CZ" sz="1200" dirty="0">
                <a:latin typeface="+mj-lt"/>
              </a:rPr>
              <a:t> 2009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GSM-R v Evropě</a:t>
            </a:r>
          </a:p>
        </p:txBody>
      </p:sp>
      <p:pic>
        <p:nvPicPr>
          <p:cNvPr id="26627" name="Obrázek 2" descr="9_GSM-R in Europ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035050"/>
            <a:ext cx="7215187" cy="525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ovéPole 3"/>
          <p:cNvSpPr txBox="1"/>
          <p:nvPr/>
        </p:nvSpPr>
        <p:spPr>
          <a:xfrm>
            <a:off x="5286375" y="6286500"/>
            <a:ext cx="3441700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dirty="0" err="1">
                <a:latin typeface="+mj-lt"/>
              </a:rPr>
              <a:t>Source</a:t>
            </a:r>
            <a:r>
              <a:rPr lang="cs-CZ" sz="1200" dirty="0">
                <a:latin typeface="+mj-lt"/>
              </a:rPr>
              <a:t>: ERTMS/GMS-R 3 </a:t>
            </a:r>
            <a:r>
              <a:rPr lang="cs-CZ" sz="1200" dirty="0" err="1">
                <a:latin typeface="+mj-lt"/>
              </a:rPr>
              <a:t>Focus</a:t>
            </a:r>
            <a:r>
              <a:rPr lang="cs-CZ" sz="1200" dirty="0">
                <a:latin typeface="+mj-lt"/>
              </a:rPr>
              <a:t>, </a:t>
            </a:r>
            <a:r>
              <a:rPr lang="cs-CZ" sz="1200" dirty="0" err="1">
                <a:latin typeface="+mj-lt"/>
              </a:rPr>
              <a:t>March</a:t>
            </a:r>
            <a:r>
              <a:rPr lang="cs-CZ" sz="1200" dirty="0">
                <a:latin typeface="+mj-lt"/>
              </a:rPr>
              <a:t> 2009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Radioblok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4443387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Soubor technických prostředků a administrativních opatření tvořící systém řízení a zabezpečení vedlejších tratí</a:t>
            </a:r>
          </a:p>
          <a:p>
            <a:pPr>
              <a:defRPr/>
            </a:pPr>
            <a:r>
              <a:rPr lang="cs-CZ" dirty="0" smtClean="0"/>
              <a:t>E</a:t>
            </a:r>
            <a:r>
              <a:rPr lang="pt-BR" dirty="0" smtClean="0"/>
              <a:t>liminuje možné selhání lidského činitele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Minimální požadavky na úpravy infrastruktury, kolejí, výhybek a přejezdů</a:t>
            </a:r>
          </a:p>
          <a:p>
            <a:pPr>
              <a:defRPr/>
            </a:pPr>
            <a:r>
              <a:rPr lang="cs-CZ" dirty="0" smtClean="0"/>
              <a:t>Pomocí systému GPS kontroluje úkony strojvedoucího spojené s lokalizací a pohybem vlaku podle převzatého povolení a při neshodě ho </a:t>
            </a:r>
            <a:br>
              <a:rPr lang="cs-CZ" dirty="0" smtClean="0"/>
            </a:br>
            <a:r>
              <a:rPr lang="cs-CZ" dirty="0" smtClean="0"/>
              <a:t>varuje, popřípadě vlak zastaví</a:t>
            </a:r>
            <a:endParaRPr lang="cs-CZ" dirty="0"/>
          </a:p>
        </p:txBody>
      </p:sp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725144"/>
            <a:ext cx="2843808" cy="189318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Radioblok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2"/>
            <a:ext cx="8430394" cy="559551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Řízení a kontrolu vlakové dopravy se uskutečňuje formou autentizovaných povolení k jízdě předávaných vedoucím drážním vozidlům prostřednictvím rádiové sítě s datovým přenosem informací </a:t>
            </a:r>
          </a:p>
          <a:p>
            <a:pPr>
              <a:defRPr/>
            </a:pPr>
            <a:r>
              <a:rPr lang="cs-CZ" dirty="0" smtClean="0"/>
              <a:t>Následuje kontrola jízdy podle vydaných povolení</a:t>
            </a:r>
          </a:p>
          <a:p>
            <a:pPr>
              <a:defRPr/>
            </a:pPr>
            <a:r>
              <a:rPr lang="cs-CZ" dirty="0" smtClean="0"/>
              <a:t>Strojvůdce má ve vozidle terminál </a:t>
            </a:r>
            <a:r>
              <a:rPr lang="cs-CZ" dirty="0" err="1" smtClean="0"/>
              <a:t>radiobloku</a:t>
            </a:r>
            <a:r>
              <a:rPr lang="cs-CZ" dirty="0" smtClean="0"/>
              <a:t>, který zobrazuje stav přijatého povolení a znemožní jízdu vlaku bez povolení </a:t>
            </a:r>
          </a:p>
          <a:p>
            <a:pPr>
              <a:defRPr/>
            </a:pPr>
            <a:endParaRPr lang="cs-CZ" dirty="0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797152"/>
            <a:ext cx="2571750" cy="1673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6" name="TextovéPole 5"/>
          <p:cNvSpPr txBox="1"/>
          <p:nvPr/>
        </p:nvSpPr>
        <p:spPr>
          <a:xfrm>
            <a:off x="7085434" y="6265590"/>
            <a:ext cx="1720850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sz="1000" b="0" dirty="0" err="1">
                <a:latin typeface="+mj-lt"/>
              </a:rPr>
              <a:t>Source</a:t>
            </a:r>
            <a:r>
              <a:rPr lang="cs-CZ" sz="1000" b="0" dirty="0">
                <a:latin typeface="+mj-lt"/>
              </a:rPr>
              <a:t>: Kolář P. </a:t>
            </a:r>
            <a:r>
              <a:rPr lang="cs-CZ" sz="1000" b="0" dirty="0" err="1">
                <a:latin typeface="+mj-lt"/>
              </a:rPr>
              <a:t>Radioblok</a:t>
            </a:r>
            <a:endParaRPr lang="cs-CZ" sz="1000" b="0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ERTMS (</a:t>
            </a:r>
            <a:r>
              <a:rPr lang="en-US" smtClean="0"/>
              <a:t>European Railway Traffic Management System</a:t>
            </a:r>
            <a:r>
              <a:rPr lang="cs-CZ" smtClean="0"/>
              <a:t>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785813"/>
            <a:ext cx="8574410" cy="588354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V Evropě existuje řada různých systémů řízení železniční dopravy</a:t>
            </a:r>
          </a:p>
          <a:p>
            <a:pPr>
              <a:defRPr/>
            </a:pPr>
            <a:r>
              <a:rPr lang="cs-CZ" dirty="0" smtClean="0"/>
              <a:t>Potřeba jednotného přístupu</a:t>
            </a:r>
          </a:p>
          <a:p>
            <a:pPr>
              <a:defRPr/>
            </a:pPr>
            <a:r>
              <a:rPr lang="en-US" dirty="0" smtClean="0"/>
              <a:t>European Railway Traffic Management System (ERTMS) </a:t>
            </a:r>
            <a:endParaRPr lang="cs-CZ" dirty="0" smtClean="0"/>
          </a:p>
          <a:p>
            <a:pPr lvl="1">
              <a:defRPr/>
            </a:pPr>
            <a:r>
              <a:rPr lang="cs-CZ" dirty="0" smtClean="0"/>
              <a:t>Významný průmyslový projekt vytvořený šesti členy UNIFE (</a:t>
            </a:r>
            <a:r>
              <a:rPr lang="en-US" dirty="0" err="1" smtClean="0"/>
              <a:t>Alstom</a:t>
            </a:r>
            <a:r>
              <a:rPr lang="en-US" dirty="0" smtClean="0"/>
              <a:t> Transport, </a:t>
            </a:r>
            <a:r>
              <a:rPr lang="en-US" dirty="0" err="1" smtClean="0"/>
              <a:t>Ansaldo</a:t>
            </a:r>
            <a:r>
              <a:rPr lang="en-US" dirty="0" smtClean="0"/>
              <a:t> STS, Bombardier Transportation, Invensys Rail Group, Siemens Mobility</a:t>
            </a:r>
            <a:r>
              <a:rPr lang="cs-CZ" dirty="0" smtClean="0"/>
              <a:t>,</a:t>
            </a:r>
            <a:r>
              <a:rPr lang="en-US" dirty="0" smtClean="0"/>
              <a:t> Thales</a:t>
            </a:r>
            <a:r>
              <a:rPr lang="cs-CZ" dirty="0" smtClean="0"/>
              <a:t>) </a:t>
            </a:r>
          </a:p>
          <a:p>
            <a:pPr lvl="1">
              <a:defRPr/>
            </a:pPr>
            <a:r>
              <a:rPr lang="cs-CZ" dirty="0" smtClean="0"/>
              <a:t>Úzká spolupráce s Evropskou unií, železničními investory a organizacemi podílejícími se na GSM-R </a:t>
            </a:r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Schéma architektury radiobloku úrovně 0+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785812"/>
            <a:ext cx="8646418" cy="1347043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cs-CZ" dirty="0" err="1" smtClean="0"/>
              <a:t>Radioblok</a:t>
            </a:r>
            <a:r>
              <a:rPr lang="cs-CZ" dirty="0" smtClean="0"/>
              <a:t> se rozděluje do úrovní RB 0, RB 0+, RB 1 a RB 2, podle vzájemného podílu obsluhy a vlastního technického zařízení na plnění funkcí vztahujících se k bezpečnosti. </a:t>
            </a:r>
          </a:p>
          <a:p>
            <a:pPr>
              <a:defRPr/>
            </a:pPr>
            <a:endParaRPr lang="cs-CZ" dirty="0" smtClean="0"/>
          </a:p>
          <a:p>
            <a:pPr>
              <a:defRPr/>
            </a:pPr>
            <a:endParaRPr lang="cs-CZ" dirty="0"/>
          </a:p>
        </p:txBody>
      </p:sp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2538" y="2143125"/>
            <a:ext cx="6819900" cy="42148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9" name="TextovéPole 8"/>
          <p:cNvSpPr txBox="1"/>
          <p:nvPr/>
        </p:nvSpPr>
        <p:spPr>
          <a:xfrm>
            <a:off x="7423150" y="6357938"/>
            <a:ext cx="1720850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sz="1000" b="0" dirty="0" err="1">
                <a:latin typeface="+mj-lt"/>
              </a:rPr>
              <a:t>Source</a:t>
            </a:r>
            <a:r>
              <a:rPr lang="cs-CZ" sz="1000" b="0" dirty="0">
                <a:latin typeface="+mj-lt"/>
              </a:rPr>
              <a:t>: Kolář P. </a:t>
            </a:r>
            <a:r>
              <a:rPr lang="cs-CZ" sz="1000" b="0" dirty="0" err="1">
                <a:latin typeface="+mj-lt"/>
              </a:rPr>
              <a:t>Radioblok</a:t>
            </a:r>
            <a:endParaRPr lang="cs-CZ" sz="1000" b="0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8112"/>
          </a:xfrm>
        </p:spPr>
        <p:txBody>
          <a:bodyPr/>
          <a:lstStyle/>
          <a:p>
            <a:r>
              <a:rPr lang="cs-CZ" dirty="0" smtClean="0"/>
              <a:t>   Automatické vedení vlaku CRV</a:t>
            </a:r>
            <a:r>
              <a:rPr lang="en-US" dirty="0" smtClean="0"/>
              <a:t>&amp;AVV 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980728"/>
            <a:ext cx="8430394" cy="5400599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Systém automatického vedení vlaku navržen pro automatické brzdění na cíl umožňující optimalizaci a úspory energie</a:t>
            </a:r>
          </a:p>
          <a:p>
            <a:pPr>
              <a:defRPr/>
            </a:pPr>
            <a:r>
              <a:rPr lang="cs-CZ" dirty="0" smtClean="0"/>
              <a:t>Základní částí systému je centrální regulátor vozidla </a:t>
            </a:r>
            <a:r>
              <a:rPr lang="cs-CZ" b="1" dirty="0" smtClean="0"/>
              <a:t>CRV, zajišťující automatickou </a:t>
            </a:r>
            <a:r>
              <a:rPr lang="cs-CZ" dirty="0" smtClean="0"/>
              <a:t>regulaci rychlosti, regulaci trakčního agregátu, řízení brzd, </a:t>
            </a:r>
            <a:r>
              <a:rPr lang="pl-PL" dirty="0" smtClean="0"/>
              <a:t>spolupráci dynamické brzdy s brzdou </a:t>
            </a:r>
            <a:r>
              <a:rPr lang="cs-CZ" dirty="0" smtClean="0"/>
              <a:t>samočinnou a násobné řízení vozidel ve vlaku.</a:t>
            </a:r>
          </a:p>
          <a:p>
            <a:pPr>
              <a:defRPr/>
            </a:pPr>
            <a:r>
              <a:rPr lang="cs-CZ" dirty="0" smtClean="0"/>
              <a:t>Blok automatického vedení vlaku </a:t>
            </a:r>
            <a:r>
              <a:rPr lang="cs-CZ" b="1" dirty="0" smtClean="0"/>
              <a:t>AVV slouží pro automatické cílové </a:t>
            </a:r>
            <a:r>
              <a:rPr lang="cs-CZ" dirty="0" smtClean="0"/>
              <a:t>brzdění a energetickou optimalizaci jízdy vlaku.</a:t>
            </a:r>
          </a:p>
          <a:p>
            <a:pPr>
              <a:defRPr/>
            </a:pPr>
            <a:r>
              <a:rPr lang="cs-CZ" dirty="0" smtClean="0"/>
              <a:t>Celý tento systém tvoří automatické řízení vlaku </a:t>
            </a:r>
            <a:r>
              <a:rPr lang="cs-CZ" b="1" dirty="0" smtClean="0"/>
              <a:t>ATO (</a:t>
            </a:r>
            <a:r>
              <a:rPr lang="cs-CZ" b="1" dirty="0" err="1" smtClean="0"/>
              <a:t>automatic</a:t>
            </a:r>
            <a:r>
              <a:rPr lang="cs-CZ" b="1" dirty="0" smtClean="0"/>
              <a:t> </a:t>
            </a:r>
            <a:r>
              <a:rPr lang="cs-CZ" b="1" dirty="0" err="1" smtClean="0"/>
              <a:t>train</a:t>
            </a:r>
            <a:r>
              <a:rPr lang="cs-CZ" b="1" dirty="0" smtClean="0"/>
              <a:t> </a:t>
            </a:r>
            <a:r>
              <a:rPr lang="cs-CZ" b="1" dirty="0" err="1" smtClean="0"/>
              <a:t>operation</a:t>
            </a:r>
            <a:r>
              <a:rPr lang="cs-CZ" b="1" dirty="0" smtClean="0"/>
              <a:t>).</a:t>
            </a:r>
            <a:endParaRPr lang="cs-CZ" dirty="0" smtClean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566752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Již od 60. let regulátory cílového brzdění</a:t>
            </a:r>
          </a:p>
          <a:p>
            <a:pPr>
              <a:defRPr/>
            </a:pPr>
            <a:r>
              <a:rPr lang="cs-CZ" dirty="0" smtClean="0"/>
              <a:t>Zvyšuje bezpečnost</a:t>
            </a:r>
          </a:p>
          <a:p>
            <a:pPr>
              <a:defRPr/>
            </a:pPr>
            <a:r>
              <a:rPr lang="cs-CZ" dirty="0" smtClean="0"/>
              <a:t>Modulární struktura pro různé stupně automatizace</a:t>
            </a:r>
          </a:p>
          <a:p>
            <a:pPr>
              <a:defRPr/>
            </a:pPr>
            <a:r>
              <a:rPr lang="cs-CZ" dirty="0" smtClean="0"/>
              <a:t>Přizpůsoben mezinárodnímu využití</a:t>
            </a:r>
          </a:p>
          <a:p>
            <a:pPr>
              <a:defRPr/>
            </a:pPr>
            <a:r>
              <a:rPr lang="cs-CZ" dirty="0" smtClean="0"/>
              <a:t>Na vstupu není potřeba informace o hmotnosti soupravy, počtu trakčních vozidel, apod.</a:t>
            </a:r>
          </a:p>
          <a:p>
            <a:pPr>
              <a:defRPr/>
            </a:pPr>
            <a:r>
              <a:rPr lang="cs-CZ" dirty="0" smtClean="0"/>
              <a:t>Spolupracuje s ERTMS/ECTS</a:t>
            </a:r>
          </a:p>
          <a:p>
            <a:pPr>
              <a:defRPr/>
            </a:pPr>
            <a:r>
              <a:rPr lang="cs-CZ" dirty="0" smtClean="0"/>
              <a:t>Využívá </a:t>
            </a:r>
            <a:r>
              <a:rPr lang="cs-CZ" dirty="0" err="1" smtClean="0"/>
              <a:t>multijazykové</a:t>
            </a:r>
            <a:r>
              <a:rPr lang="cs-CZ" dirty="0" smtClean="0"/>
              <a:t> modely</a:t>
            </a:r>
          </a:p>
        </p:txBody>
      </p:sp>
      <p:sp>
        <p:nvSpPr>
          <p:cNvPr id="31748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3400"/>
          </a:xfrm>
        </p:spPr>
        <p:txBody>
          <a:bodyPr/>
          <a:lstStyle/>
          <a:p>
            <a:r>
              <a:rPr lang="cs-CZ" dirty="0" smtClean="0"/>
              <a:t>    Automatické vedení vlaku (AVV)</a:t>
            </a:r>
            <a:endParaRPr lang="cs-CZ" dirty="0" smtClean="0">
              <a:solidFill>
                <a:srgbClr val="DED8BC"/>
              </a:solidFill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Systém automatického vedení vlaku je určen pro automatizaci řízení kolejových vozidel</a:t>
            </a:r>
          </a:p>
          <a:p>
            <a:pPr>
              <a:defRPr/>
            </a:pPr>
            <a:r>
              <a:rPr lang="cs-CZ" dirty="0" smtClean="0"/>
              <a:t>poskytuje následující funkce:</a:t>
            </a:r>
          </a:p>
          <a:p>
            <a:pPr lvl="1">
              <a:defRPr/>
            </a:pPr>
            <a:r>
              <a:rPr lang="cs-CZ" dirty="0" smtClean="0"/>
              <a:t>ruční řízení vozidel</a:t>
            </a:r>
          </a:p>
          <a:p>
            <a:pPr lvl="1">
              <a:defRPr/>
            </a:pPr>
            <a:r>
              <a:rPr lang="cs-CZ" dirty="0" smtClean="0"/>
              <a:t>řízení vozidla s automatickou regulací rychlosti jízdy</a:t>
            </a:r>
          </a:p>
          <a:p>
            <a:pPr lvl="1">
              <a:defRPr/>
            </a:pPr>
            <a:r>
              <a:rPr lang="cs-CZ" dirty="0" smtClean="0"/>
              <a:t>řízení v režimu automatického cílového brzdění a vedení vlaku</a:t>
            </a:r>
          </a:p>
          <a:p>
            <a:pPr lvl="1">
              <a:defRPr/>
            </a:pPr>
            <a:r>
              <a:rPr lang="cs-CZ" dirty="0" smtClean="0"/>
              <a:t>násobné řízení vozidel</a:t>
            </a:r>
          </a:p>
          <a:p>
            <a:pPr>
              <a:defRPr/>
            </a:pPr>
            <a:endParaRPr lang="cs-CZ" dirty="0"/>
          </a:p>
        </p:txBody>
      </p:sp>
      <p:sp>
        <p:nvSpPr>
          <p:cNvPr id="32772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3400"/>
          </a:xfrm>
        </p:spPr>
        <p:txBody>
          <a:bodyPr/>
          <a:lstStyle/>
          <a:p>
            <a:r>
              <a:rPr lang="cs-CZ" dirty="0" smtClean="0"/>
              <a:t>     Automatické vedení vlaku (AVV)</a:t>
            </a:r>
            <a:endParaRPr lang="cs-CZ" dirty="0" smtClean="0">
              <a:solidFill>
                <a:srgbClr val="DED8BC"/>
              </a:solidFill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Nadpis 1"/>
          <p:cNvSpPr>
            <a:spLocks noGrp="1"/>
          </p:cNvSpPr>
          <p:nvPr>
            <p:ph type="title"/>
          </p:nvPr>
        </p:nvSpPr>
        <p:spPr>
          <a:xfrm>
            <a:off x="0" y="228601"/>
            <a:ext cx="9144000" cy="680120"/>
          </a:xfrm>
        </p:spPr>
        <p:txBody>
          <a:bodyPr/>
          <a:lstStyle/>
          <a:p>
            <a:r>
              <a:rPr lang="cs-CZ" dirty="0" smtClean="0"/>
              <a:t>   Části systému automatického vedení vlaku 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928688"/>
            <a:ext cx="8358386" cy="552464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CRV&amp;AVV se skládá ze tří částí</a:t>
            </a:r>
          </a:p>
          <a:p>
            <a:pPr lvl="1">
              <a:defRPr/>
            </a:pPr>
            <a:r>
              <a:rPr lang="cs-CZ" dirty="0" smtClean="0"/>
              <a:t>funkční - tvořena řídícím počítačem a snímači traťových informačních bodů</a:t>
            </a:r>
          </a:p>
          <a:p>
            <a:pPr lvl="1">
              <a:defRPr/>
            </a:pPr>
            <a:r>
              <a:rPr lang="cs-CZ" dirty="0" smtClean="0"/>
              <a:t>traťové - soubor traťových informačních bodů</a:t>
            </a:r>
          </a:p>
          <a:p>
            <a:pPr lvl="1">
              <a:defRPr/>
            </a:pPr>
            <a:r>
              <a:rPr lang="cs-CZ" dirty="0" smtClean="0"/>
              <a:t>datové - obsahuje popisy tratí a data z jízdních řádů vlaků, uložena v paměti řídícího počítače.</a:t>
            </a:r>
            <a:endParaRPr lang="cs-CZ" dirty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3400"/>
          </a:xfrm>
        </p:spPr>
        <p:txBody>
          <a:bodyPr/>
          <a:lstStyle/>
          <a:p>
            <a:r>
              <a:rPr lang="cs-CZ" dirty="0" smtClean="0"/>
              <a:t>     Centrální regulátor vozidla (CRV)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58115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Hlavním úkolem CRV je dodržování nastavené rychlosti. </a:t>
            </a:r>
          </a:p>
          <a:p>
            <a:pPr>
              <a:defRPr/>
            </a:pPr>
            <a:r>
              <a:rPr lang="cs-CZ" dirty="0" smtClean="0"/>
              <a:t>K udržování požadované rychlosti se využívá regulace výkonu nebo regulace brzdy. </a:t>
            </a:r>
          </a:p>
          <a:p>
            <a:pPr>
              <a:defRPr/>
            </a:pPr>
            <a:r>
              <a:rPr lang="cs-CZ" dirty="0" smtClean="0"/>
              <a:t>Vrcholnou částí systému je regulátor cílového brzdění a optimalizátor jízdy vlaku. </a:t>
            </a:r>
            <a:endParaRPr lang="cs-CZ" dirty="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28650"/>
          </a:xfrm>
        </p:spPr>
        <p:txBody>
          <a:bodyPr/>
          <a:lstStyle/>
          <a:p>
            <a:r>
              <a:rPr lang="cs-CZ" dirty="0" smtClean="0"/>
              <a:t>   Regulátor cílového brzdění a optimalizátor jízdy vlaku 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928688"/>
            <a:ext cx="8502402" cy="5668664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Respektování traťové, stanovené i </a:t>
            </a:r>
            <a:r>
              <a:rPr lang="cs-CZ" dirty="0" err="1" smtClean="0"/>
              <a:t>návěštěné</a:t>
            </a:r>
            <a:r>
              <a:rPr lang="cs-CZ" dirty="0" smtClean="0"/>
              <a:t> rychlosti</a:t>
            </a:r>
          </a:p>
          <a:p>
            <a:pPr>
              <a:defRPr/>
            </a:pPr>
            <a:r>
              <a:rPr lang="cs-CZ" dirty="0" smtClean="0"/>
              <a:t>Samočinné brzdění k místům se sníženou hodnotou rychlosti a k místům zastavení</a:t>
            </a:r>
          </a:p>
          <a:p>
            <a:pPr>
              <a:defRPr/>
            </a:pPr>
            <a:r>
              <a:rPr lang="cs-CZ" dirty="0" smtClean="0"/>
              <a:t>Samočinné zastavení s vysokou přesností u nástupišť příslušných stanic a zastávek</a:t>
            </a:r>
          </a:p>
          <a:p>
            <a:pPr>
              <a:defRPr/>
            </a:pPr>
            <a:r>
              <a:rPr lang="cs-CZ" dirty="0" smtClean="0"/>
              <a:t>Vysoká časová přesnost a energeticky optimální dojezd do cíle</a:t>
            </a:r>
          </a:p>
          <a:p>
            <a:pPr>
              <a:defRPr/>
            </a:pPr>
            <a:r>
              <a:rPr lang="cs-CZ" dirty="0" smtClean="0"/>
              <a:t>Úspora trakční energie </a:t>
            </a:r>
          </a:p>
          <a:p>
            <a:pPr>
              <a:defRPr/>
            </a:pPr>
            <a:r>
              <a:rPr lang="cs-CZ" dirty="0" smtClean="0"/>
              <a:t>Rádiový přenos dispečerských datových příkazů na vlak (volitelně)</a:t>
            </a:r>
          </a:p>
          <a:p>
            <a:pPr>
              <a:defRPr/>
            </a:pPr>
            <a:r>
              <a:rPr lang="cs-CZ" dirty="0" smtClean="0"/>
              <a:t>Vyžaduje přenos informací z tratě</a:t>
            </a:r>
            <a:endParaRPr lang="cs-CZ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Traťová část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2"/>
            <a:ext cx="8502402" cy="5667523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cs-CZ" dirty="0" smtClean="0"/>
              <a:t>Skládá se z traťových informačních bodů uložených v kolejišti. </a:t>
            </a:r>
          </a:p>
          <a:p>
            <a:pPr>
              <a:defRPr/>
            </a:pPr>
            <a:r>
              <a:rPr lang="cs-CZ" dirty="0" smtClean="0"/>
              <a:t>Informační bod se skládá ze dvou dřevěných nebo plastových hranolů o délce přibližně 6 m uložených podélně v kolejišti. </a:t>
            </a:r>
          </a:p>
          <a:p>
            <a:pPr>
              <a:defRPr/>
            </a:pPr>
            <a:r>
              <a:rPr lang="cs-CZ" dirty="0" smtClean="0"/>
              <a:t>V těchto hranolech je podle speciálního algoritmu umístěno 8 permanentních magnetů, které dávají přes 30000 různých kombinací kódu. </a:t>
            </a:r>
          </a:p>
          <a:p>
            <a:pPr>
              <a:defRPr/>
            </a:pPr>
            <a:r>
              <a:rPr lang="cs-CZ" dirty="0" smtClean="0"/>
              <a:t>Informační bod dává naprosto přesnou informaci o okamžité poloze vlaku. Informace o povolené rychlosti, návěstidlech, sklonu tratě, atd. obsahuje funkční část. </a:t>
            </a:r>
          </a:p>
          <a:p>
            <a:pPr>
              <a:defRPr/>
            </a:pPr>
            <a:r>
              <a:rPr lang="cs-CZ" dirty="0" smtClean="0"/>
              <a:t>Systém je odolný vůči nepřečtení některých informačních bodů. Při nepřečtení je strojvedoucí vyzván k ručnímu ovládání vlaku. </a:t>
            </a:r>
          </a:p>
          <a:p>
            <a:pPr>
              <a:defRPr/>
            </a:pPr>
            <a:r>
              <a:rPr lang="cs-CZ" dirty="0" smtClean="0"/>
              <a:t>Informační body musejí být umístěny za každým kolejovým rozvětvením.</a:t>
            </a:r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Informační body</a:t>
            </a:r>
            <a:endParaRPr lang="cs-CZ" dirty="0" smtClean="0">
              <a:solidFill>
                <a:srgbClr val="DED8BC"/>
              </a:solidFill>
            </a:endParaRPr>
          </a:p>
        </p:txBody>
      </p:sp>
      <p:pic>
        <p:nvPicPr>
          <p:cNvPr id="5" name="Picture 2" descr="M:\ERTICO\av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76872"/>
            <a:ext cx="5715000" cy="3838575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6" name="Zástupný symbol pro obsah 2"/>
          <p:cNvSpPr txBox="1">
            <a:spLocks/>
          </p:cNvSpPr>
          <p:nvPr/>
        </p:nvSpPr>
        <p:spPr bwMode="auto">
          <a:xfrm>
            <a:off x="323528" y="785813"/>
            <a:ext cx="8574410" cy="141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lnSpcReduction="10000"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cs-CZ" sz="2800" b="0" kern="0" dirty="0">
                <a:latin typeface="+mj-lt"/>
              </a:rPr>
              <a:t>Magnetické </a:t>
            </a:r>
            <a:r>
              <a:rPr lang="cs-CZ" sz="2700" b="0" kern="0" dirty="0">
                <a:latin typeface="+mj-lt"/>
              </a:rPr>
              <a:t>informační body v </a:t>
            </a:r>
            <a:r>
              <a:rPr lang="cs-CZ" sz="2700" b="0" kern="0" dirty="0" err="1">
                <a:latin typeface="+mj-lt"/>
              </a:rPr>
              <a:t>žst</a:t>
            </a:r>
            <a:r>
              <a:rPr lang="cs-CZ" sz="2700" b="0" kern="0" dirty="0">
                <a:latin typeface="+mj-lt"/>
              </a:rPr>
              <a:t>. </a:t>
            </a:r>
            <a:r>
              <a:rPr lang="cs-CZ" sz="2700" b="0" kern="0" dirty="0" err="1">
                <a:latin typeface="+mj-lt"/>
              </a:rPr>
              <a:t>Poříčany</a:t>
            </a:r>
            <a:endParaRPr lang="cs-CZ" sz="2700" b="0" kern="0" dirty="0">
              <a:latin typeface="+mj-lt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cs-CZ" sz="2700" b="0" kern="0" dirty="0">
                <a:latin typeface="+mj-lt"/>
              </a:rPr>
              <a:t>Například trať Praha – Kolín obsahuje 162 bodů, což představuje 2,6 bodu na jeden kilometr.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cs-CZ" sz="2700" b="0" kern="0" dirty="0">
              <a:latin typeface="+mj-lt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cs-CZ" sz="2700" b="0" kern="0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automatické vedení vlaku -schéma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804248" y="1429213"/>
            <a:ext cx="206723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sz="1600" dirty="0" smtClean="0">
                <a:latin typeface="+mj-lt"/>
              </a:rPr>
              <a:t>Legenda:</a:t>
            </a:r>
          </a:p>
          <a:p>
            <a:pPr>
              <a:defRPr/>
            </a:pPr>
            <a:r>
              <a:rPr lang="en-GB" sz="1600" b="0" dirty="0" smtClean="0">
                <a:latin typeface="+mj-lt"/>
              </a:rPr>
              <a:t>RCB –</a:t>
            </a:r>
            <a:r>
              <a:rPr lang="cs-CZ" sz="1600" b="0" dirty="0" smtClean="0">
                <a:latin typeface="+mj-lt"/>
              </a:rPr>
              <a:t>blok </a:t>
            </a:r>
            <a:r>
              <a:rPr lang="cs-CZ" sz="1600" b="0" dirty="0">
                <a:latin typeface="+mj-lt"/>
              </a:rPr>
              <a:t>cílového </a:t>
            </a:r>
            <a:r>
              <a:rPr lang="cs-CZ" sz="1600" b="0" dirty="0" smtClean="0">
                <a:latin typeface="+mj-lt"/>
              </a:rPr>
              <a:t>řízen)</a:t>
            </a:r>
            <a:endParaRPr lang="en-GB" sz="1600" b="0" dirty="0">
              <a:latin typeface="+mj-lt"/>
            </a:endParaRPr>
          </a:p>
          <a:p>
            <a:pPr>
              <a:defRPr/>
            </a:pPr>
            <a:r>
              <a:rPr lang="en-GB" sz="1600" b="0" dirty="0">
                <a:latin typeface="+mj-lt"/>
              </a:rPr>
              <a:t>RJD </a:t>
            </a:r>
            <a:r>
              <a:rPr lang="en-GB" sz="1600" b="0" dirty="0" smtClean="0">
                <a:latin typeface="+mj-lt"/>
              </a:rPr>
              <a:t>–</a:t>
            </a:r>
            <a:r>
              <a:rPr lang="cs-CZ" sz="1600" b="0" dirty="0" smtClean="0">
                <a:latin typeface="+mj-lt"/>
              </a:rPr>
              <a:t>blok </a:t>
            </a:r>
            <a:r>
              <a:rPr lang="cs-CZ" sz="1600" b="0" dirty="0">
                <a:latin typeface="+mj-lt"/>
              </a:rPr>
              <a:t>řízení jízdní </a:t>
            </a:r>
            <a:r>
              <a:rPr lang="cs-CZ" sz="1600" b="0" dirty="0" smtClean="0">
                <a:latin typeface="+mj-lt"/>
              </a:rPr>
              <a:t>doby</a:t>
            </a:r>
            <a:endParaRPr lang="en-GB" sz="1600" b="0" dirty="0">
              <a:latin typeface="+mj-lt"/>
            </a:endParaRPr>
          </a:p>
          <a:p>
            <a:pPr>
              <a:defRPr/>
            </a:pPr>
            <a:r>
              <a:rPr lang="en-GB" sz="1600" b="0" dirty="0">
                <a:latin typeface="+mj-lt"/>
              </a:rPr>
              <a:t>AVV – </a:t>
            </a:r>
            <a:r>
              <a:rPr lang="cs-CZ" sz="1600" b="0" dirty="0" smtClean="0">
                <a:latin typeface="+mj-lt"/>
              </a:rPr>
              <a:t>automatické </a:t>
            </a:r>
            <a:r>
              <a:rPr lang="cs-CZ" sz="1600" b="0" dirty="0">
                <a:latin typeface="+mj-lt"/>
              </a:rPr>
              <a:t>vedení </a:t>
            </a:r>
            <a:r>
              <a:rPr lang="cs-CZ" sz="1600" b="0" dirty="0" smtClean="0">
                <a:latin typeface="+mj-lt"/>
              </a:rPr>
              <a:t>vlaku</a:t>
            </a:r>
            <a:endParaRPr lang="en-GB" sz="1600" b="0" dirty="0">
              <a:latin typeface="+mj-lt"/>
            </a:endParaRPr>
          </a:p>
          <a:p>
            <a:pPr>
              <a:defRPr/>
            </a:pPr>
            <a:r>
              <a:rPr lang="en-GB" sz="1600" b="0" dirty="0">
                <a:latin typeface="+mj-lt"/>
              </a:rPr>
              <a:t>RR </a:t>
            </a:r>
            <a:r>
              <a:rPr lang="en-GB" sz="1600" b="0" dirty="0" smtClean="0">
                <a:latin typeface="+mj-lt"/>
              </a:rPr>
              <a:t>–</a:t>
            </a:r>
            <a:r>
              <a:rPr lang="cs-CZ" sz="1600" b="0" dirty="0" smtClean="0">
                <a:latin typeface="+mj-lt"/>
              </a:rPr>
              <a:t> blok </a:t>
            </a:r>
            <a:r>
              <a:rPr lang="cs-CZ" sz="1600" b="0" dirty="0">
                <a:latin typeface="+mj-lt"/>
              </a:rPr>
              <a:t>regulátoru </a:t>
            </a:r>
            <a:r>
              <a:rPr lang="cs-CZ" sz="1600" b="0" dirty="0" smtClean="0">
                <a:latin typeface="+mj-lt"/>
              </a:rPr>
              <a:t>rychlosti</a:t>
            </a:r>
            <a:endParaRPr lang="en-GB" sz="1600" b="0" dirty="0">
              <a:latin typeface="+mj-lt"/>
            </a:endParaRPr>
          </a:p>
          <a:p>
            <a:pPr>
              <a:defRPr/>
            </a:pPr>
            <a:r>
              <a:rPr lang="en-GB" sz="1600" b="0" dirty="0">
                <a:latin typeface="+mj-lt"/>
              </a:rPr>
              <a:t>CDC – </a:t>
            </a:r>
            <a:r>
              <a:rPr lang="cs-CZ" sz="1600" b="0" dirty="0" smtClean="0">
                <a:latin typeface="+mj-lt"/>
              </a:rPr>
              <a:t>blok </a:t>
            </a:r>
            <a:r>
              <a:rPr lang="cs-CZ" sz="1600" b="0" dirty="0">
                <a:latin typeface="+mj-lt"/>
              </a:rPr>
              <a:t>centrálního řídicího </a:t>
            </a:r>
            <a:r>
              <a:rPr lang="cs-CZ" sz="1600" b="0" dirty="0" smtClean="0">
                <a:latin typeface="+mj-lt"/>
              </a:rPr>
              <a:t>členu</a:t>
            </a:r>
            <a:endParaRPr lang="en-GB" sz="1600" b="0" dirty="0">
              <a:latin typeface="+mj-lt"/>
            </a:endParaRPr>
          </a:p>
          <a:p>
            <a:pPr>
              <a:defRPr/>
            </a:pPr>
            <a:r>
              <a:rPr lang="en-GB" sz="1600" b="0" dirty="0">
                <a:latin typeface="+mj-lt"/>
              </a:rPr>
              <a:t>CRV </a:t>
            </a:r>
            <a:r>
              <a:rPr lang="en-GB" sz="1600" b="0" dirty="0" smtClean="0">
                <a:latin typeface="+mj-lt"/>
              </a:rPr>
              <a:t>–</a:t>
            </a:r>
            <a:r>
              <a:rPr lang="cs-CZ" sz="1600" b="0" dirty="0" smtClean="0">
                <a:latin typeface="+mj-lt"/>
              </a:rPr>
              <a:t> centrální </a:t>
            </a:r>
            <a:r>
              <a:rPr lang="cs-CZ" sz="1600" b="0" dirty="0">
                <a:latin typeface="+mj-lt"/>
              </a:rPr>
              <a:t>regulátor </a:t>
            </a:r>
            <a:r>
              <a:rPr lang="cs-CZ" sz="1600" b="0" dirty="0" smtClean="0">
                <a:latin typeface="+mj-lt"/>
              </a:rPr>
              <a:t>vozidla</a:t>
            </a:r>
            <a:endParaRPr lang="en-GB" sz="1600" b="0" dirty="0">
              <a:latin typeface="+mj-lt"/>
            </a:endParaRPr>
          </a:p>
          <a:p>
            <a:pPr>
              <a:defRPr/>
            </a:pPr>
            <a:r>
              <a:rPr lang="en-GB" sz="1600" b="0" dirty="0">
                <a:latin typeface="+mj-lt"/>
              </a:rPr>
              <a:t>PT </a:t>
            </a:r>
            <a:r>
              <a:rPr lang="en-GB" sz="1600" b="0" dirty="0" smtClean="0">
                <a:latin typeface="+mj-lt"/>
              </a:rPr>
              <a:t>–</a:t>
            </a:r>
            <a:r>
              <a:rPr lang="cs-CZ" sz="1600" b="0" dirty="0" smtClean="0">
                <a:latin typeface="+mj-lt"/>
              </a:rPr>
              <a:t> signál </a:t>
            </a:r>
            <a:r>
              <a:rPr lang="cs-CZ" sz="1600" b="0" dirty="0">
                <a:latin typeface="+mj-lt"/>
              </a:rPr>
              <a:t>„poměrný tah</a:t>
            </a:r>
            <a:r>
              <a:rPr lang="cs-CZ" sz="1600" b="0" dirty="0" smtClean="0">
                <a:latin typeface="+mj-lt"/>
              </a:rPr>
              <a:t>“</a:t>
            </a:r>
            <a:endParaRPr lang="en-GB" sz="1600" b="0" dirty="0">
              <a:latin typeface="+mj-lt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243791"/>
            <a:ext cx="6121818" cy="4226107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4139952" y="5191712"/>
            <a:ext cx="152548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dirty="0" smtClean="0">
                <a:latin typeface="+mj-lt"/>
              </a:rPr>
              <a:t>Zdroj: </a:t>
            </a:r>
            <a:r>
              <a:rPr lang="cs-CZ" sz="1200" dirty="0">
                <a:latin typeface="+mj-lt"/>
              </a:rPr>
              <a:t>www.azd.cz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28650"/>
          </a:xfrm>
        </p:spPr>
        <p:txBody>
          <a:bodyPr/>
          <a:lstStyle/>
          <a:p>
            <a:r>
              <a:rPr lang="cs-CZ" dirty="0" smtClean="0"/>
              <a:t>  Systémy řízení železniční dopravy v Evropě </a:t>
            </a:r>
            <a:endParaRPr lang="cs-CZ" dirty="0" smtClean="0">
              <a:solidFill>
                <a:srgbClr val="DED8BC"/>
              </a:solidFill>
            </a:endParaRPr>
          </a:p>
        </p:txBody>
      </p:sp>
      <p:pic>
        <p:nvPicPr>
          <p:cNvPr id="5123" name="Obrázek 2" descr="9 control systems Europ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428750"/>
            <a:ext cx="7564437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ovéPole 3"/>
          <p:cNvSpPr txBox="1"/>
          <p:nvPr/>
        </p:nvSpPr>
        <p:spPr>
          <a:xfrm>
            <a:off x="6838950" y="5929313"/>
            <a:ext cx="23050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dirty="0" err="1">
                <a:latin typeface="+mj-lt"/>
              </a:rPr>
              <a:t>Source</a:t>
            </a:r>
            <a:r>
              <a:rPr lang="cs-CZ" sz="1200" dirty="0">
                <a:latin typeface="+mj-lt"/>
              </a:rPr>
              <a:t>: UIC ERTMS </a:t>
            </a:r>
            <a:r>
              <a:rPr lang="cs-CZ" sz="1200" dirty="0" err="1">
                <a:latin typeface="+mj-lt"/>
              </a:rPr>
              <a:t>platform</a:t>
            </a:r>
            <a:endParaRPr lang="cs-CZ" sz="12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00088"/>
          </a:xfrm>
        </p:spPr>
        <p:txBody>
          <a:bodyPr/>
          <a:lstStyle/>
          <a:p>
            <a:r>
              <a:rPr lang="cs-CZ" dirty="0" smtClean="0"/>
              <a:t>   Systém pro diagnostiku kolejových vozidel DPV 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928688"/>
            <a:ext cx="8574410" cy="5596656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cs-CZ" dirty="0" smtClean="0"/>
              <a:t>Zajišťuje </a:t>
            </a:r>
            <a:r>
              <a:rPr lang="cs-CZ" b="1" dirty="0" smtClean="0"/>
              <a:t>s</a:t>
            </a:r>
            <a:r>
              <a:rPr lang="es-ES" b="1" dirty="0" smtClean="0"/>
              <a:t>běr, vyhodnocení a zobrazování</a:t>
            </a:r>
            <a:r>
              <a:rPr lang="cs-CZ" b="1" dirty="0" smtClean="0"/>
              <a:t> </a:t>
            </a:r>
            <a:r>
              <a:rPr lang="pl-PL" b="1" dirty="0" smtClean="0"/>
              <a:t>dat </a:t>
            </a:r>
            <a:r>
              <a:rPr lang="pl-PL" dirty="0" smtClean="0"/>
              <a:t>z CRV, AVV i z ostatních systémů (p</a:t>
            </a:r>
            <a:r>
              <a:rPr lang="cs-CZ" dirty="0" smtClean="0"/>
              <a:t>ohon, pomocné pohony, dveřní počítače, topení, WC, požární ústředna a další)</a:t>
            </a:r>
          </a:p>
          <a:p>
            <a:pPr>
              <a:defRPr/>
            </a:pPr>
            <a:r>
              <a:rPr lang="cs-CZ" dirty="0" smtClean="0"/>
              <a:t>Přenos signálů do/z dalších vozů vlaku</a:t>
            </a:r>
          </a:p>
          <a:p>
            <a:pPr>
              <a:defRPr/>
            </a:pPr>
            <a:r>
              <a:rPr lang="cs-CZ" dirty="0" smtClean="0"/>
              <a:t>Řízení vozových zařízení (vnitřní osvětlení, informační systém, dveře apod.)</a:t>
            </a:r>
          </a:p>
          <a:p>
            <a:pPr>
              <a:defRPr/>
            </a:pPr>
            <a:r>
              <a:rPr lang="cs-CZ" dirty="0" smtClean="0"/>
              <a:t>Zjišťování a zobrazení sestavy vlaku, výpočet délky, hmotnosti a brzdicích procent vlaku</a:t>
            </a:r>
          </a:p>
          <a:p>
            <a:pPr>
              <a:defRPr/>
            </a:pPr>
            <a:r>
              <a:rPr lang="cs-CZ" dirty="0" smtClean="0"/>
              <a:t>Ukládání poruchových zpráv a vybraných provozních dat</a:t>
            </a:r>
          </a:p>
          <a:p>
            <a:pPr>
              <a:defRPr/>
            </a:pPr>
            <a:r>
              <a:rPr lang="cs-CZ" dirty="0" smtClean="0"/>
              <a:t>Zpětný záznam dat</a:t>
            </a:r>
          </a:p>
          <a:p>
            <a:pPr>
              <a:defRPr/>
            </a:pPr>
            <a:r>
              <a:rPr lang="cs-CZ" dirty="0" smtClean="0"/>
              <a:t>Rozhraní pro servisní PC</a:t>
            </a:r>
          </a:p>
          <a:p>
            <a:pPr>
              <a:defRPr/>
            </a:pPr>
            <a:r>
              <a:rPr lang="cs-CZ" dirty="0" smtClean="0"/>
              <a:t>Vícejazyčné provedení</a:t>
            </a:r>
            <a:endParaRPr lang="cs-CZ" dirty="0"/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80120"/>
          </a:xfrm>
        </p:spPr>
        <p:txBody>
          <a:bodyPr/>
          <a:lstStyle/>
          <a:p>
            <a:r>
              <a:rPr lang="cs-CZ" dirty="0" smtClean="0"/>
              <a:t>   Základní parametry systému automatického vedení vlaku</a:t>
            </a:r>
            <a:endParaRPr lang="cs-CZ" dirty="0" smtClean="0">
              <a:solidFill>
                <a:srgbClr val="DED8BC"/>
              </a:solidFill>
            </a:endParaRPr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4987529"/>
              </p:ext>
            </p:extLst>
          </p:nvPr>
        </p:nvGraphicFramePr>
        <p:xfrm>
          <a:off x="571500" y="1500188"/>
          <a:ext cx="8143932" cy="41434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4500594"/>
                <a:gridCol w="3643338"/>
              </a:tblGrid>
              <a:tr h="828680">
                <a:tc>
                  <a:txBody>
                    <a:bodyPr/>
                    <a:lstStyle/>
                    <a:p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Přesnost</a:t>
                      </a:r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udržování</a:t>
                      </a:r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rych</a:t>
                      </a:r>
                      <a:r>
                        <a:rPr lang="cs-CZ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lo</a:t>
                      </a:r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sti</a:t>
                      </a:r>
                      <a:endParaRPr lang="en-GB" sz="1800" b="0" kern="1200" baseline="0" noProof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kern="1200" baseline="0" noProof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± 1 kmph</a:t>
                      </a:r>
                      <a:endParaRPr lang="en-GB" sz="1800" b="0" kern="1200" baseline="0" noProof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28680">
                <a:tc>
                  <a:txBody>
                    <a:bodyPr/>
                    <a:lstStyle/>
                    <a:p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Dráhová</a:t>
                      </a:r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přesnost</a:t>
                      </a:r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zastavení</a:t>
                      </a:r>
                      <a:endParaRPr lang="en-GB" sz="1800" b="0" kern="1200" baseline="0" noProof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T w="254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kern="1200" baseline="0" noProof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± 2 m</a:t>
                      </a:r>
                      <a:endParaRPr lang="en-GB" sz="1800" b="0" kern="1200" baseline="0" noProof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T w="25400" cmpd="sng">
                      <a:noFill/>
                    </a:lnT>
                  </a:tcPr>
                </a:tc>
              </a:tr>
              <a:tr h="828680">
                <a:tc>
                  <a:txBody>
                    <a:bodyPr/>
                    <a:lstStyle/>
                    <a:p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Časová</a:t>
                      </a:r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přesnost</a:t>
                      </a:r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dojezdu</a:t>
                      </a:r>
                      <a:endParaRPr lang="en-GB" sz="1800" b="0" kern="1200" baseline="0" noProof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T</a:t>
                      </a:r>
                      <a:r>
                        <a:rPr lang="cs-CZ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ypicky</a:t>
                      </a:r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± 10 s </a:t>
                      </a:r>
                      <a:endParaRPr lang="en-GB" sz="1800" b="0" kern="1200" baseline="0" noProof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828680">
                <a:tc>
                  <a:txBody>
                    <a:bodyPr/>
                    <a:lstStyle/>
                    <a:p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Úspora</a:t>
                      </a:r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trakční</a:t>
                      </a:r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energie</a:t>
                      </a:r>
                      <a:endParaRPr lang="en-GB" sz="1800" b="0" kern="1200" baseline="0" noProof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800" b="0" kern="1200" baseline="0" noProof="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Typic</a:t>
                      </a:r>
                      <a:r>
                        <a:rPr lang="cs-CZ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k</a:t>
                      </a:r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y 20 </a:t>
                      </a:r>
                      <a:r>
                        <a:rPr lang="cs-CZ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až</a:t>
                      </a:r>
                      <a:r>
                        <a:rPr lang="en-GB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50 %</a:t>
                      </a:r>
                      <a:endParaRPr lang="en-GB" sz="1800" b="0" kern="1200" baseline="0" noProof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828680">
                <a:tc>
                  <a:txBody>
                    <a:bodyPr/>
                    <a:lstStyle/>
                    <a:p>
                      <a:r>
                        <a:rPr lang="en-GB" b="0" baseline="0" noProof="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Počet</a:t>
                      </a:r>
                      <a:r>
                        <a:rPr lang="en-GB" b="0" baseline="0" noProof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GB" b="0" baseline="0" noProof="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řízených</a:t>
                      </a:r>
                      <a:r>
                        <a:rPr lang="en-GB" b="0" baseline="0" noProof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GB" b="0" baseline="0" noProof="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vozidel</a:t>
                      </a:r>
                      <a:r>
                        <a:rPr lang="en-GB" b="0" baseline="0" noProof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GB" b="0" baseline="0" noProof="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ve</a:t>
                      </a:r>
                      <a:r>
                        <a:rPr lang="en-GB" b="0" baseline="0" noProof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GB" b="0" baseline="0" noProof="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vlaku</a:t>
                      </a:r>
                      <a:endParaRPr lang="en-GB" b="0" noProof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0" kern="1200" baseline="0" noProof="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neomezen</a:t>
                      </a:r>
                      <a:endParaRPr lang="en-GB" sz="1800" b="0" kern="1200" baseline="0" noProof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 algn="ctr"/>
            <a:r>
              <a:rPr lang="cs-CZ" dirty="0" smtClean="0"/>
              <a:t>Další telematické aplikace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14178988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Telematika v osobní železniční dopravě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1" dirty="0"/>
              <a:t>Nařízení Komise (EU) č. 454/2011 ze dne 5. května 2011 o technické specifikaci pro interoperabilitu týkající se subsystému „využití telematiky v osobní dopravě“ transevropského železničního systému </a:t>
            </a:r>
            <a:r>
              <a:rPr lang="cs-CZ" b="1" dirty="0" smtClean="0"/>
              <a:t>	</a:t>
            </a:r>
            <a:r>
              <a:rPr lang="cs-CZ" dirty="0" smtClean="0"/>
              <a:t>rozděluje aplikace na:</a:t>
            </a:r>
          </a:p>
          <a:p>
            <a:pPr lvl="1"/>
            <a:r>
              <a:rPr lang="cs-CZ" dirty="0"/>
              <a:t>a) systémy poskytující cestujícím informace před cestou a v průběhu cesty;</a:t>
            </a:r>
          </a:p>
          <a:p>
            <a:pPr lvl="1"/>
            <a:r>
              <a:rPr lang="cs-CZ" dirty="0"/>
              <a:t>b) rezervační a platební systémy;</a:t>
            </a:r>
          </a:p>
          <a:p>
            <a:pPr lvl="1"/>
            <a:r>
              <a:rPr lang="cs-CZ" dirty="0"/>
              <a:t>c) odbavování zavazadel;</a:t>
            </a:r>
          </a:p>
          <a:p>
            <a:pPr lvl="1"/>
            <a:r>
              <a:rPr lang="cs-CZ" dirty="0"/>
              <a:t>d) vystavování přepravních dokladů ve výdejnách přepravních dokladů nebo prostřednictvím prodejních automatů nebo pomocí telefonu nebo internetu nebo jakékoli jiné široce dostupné informační technologie a ve vlacích;</a:t>
            </a:r>
          </a:p>
          <a:p>
            <a:pPr lvl="1"/>
            <a:r>
              <a:rPr lang="cs-CZ" dirty="0"/>
              <a:t>e) zabezpečování spojení mezi vlaky a mezi železniční dopravou a jinými druhy dopravy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77410951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8112"/>
          </a:xfrm>
        </p:spPr>
        <p:txBody>
          <a:bodyPr/>
          <a:lstStyle/>
          <a:p>
            <a:r>
              <a:rPr lang="cs-CZ" dirty="0" smtClean="0"/>
              <a:t>   Telematika v nákladní železniční dopravě 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928688"/>
            <a:ext cx="8430394" cy="55966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„Využití telematiky v nákladní dopravě“ je definováno přílohou II směrnice 2001/16/ES,</a:t>
            </a:r>
          </a:p>
          <a:p>
            <a:pPr>
              <a:defRPr/>
            </a:pPr>
            <a:r>
              <a:rPr lang="cs-CZ" dirty="0" smtClean="0"/>
              <a:t>Zahrnuje zejména:</a:t>
            </a:r>
          </a:p>
          <a:p>
            <a:pPr lvl="1">
              <a:defRPr/>
            </a:pPr>
            <a:r>
              <a:rPr lang="cs-CZ" dirty="0" smtClean="0"/>
              <a:t>využití v nákladní dopravě, včetně informačních systémů (sledování nákladů a polohy),</a:t>
            </a:r>
          </a:p>
          <a:p>
            <a:pPr lvl="1">
              <a:defRPr/>
            </a:pPr>
            <a:r>
              <a:rPr lang="cs-CZ" dirty="0" smtClean="0"/>
              <a:t>systémy seřaďování a přidělování, přičemž systémem seřaďování se rozumí řazení vlaků,</a:t>
            </a:r>
          </a:p>
          <a:p>
            <a:pPr lvl="1">
              <a:defRPr/>
            </a:pPr>
            <a:r>
              <a:rPr lang="cs-CZ" dirty="0" smtClean="0"/>
              <a:t>rezervační systémy, kterými se rozumí rezervace tras vlaků,</a:t>
            </a:r>
          </a:p>
          <a:p>
            <a:pPr lvl="1">
              <a:defRPr/>
            </a:pPr>
            <a:r>
              <a:rPr lang="cs-CZ" dirty="0" smtClean="0"/>
              <a:t>zabezpečování spojení s jinými druhy dopravy a pořizování elektronických dokumentů.</a:t>
            </a:r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Telematika v nákladní železniční dopravě </a:t>
            </a:r>
            <a:endParaRPr lang="cs-CZ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3"/>
            <a:ext cx="8430394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2400" dirty="0" smtClean="0"/>
              <a:t>NAŘÍZENÍ KOMISE (ES) č. 62/2006 ze dne 23. prosince 2005 </a:t>
            </a:r>
            <a:r>
              <a:rPr lang="it-IT" sz="2400" b="1" dirty="0" smtClean="0"/>
              <a:t>O technické specifikaci pro interoperabilitu subsystému pro telematické</a:t>
            </a:r>
            <a:r>
              <a:rPr lang="cs-CZ" sz="2400" b="1" dirty="0" smtClean="0"/>
              <a:t> aplikace v nákladní dopravě transevropského konvenčního železničního systému</a:t>
            </a:r>
          </a:p>
          <a:p>
            <a:pPr lvl="1">
              <a:defRPr/>
            </a:pPr>
            <a:r>
              <a:rPr lang="cs-CZ" sz="2000" dirty="0" smtClean="0"/>
              <a:t>upravuje celoevropskou výměnu dat mezi aktéry, zúčastněnými na přepravě. </a:t>
            </a:r>
          </a:p>
          <a:p>
            <a:pPr>
              <a:defRPr/>
            </a:pPr>
            <a:endParaRPr lang="cs-CZ" sz="2400" b="1" dirty="0" smtClean="0"/>
          </a:p>
          <a:p>
            <a:pPr>
              <a:defRPr/>
            </a:pPr>
            <a:endParaRPr lang="cs-CZ" sz="2400" dirty="0"/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28650"/>
          </a:xfrm>
        </p:spPr>
        <p:txBody>
          <a:bodyPr/>
          <a:lstStyle/>
          <a:p>
            <a:r>
              <a:rPr lang="cs-CZ" dirty="0" smtClean="0"/>
              <a:t>   Funkce senzorů a možné vstupy </a:t>
            </a:r>
            <a:r>
              <a:rPr lang="cs-CZ" dirty="0" err="1" smtClean="0"/>
              <a:t>telematických</a:t>
            </a:r>
            <a:r>
              <a:rPr lang="cs-CZ" dirty="0" smtClean="0"/>
              <a:t> aplikací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928688"/>
            <a:ext cx="8502402" cy="5596656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Úlohou senzorů na nákladním železničním voze mohou přitom být: </a:t>
            </a:r>
          </a:p>
          <a:p>
            <a:pPr lvl="1">
              <a:defRPr/>
            </a:pPr>
            <a:r>
              <a:rPr lang="cs-CZ" dirty="0" smtClean="0"/>
              <a:t>otevírání ventilů (otvírací senzory) nebo ložných prostorů s vysokým mechanickým odporem a jejich blokování, které mohou být otvírány uvnitř určitého geografického prostoru, </a:t>
            </a:r>
          </a:p>
          <a:p>
            <a:pPr lvl="1">
              <a:defRPr/>
            </a:pPr>
            <a:r>
              <a:rPr lang="cs-CZ" dirty="0" smtClean="0"/>
              <a:t>vážení vozidla (boční posunutí nákladu nebo absolutní hmotnost nákladu), </a:t>
            </a:r>
          </a:p>
          <a:p>
            <a:pPr lvl="1">
              <a:defRPr/>
            </a:pPr>
            <a:r>
              <a:rPr lang="cs-CZ" dirty="0" smtClean="0"/>
              <a:t>kontrola stavu nákladu (tlak, teplota, stav plnění, netěsnosti a krádež), </a:t>
            </a:r>
          </a:p>
          <a:p>
            <a:pPr lvl="1">
              <a:defRPr/>
            </a:pPr>
            <a:r>
              <a:rPr lang="cs-CZ" dirty="0" smtClean="0"/>
              <a:t>celní uzávěra, </a:t>
            </a:r>
          </a:p>
          <a:p>
            <a:pPr lvl="1">
              <a:defRPr/>
            </a:pPr>
            <a:r>
              <a:rPr lang="cs-CZ" dirty="0" smtClean="0"/>
              <a:t>hodnověrné zjišťování nárazů jako ukazatel škod na nákladu během přepravy pro správné posouzení příčin a nastavení škod při přepravě. </a:t>
            </a:r>
          </a:p>
          <a:p>
            <a:pPr>
              <a:defRPr/>
            </a:pPr>
            <a:endParaRPr lang="cs-CZ" dirty="0" smtClean="0"/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28650"/>
          </a:xfrm>
        </p:spPr>
        <p:txBody>
          <a:bodyPr/>
          <a:lstStyle/>
          <a:p>
            <a:r>
              <a:rPr lang="cs-CZ" dirty="0" smtClean="0"/>
              <a:t>   Telematika v </a:t>
            </a:r>
            <a:r>
              <a:rPr lang="cs-CZ" dirty="0" err="1" smtClean="0"/>
              <a:t>intermodální</a:t>
            </a:r>
            <a:r>
              <a:rPr lang="cs-CZ" dirty="0" smtClean="0"/>
              <a:t> a </a:t>
            </a:r>
            <a:r>
              <a:rPr lang="cs-CZ" dirty="0" err="1" smtClean="0"/>
              <a:t>multimodální</a:t>
            </a:r>
            <a:r>
              <a:rPr lang="cs-CZ" dirty="0" smtClean="0"/>
              <a:t> dopravě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928688"/>
            <a:ext cx="8574410" cy="5596656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b="1" dirty="0" smtClean="0"/>
              <a:t>Základní požadavky na telematické systémy logistických center:</a:t>
            </a:r>
          </a:p>
          <a:p>
            <a:pPr lvl="1">
              <a:defRPr/>
            </a:pPr>
            <a:r>
              <a:rPr lang="pl-PL" dirty="0" smtClean="0"/>
              <a:t>informační vazby na systémy v evropském prostoru</a:t>
            </a:r>
          </a:p>
          <a:p>
            <a:pPr lvl="1">
              <a:defRPr/>
            </a:pPr>
            <a:r>
              <a:rPr lang="cs-CZ" dirty="0" smtClean="0"/>
              <a:t>zabezpečení informační </a:t>
            </a:r>
            <a:r>
              <a:rPr lang="cs-CZ" dirty="0" err="1" smtClean="0"/>
              <a:t>interoperability</a:t>
            </a:r>
            <a:r>
              <a:rPr lang="cs-CZ" dirty="0" smtClean="0"/>
              <a:t> v jednotlivých dopravních modech</a:t>
            </a:r>
          </a:p>
          <a:p>
            <a:pPr lvl="1">
              <a:defRPr/>
            </a:pPr>
            <a:r>
              <a:rPr lang="cs-CZ" dirty="0" smtClean="0"/>
              <a:t>postavení logistických center v národní legislativě</a:t>
            </a:r>
          </a:p>
          <a:p>
            <a:pPr lvl="1">
              <a:defRPr/>
            </a:pPr>
            <a:r>
              <a:rPr lang="cs-CZ" dirty="0" smtClean="0"/>
              <a:t>city logistika a centra </a:t>
            </a:r>
            <a:r>
              <a:rPr lang="cs-CZ" dirty="0" err="1" smtClean="0"/>
              <a:t>multimodální</a:t>
            </a:r>
            <a:r>
              <a:rPr lang="cs-CZ" dirty="0" smtClean="0"/>
              <a:t> dopravy</a:t>
            </a:r>
          </a:p>
          <a:p>
            <a:pPr lvl="1">
              <a:defRPr/>
            </a:pPr>
            <a:r>
              <a:rPr lang="cs-CZ" dirty="0" smtClean="0"/>
              <a:t>telematika nákladní dopravy na transevropských koridorech</a:t>
            </a:r>
          </a:p>
          <a:p>
            <a:pPr lvl="1">
              <a:defRPr/>
            </a:pPr>
            <a:r>
              <a:rPr lang="cs-CZ" dirty="0" smtClean="0"/>
              <a:t>postavení v architektuře města, kraje, dopravců, správců cest atd.</a:t>
            </a:r>
          </a:p>
          <a:p>
            <a:pPr>
              <a:defRPr/>
            </a:pPr>
            <a:r>
              <a:rPr lang="cs-CZ" dirty="0" smtClean="0"/>
              <a:t>Telematika je nutnou podmínkou rozvoje intermodální a multimodální dopravy!</a:t>
            </a:r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071562"/>
            <a:ext cx="8502402" cy="545378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b="1" dirty="0" smtClean="0"/>
              <a:t>Projekt APOLO</a:t>
            </a:r>
            <a:r>
              <a:rPr lang="cs-CZ" dirty="0" smtClean="0"/>
              <a:t> - vývoj jednotného mobilního lokátoru s využitím jak pro úlohy a aplikace pro přepravní proces, tak pro dopravní aplikace (na lokomotivě bude jeden lokátor pro všechny aplikace)</a:t>
            </a:r>
          </a:p>
          <a:p>
            <a:pPr>
              <a:defRPr/>
            </a:pPr>
            <a:r>
              <a:rPr lang="cs-CZ" b="1" dirty="0" smtClean="0"/>
              <a:t>Projekt LOKOPROL</a:t>
            </a:r>
            <a:r>
              <a:rPr lang="cs-CZ" dirty="0" smtClean="0"/>
              <a:t> - aplikační program v regionální dopravě navazující na APOLO</a:t>
            </a:r>
          </a:p>
          <a:p>
            <a:pPr>
              <a:defRPr/>
            </a:pPr>
            <a:r>
              <a:rPr lang="cs-CZ" b="1" dirty="0" smtClean="0"/>
              <a:t>Projekt INTERMODAL</a:t>
            </a:r>
            <a:r>
              <a:rPr lang="cs-CZ" dirty="0" smtClean="0"/>
              <a:t> - aplikace pro železniční dopravce</a:t>
            </a:r>
          </a:p>
          <a:p>
            <a:pPr>
              <a:defRPr/>
            </a:pPr>
            <a:endParaRPr lang="cs-CZ" dirty="0"/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739775"/>
          </a:xfrm>
        </p:spPr>
        <p:txBody>
          <a:bodyPr/>
          <a:lstStyle/>
          <a:p>
            <a:r>
              <a:rPr lang="cs-CZ" dirty="0" smtClean="0"/>
              <a:t>    Příklady dalších projektů železniční telematiky</a:t>
            </a:r>
            <a:endParaRPr lang="cs-CZ" dirty="0" smtClean="0">
              <a:solidFill>
                <a:srgbClr val="DED8B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</a:p>
        </p:txBody>
      </p:sp>
      <p:pic>
        <p:nvPicPr>
          <p:cNvPr id="48131" name="Obrázek 3" descr="143961-original-7evz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1763" y="1343025"/>
            <a:ext cx="6456362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ERTMS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ERTMS usiluje o nahrazení rozdílných národních zabezpečovacích systémů železniční dopravy</a:t>
            </a:r>
          </a:p>
          <a:p>
            <a:pPr>
              <a:defRPr/>
            </a:pPr>
            <a:r>
              <a:rPr lang="cs-CZ" dirty="0" smtClean="0"/>
              <a:t>Zavedení ERTMS umožní vytvoření jednotného evropského systému</a:t>
            </a:r>
          </a:p>
          <a:p>
            <a:pPr>
              <a:defRPr/>
            </a:pPr>
            <a:r>
              <a:rPr lang="cs-CZ" dirty="0" smtClean="0"/>
              <a:t>Dosažení </a:t>
            </a:r>
            <a:r>
              <a:rPr lang="cs-CZ" dirty="0" err="1" smtClean="0"/>
              <a:t>interoperability</a:t>
            </a:r>
            <a:r>
              <a:rPr lang="cs-CZ" dirty="0" smtClean="0"/>
              <a:t> na evropské železniční síti</a:t>
            </a:r>
          </a:p>
          <a:p>
            <a:pPr>
              <a:defRPr/>
            </a:pPr>
            <a:r>
              <a:rPr lang="cs-CZ" dirty="0" smtClean="0"/>
              <a:t>Zvýšení evropské konkurenceschopnosti na železnici</a:t>
            </a:r>
          </a:p>
          <a:p>
            <a:pPr>
              <a:defRPr/>
            </a:pPr>
            <a:endParaRPr lang="cs-CZ" dirty="0"/>
          </a:p>
        </p:txBody>
      </p:sp>
      <p:pic>
        <p:nvPicPr>
          <p:cNvPr id="4" name="Picture 2" descr="Thumbnail for version as of 23:23, 18 November 2010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013"/>
          <a:stretch/>
        </p:blipFill>
        <p:spPr bwMode="auto">
          <a:xfrm>
            <a:off x="3059832" y="4581128"/>
            <a:ext cx="902824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2035080" y="5436145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1200" b="0" dirty="0">
              <a:latin typeface="+mj-lt"/>
            </a:endParaRPr>
          </a:p>
          <a:p>
            <a:r>
              <a:rPr lang="pt-BR" sz="1200" b="0" dirty="0">
                <a:latin typeface="+mj-lt"/>
              </a:rPr>
              <a:t> </a:t>
            </a:r>
            <a:r>
              <a:rPr lang="cs-CZ" sz="1200" b="0" dirty="0" smtClean="0">
                <a:latin typeface="+mj-lt"/>
              </a:rPr>
              <a:t>Logo ERTMS – zavedeno v září 2010</a:t>
            </a:r>
            <a:endParaRPr lang="pt-BR" sz="1200" b="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Odkazy</a:t>
            </a:r>
          </a:p>
        </p:txBody>
      </p:sp>
      <p:sp>
        <p:nvSpPr>
          <p:cNvPr id="7171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857250"/>
            <a:ext cx="9144000" cy="5715000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cs-CZ" b="1" dirty="0" smtClean="0">
                <a:latin typeface="+mj-lt"/>
              </a:rPr>
              <a:t>www.</a:t>
            </a:r>
            <a:r>
              <a:rPr lang="cs-CZ" b="1" dirty="0" err="1" smtClean="0">
                <a:latin typeface="+mj-lt"/>
              </a:rPr>
              <a:t>ertms.com</a:t>
            </a:r>
            <a:endParaRPr lang="cs-CZ" b="1" dirty="0" smtClean="0">
              <a:latin typeface="+mj-lt"/>
            </a:endParaRPr>
          </a:p>
          <a:p>
            <a:pPr>
              <a:defRPr/>
            </a:pPr>
            <a:r>
              <a:rPr lang="cs-CZ" b="1" dirty="0" smtClean="0">
                <a:latin typeface="+mj-lt"/>
              </a:rPr>
              <a:t>http://gsm-r.uic.asso.fr/</a:t>
            </a:r>
          </a:p>
          <a:p>
            <a:pPr>
              <a:defRPr/>
            </a:pPr>
            <a:r>
              <a:rPr lang="cs-CZ" sz="2900" dirty="0" smtClean="0">
                <a:latin typeface="+mj-lt"/>
              </a:rPr>
              <a:t>www.eur-</a:t>
            </a:r>
            <a:r>
              <a:rPr lang="cs-CZ" sz="2900" dirty="0" err="1" smtClean="0">
                <a:latin typeface="+mj-lt"/>
              </a:rPr>
              <a:t>lex.europa.eu</a:t>
            </a:r>
            <a:endParaRPr lang="cs-CZ" sz="2900" dirty="0" smtClean="0">
              <a:latin typeface="+mj-lt"/>
            </a:endParaRPr>
          </a:p>
          <a:p>
            <a:pPr>
              <a:defRPr/>
            </a:pPr>
            <a:r>
              <a:rPr lang="cs-CZ" sz="2900" dirty="0" smtClean="0">
                <a:latin typeface="+mj-lt"/>
              </a:rPr>
              <a:t>UIC ERTMS </a:t>
            </a:r>
            <a:r>
              <a:rPr lang="cs-CZ" sz="2900" dirty="0" err="1" smtClean="0">
                <a:latin typeface="+mj-lt"/>
              </a:rPr>
              <a:t>platform</a:t>
            </a:r>
            <a:r>
              <a:rPr lang="cs-CZ" sz="2900" dirty="0" smtClean="0">
                <a:latin typeface="+mj-lt"/>
              </a:rPr>
              <a:t>. ERTMS </a:t>
            </a:r>
            <a:r>
              <a:rPr lang="cs-CZ" sz="2900" dirty="0" err="1" smtClean="0">
                <a:latin typeface="+mj-lt"/>
              </a:rPr>
              <a:t>Training</a:t>
            </a:r>
            <a:r>
              <a:rPr lang="cs-CZ" sz="2900" dirty="0" smtClean="0">
                <a:latin typeface="+mj-lt"/>
              </a:rPr>
              <a:t> </a:t>
            </a:r>
            <a:r>
              <a:rPr lang="cs-CZ" sz="2900" dirty="0" err="1" smtClean="0">
                <a:latin typeface="+mj-lt"/>
              </a:rPr>
              <a:t>Programme</a:t>
            </a:r>
            <a:r>
              <a:rPr lang="cs-CZ" sz="2900" dirty="0" smtClean="0">
                <a:latin typeface="+mj-lt"/>
              </a:rPr>
              <a:t> 2009 Handbook</a:t>
            </a:r>
          </a:p>
          <a:p>
            <a:pPr>
              <a:defRPr/>
            </a:pPr>
            <a:r>
              <a:rPr lang="cs-CZ" sz="2900" dirty="0" smtClean="0">
                <a:latin typeface="+mj-lt"/>
              </a:rPr>
              <a:t>ERTMS </a:t>
            </a:r>
            <a:r>
              <a:rPr lang="cs-CZ" sz="2900" dirty="0" err="1" smtClean="0">
                <a:latin typeface="+mj-lt"/>
              </a:rPr>
              <a:t>factsheets</a:t>
            </a:r>
            <a:r>
              <a:rPr lang="cs-CZ" sz="2900" dirty="0" smtClean="0">
                <a:latin typeface="+mj-lt"/>
              </a:rPr>
              <a:t>: ERTMS LEVELS </a:t>
            </a:r>
            <a:r>
              <a:rPr lang="cs-CZ" sz="2900" dirty="0" err="1" smtClean="0">
                <a:latin typeface="+mj-lt"/>
              </a:rPr>
              <a:t>Different</a:t>
            </a:r>
            <a:r>
              <a:rPr lang="cs-CZ" sz="2900" dirty="0" smtClean="0">
                <a:latin typeface="+mj-lt"/>
              </a:rPr>
              <a:t> ERTMS/ETCS </a:t>
            </a:r>
            <a:r>
              <a:rPr lang="cs-CZ" sz="2900" dirty="0" err="1" smtClean="0">
                <a:latin typeface="+mj-lt"/>
              </a:rPr>
              <a:t>application</a:t>
            </a:r>
            <a:r>
              <a:rPr lang="cs-CZ" sz="2900" dirty="0" smtClean="0">
                <a:latin typeface="+mj-lt"/>
              </a:rPr>
              <a:t> </a:t>
            </a:r>
            <a:r>
              <a:rPr lang="cs-CZ" sz="2900" dirty="0" err="1" smtClean="0">
                <a:latin typeface="+mj-lt"/>
              </a:rPr>
              <a:t>levels</a:t>
            </a:r>
            <a:r>
              <a:rPr lang="cs-CZ" sz="2900" dirty="0" smtClean="0">
                <a:latin typeface="+mj-lt"/>
              </a:rPr>
              <a:t> to </a:t>
            </a:r>
            <a:r>
              <a:rPr lang="cs-CZ" sz="2900" dirty="0" err="1" smtClean="0">
                <a:latin typeface="+mj-lt"/>
              </a:rPr>
              <a:t>match</a:t>
            </a:r>
            <a:r>
              <a:rPr lang="cs-CZ" sz="2900" dirty="0" smtClean="0">
                <a:latin typeface="+mj-lt"/>
              </a:rPr>
              <a:t> </a:t>
            </a:r>
            <a:r>
              <a:rPr lang="cs-CZ" sz="2900" dirty="0" err="1" smtClean="0">
                <a:latin typeface="+mj-lt"/>
              </a:rPr>
              <a:t>customers’</a:t>
            </a:r>
            <a:r>
              <a:rPr lang="cs-CZ" sz="2900" dirty="0" smtClean="0">
                <a:latin typeface="+mj-lt"/>
              </a:rPr>
              <a:t> </a:t>
            </a:r>
            <a:r>
              <a:rPr lang="cs-CZ" sz="2900" dirty="0" err="1" smtClean="0">
                <a:latin typeface="+mj-lt"/>
              </a:rPr>
              <a:t>needs</a:t>
            </a:r>
            <a:endParaRPr lang="cs-CZ" sz="2900" dirty="0" smtClean="0">
              <a:latin typeface="+mj-lt"/>
            </a:endParaRPr>
          </a:p>
          <a:p>
            <a:pPr>
              <a:defRPr/>
            </a:pPr>
            <a:r>
              <a:rPr lang="cs-CZ" sz="2900" dirty="0" err="1" smtClean="0">
                <a:latin typeface="+mj-lt"/>
              </a:rPr>
              <a:t>Madoc</a:t>
            </a:r>
            <a:r>
              <a:rPr lang="cs-CZ" sz="2900" dirty="0" smtClean="0">
                <a:latin typeface="+mj-lt"/>
              </a:rPr>
              <a:t> D. </a:t>
            </a:r>
            <a:r>
              <a:rPr lang="cs-CZ" sz="2900" dirty="0" err="1" smtClean="0">
                <a:latin typeface="+mj-lt"/>
              </a:rPr>
              <a:t>Erig celebrated years of fruitful activity</a:t>
            </a:r>
            <a:r>
              <a:rPr lang="cs-CZ" sz="2900" dirty="0" smtClean="0">
                <a:latin typeface="+mj-lt"/>
              </a:rPr>
              <a:t>. UIC ERTMS/GSM-R  3 </a:t>
            </a:r>
            <a:r>
              <a:rPr lang="cs-CZ" sz="2900" dirty="0" err="1" smtClean="0">
                <a:latin typeface="+mj-lt"/>
              </a:rPr>
              <a:t>Focus, March 2009</a:t>
            </a:r>
          </a:p>
          <a:p>
            <a:pPr>
              <a:defRPr/>
            </a:pPr>
            <a:r>
              <a:rPr lang="cs-CZ" sz="2900" dirty="0" err="1" smtClean="0">
                <a:latin typeface="+mj-lt"/>
              </a:rPr>
              <a:t>http://www.azd.cz/en/products/systems-for-rail-transportation/products/automatic-train-protection-system/automatic-train-operation-crvavv/ </a:t>
            </a:r>
          </a:p>
          <a:p>
            <a:pPr>
              <a:defRPr/>
            </a:pPr>
            <a:r>
              <a:rPr lang="cs-CZ" sz="2900" dirty="0" smtClean="0">
                <a:latin typeface="+mj-lt"/>
              </a:rPr>
              <a:t>Kolář P. </a:t>
            </a:r>
            <a:r>
              <a:rPr lang="cs-CZ" sz="2900" dirty="0" err="1" smtClean="0">
                <a:latin typeface="+mj-lt"/>
              </a:rPr>
              <a:t>Radioblok. http://www.cdrail.cz/VTS/CLANKY/vts23/2311.pdf</a:t>
            </a:r>
          </a:p>
          <a:p>
            <a:pPr>
              <a:defRPr/>
            </a:pPr>
            <a:r>
              <a:rPr lang="cs-CZ" sz="2900" dirty="0" err="1" smtClean="0">
                <a:latin typeface="+mj-lt"/>
              </a:rPr>
              <a:t>Varadinov</a:t>
            </a:r>
            <a:r>
              <a:rPr lang="cs-CZ" sz="2900" dirty="0" smtClean="0">
                <a:latin typeface="+mj-lt"/>
              </a:rPr>
              <a:t> P. Zavádění ERTMS v České republice. Správa železniční dopravní cesty</a:t>
            </a:r>
            <a:br>
              <a:rPr lang="cs-CZ" sz="2900" dirty="0" smtClean="0">
                <a:latin typeface="+mj-lt"/>
              </a:rPr>
            </a:br>
            <a:r>
              <a:rPr lang="cs-CZ" sz="2900" dirty="0" smtClean="0">
                <a:latin typeface="+mj-lt"/>
              </a:rPr>
              <a:t>http://www.</a:t>
            </a:r>
            <a:r>
              <a:rPr lang="cs-CZ" sz="2900" dirty="0" err="1" smtClean="0">
                <a:latin typeface="+mj-lt"/>
              </a:rPr>
              <a:t>acri.cz</a:t>
            </a:r>
            <a:r>
              <a:rPr lang="cs-CZ" sz="2900" dirty="0" smtClean="0">
                <a:latin typeface="+mj-lt"/>
              </a:rPr>
              <a:t>/</a:t>
            </a:r>
            <a:r>
              <a:rPr lang="cs-CZ" sz="2900" dirty="0" err="1" smtClean="0">
                <a:latin typeface="+mj-lt"/>
              </a:rPr>
              <a:t>cz</a:t>
            </a:r>
            <a:r>
              <a:rPr lang="cs-CZ" sz="2900" dirty="0" smtClean="0">
                <a:latin typeface="+mj-lt"/>
              </a:rPr>
              <a:t>/</a:t>
            </a:r>
            <a:r>
              <a:rPr lang="cs-CZ" sz="2900" dirty="0" err="1" smtClean="0">
                <a:latin typeface="+mj-lt"/>
              </a:rPr>
              <a:t>images</a:t>
            </a:r>
            <a:r>
              <a:rPr lang="cs-CZ" sz="2900" dirty="0" smtClean="0">
                <a:latin typeface="+mj-lt"/>
              </a:rPr>
              <a:t>/</a:t>
            </a:r>
            <a:r>
              <a:rPr lang="cs-CZ" sz="2900" dirty="0" err="1" smtClean="0">
                <a:latin typeface="+mj-lt"/>
              </a:rPr>
              <a:t>stories</a:t>
            </a:r>
            <a:r>
              <a:rPr lang="cs-CZ" sz="2900" dirty="0" smtClean="0">
                <a:latin typeface="+mj-lt"/>
              </a:rPr>
              <a:t>/</a:t>
            </a:r>
            <a:r>
              <a:rPr lang="cs-CZ" sz="2900" dirty="0" err="1" smtClean="0">
                <a:latin typeface="+mj-lt"/>
              </a:rPr>
              <a:t>prednasky</a:t>
            </a:r>
            <a:r>
              <a:rPr lang="cs-CZ" sz="2900" dirty="0" smtClean="0">
                <a:latin typeface="+mj-lt"/>
              </a:rPr>
              <a:t>/</a:t>
            </a:r>
            <a:r>
              <a:rPr lang="cs-CZ" sz="2900" dirty="0" err="1" smtClean="0">
                <a:latin typeface="+mj-lt"/>
              </a:rPr>
              <a:t>ertms</a:t>
            </a:r>
            <a:r>
              <a:rPr lang="cs-CZ" sz="2900" dirty="0" smtClean="0">
                <a:latin typeface="+mj-lt"/>
              </a:rPr>
              <a:t>+</a:t>
            </a:r>
            <a:r>
              <a:rPr lang="cs-CZ" sz="2900" dirty="0" err="1" smtClean="0">
                <a:latin typeface="+mj-lt"/>
              </a:rPr>
              <a:t>petr</a:t>
            </a:r>
            <a:r>
              <a:rPr lang="cs-CZ" sz="2900" dirty="0" smtClean="0">
                <a:latin typeface="+mj-lt"/>
              </a:rPr>
              <a:t>+</a:t>
            </a:r>
            <a:r>
              <a:rPr lang="cs-CZ" sz="2900" dirty="0" err="1" smtClean="0">
                <a:latin typeface="+mj-lt"/>
              </a:rPr>
              <a:t>varadinov.pdf</a:t>
            </a:r>
            <a:endParaRPr lang="cs-CZ" sz="2900" dirty="0" smtClean="0">
              <a:latin typeface="+mj-lt"/>
            </a:endParaRPr>
          </a:p>
          <a:p>
            <a:pPr>
              <a:defRPr/>
            </a:pPr>
            <a:r>
              <a:rPr lang="cs-CZ" sz="2900" dirty="0" smtClean="0">
                <a:latin typeface="+mj-lt"/>
              </a:rPr>
              <a:t>Kopecký F. </a:t>
            </a:r>
            <a:r>
              <a:rPr lang="cs-CZ" sz="2900" dirty="0" err="1" smtClean="0">
                <a:latin typeface="+mj-lt"/>
              </a:rPr>
              <a:t>Telematika a železniční doprava. Konference EVROTRAFIC 2006  http://www.mdcr.cz/NR/rdonlyres/F045755C-BCFD-4495-83E8-A8C50E5E5E96/0/Telematika_a_zeleznicni_doprava.pdf</a:t>
            </a:r>
          </a:p>
          <a:p>
            <a:pPr>
              <a:defRPr/>
            </a:pPr>
            <a:r>
              <a:rPr lang="cs-CZ" sz="2900" dirty="0" err="1" smtClean="0">
                <a:latin typeface="+mj-lt"/>
              </a:rPr>
              <a:t>Dlabaja J. Radioblok pro bezpečn</a:t>
            </a:r>
            <a:r>
              <a:rPr lang="cs-CZ" dirty="0" smtClean="0">
                <a:latin typeface="+mj-lt"/>
              </a:rPr>
              <a:t>ý provoz tratí. </a:t>
            </a:r>
            <a:r>
              <a:rPr lang="cs-CZ" dirty="0" err="1" smtClean="0">
                <a:latin typeface="+mj-lt"/>
              </a:rPr>
              <a:t>Automa</a:t>
            </a:r>
            <a:r>
              <a:rPr lang="cs-CZ" dirty="0" smtClean="0">
                <a:latin typeface="+mj-lt"/>
              </a:rPr>
              <a:t> 10/2009</a:t>
            </a:r>
          </a:p>
          <a:p>
            <a:pPr>
              <a:defRPr/>
            </a:pPr>
            <a:r>
              <a:rPr lang="cs-CZ" dirty="0" smtClean="0">
                <a:latin typeface="+mj-lt"/>
              </a:rPr>
              <a:t>Thomas </a:t>
            </a:r>
            <a:r>
              <a:rPr lang="cs-CZ" dirty="0" err="1" smtClean="0">
                <a:latin typeface="+mj-lt"/>
              </a:rPr>
              <a:t>Rieckenberg</a:t>
            </a:r>
            <a:r>
              <a:rPr lang="cs-CZ" dirty="0" smtClean="0">
                <a:latin typeface="+mj-lt"/>
              </a:rPr>
              <a:t>. </a:t>
            </a:r>
            <a:r>
              <a:rPr lang="de-DE" dirty="0" err="1" smtClean="0">
                <a:latin typeface="+mj-lt"/>
              </a:rPr>
              <a:t>Telematik</a:t>
            </a:r>
            <a:r>
              <a:rPr lang="de-DE" dirty="0" smtClean="0">
                <a:latin typeface="+mj-lt"/>
              </a:rPr>
              <a:t> im Schienenverkehr - </a:t>
            </a:r>
            <a:r>
              <a:rPr lang="de-DE" dirty="0" err="1" smtClean="0">
                <a:latin typeface="+mj-lt"/>
              </a:rPr>
              <a:t>Mőglichkeiten</a:t>
            </a:r>
            <a:r>
              <a:rPr lang="de-DE" dirty="0" smtClean="0">
                <a:latin typeface="+mj-lt"/>
              </a:rPr>
              <a:t>, Perspektiven und Hemmnisse</a:t>
            </a:r>
            <a:r>
              <a:rPr lang="cs-CZ" dirty="0" smtClean="0">
                <a:latin typeface="+mj-lt"/>
              </a:rPr>
              <a:t>. ETR, </a:t>
            </a:r>
            <a:r>
              <a:rPr lang="cs-CZ" dirty="0" err="1" smtClean="0">
                <a:latin typeface="+mj-lt"/>
              </a:rPr>
              <a:t>October</a:t>
            </a:r>
            <a:r>
              <a:rPr lang="cs-CZ" dirty="0" smtClean="0">
                <a:latin typeface="+mj-lt"/>
              </a:rPr>
              <a:t> 2007, č. 10, s. 632 – 635, </a:t>
            </a:r>
            <a:r>
              <a:rPr lang="cs-CZ" dirty="0" err="1" smtClean="0">
                <a:latin typeface="+mj-lt"/>
              </a:rPr>
              <a:t>translation</a:t>
            </a:r>
            <a:r>
              <a:rPr lang="cs-CZ" dirty="0" smtClean="0">
                <a:latin typeface="+mj-lt"/>
              </a:rPr>
              <a:t> Jiří Mencl, korektura: ODIS </a:t>
            </a:r>
          </a:p>
          <a:p>
            <a:pPr>
              <a:defRPr/>
            </a:pPr>
            <a:endParaRPr lang="cs-CZ" dirty="0" smtClean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ERTMS součásti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785813"/>
            <a:ext cx="8574410" cy="58115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ERTMS má dvě základní součásti</a:t>
            </a:r>
          </a:p>
          <a:p>
            <a:pPr lvl="1">
              <a:defRPr/>
            </a:pPr>
            <a:r>
              <a:rPr lang="cs-CZ" dirty="0" smtClean="0"/>
              <a:t>ECTS (Evropský vlakový zabezpečovací systém) – </a:t>
            </a:r>
            <a:r>
              <a:rPr lang="cs-CZ" dirty="0" err="1" smtClean="0"/>
              <a:t>systém</a:t>
            </a:r>
            <a:r>
              <a:rPr lang="cs-CZ" dirty="0" smtClean="0"/>
              <a:t> automatického zabezpečení vlaků nahrazující stávající národní systémy</a:t>
            </a:r>
          </a:p>
          <a:p>
            <a:pPr lvl="1">
              <a:defRPr/>
            </a:pPr>
            <a:r>
              <a:rPr lang="cs-CZ" dirty="0" smtClean="0"/>
              <a:t>GSM-R – radiový systém pro poskytování hlasových a datových přenosů mezi vlakem a infrastrukturou, založený na standardu GSM, ale využívající frekvence specielně rezervované pro železniční aplikace a umožňující některé další funkcionality</a:t>
            </a:r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28650"/>
          </a:xfrm>
        </p:spPr>
        <p:txBody>
          <a:bodyPr/>
          <a:lstStyle/>
          <a:p>
            <a:r>
              <a:rPr lang="cs-CZ" sz="2000" dirty="0" smtClean="0"/>
              <a:t>   Funkční struktura ERTMS a návazných evropských aktivit </a:t>
            </a:r>
            <a:endParaRPr lang="cs-CZ" sz="2000" dirty="0" smtClean="0">
              <a:solidFill>
                <a:srgbClr val="DED8BC"/>
              </a:solidFill>
            </a:endParaRPr>
          </a:p>
        </p:txBody>
      </p:sp>
      <p:pic>
        <p:nvPicPr>
          <p:cNvPr id="8195" name="Obrázek 2" descr="9 ERTMS structu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09688"/>
            <a:ext cx="85725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ovéPole 3"/>
          <p:cNvSpPr txBox="1"/>
          <p:nvPr/>
        </p:nvSpPr>
        <p:spPr>
          <a:xfrm>
            <a:off x="6838950" y="6000750"/>
            <a:ext cx="23050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dirty="0" err="1">
                <a:latin typeface="+mj-lt"/>
              </a:rPr>
              <a:t>Source</a:t>
            </a:r>
            <a:r>
              <a:rPr lang="cs-CZ" sz="1200" dirty="0">
                <a:latin typeface="+mj-lt"/>
              </a:rPr>
              <a:t>: UIC ERTMS </a:t>
            </a:r>
            <a:r>
              <a:rPr lang="cs-CZ" sz="1200" dirty="0" err="1">
                <a:latin typeface="+mj-lt"/>
              </a:rPr>
              <a:t>platform</a:t>
            </a:r>
            <a:endParaRPr lang="cs-CZ" sz="12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Rozsah řešení ERTMS</a:t>
            </a:r>
            <a:endParaRPr lang="cs-CZ" dirty="0" smtClean="0">
              <a:solidFill>
                <a:srgbClr val="DED8BC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5739531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Projekt ERTMS/ET</a:t>
            </a:r>
            <a:r>
              <a:rPr lang="cs-CZ" dirty="0" smtClean="0"/>
              <a:t>C</a:t>
            </a:r>
            <a:r>
              <a:rPr lang="de-DE" dirty="0" smtClean="0"/>
              <a:t>S/GSM-R je </a:t>
            </a:r>
            <a:r>
              <a:rPr lang="de-DE" dirty="0" err="1" smtClean="0"/>
              <a:t>řešen</a:t>
            </a:r>
            <a:r>
              <a:rPr lang="de-DE" dirty="0" smtClean="0"/>
              <a:t> pro</a:t>
            </a:r>
            <a:r>
              <a:rPr lang="cs-CZ" dirty="0" smtClean="0"/>
              <a:t> všechny typy tratí</a:t>
            </a:r>
            <a:r>
              <a:rPr lang="de-DE" dirty="0" smtClean="0"/>
              <a:t>:</a:t>
            </a:r>
          </a:p>
          <a:p>
            <a:pPr lvl="1">
              <a:defRPr/>
            </a:pPr>
            <a:r>
              <a:rPr lang="cs-CZ" dirty="0" smtClean="0"/>
              <a:t>vysokorychlostní tratě</a:t>
            </a:r>
          </a:p>
          <a:p>
            <a:pPr lvl="1">
              <a:defRPr/>
            </a:pPr>
            <a:r>
              <a:rPr lang="cs-CZ" dirty="0" smtClean="0"/>
              <a:t>konvenční tratě</a:t>
            </a:r>
          </a:p>
          <a:p>
            <a:pPr lvl="1">
              <a:defRPr/>
            </a:pPr>
            <a:r>
              <a:rPr lang="cs-CZ" dirty="0" smtClean="0"/>
              <a:t>regionální tratě</a:t>
            </a:r>
          </a:p>
          <a:p>
            <a:pPr>
              <a:defRPr/>
            </a:pPr>
            <a:r>
              <a:rPr lang="cs-CZ" dirty="0" smtClean="0"/>
              <a:t>Vzhledem k nákladné implementaci je v současnosti budován pouze na vysokorychlostních koridorových tratích</a:t>
            </a:r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785812"/>
            <a:ext cx="8820472" cy="573953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cs-CZ" dirty="0" smtClean="0"/>
              <a:t>Systém ETCS má tři úrovně umožňující postupné zavádění</a:t>
            </a:r>
          </a:p>
          <a:p>
            <a:pPr lvl="1">
              <a:defRPr/>
            </a:pPr>
            <a:r>
              <a:rPr lang="cs-CZ" sz="2800" dirty="0" smtClean="0"/>
              <a:t>Úroveň 1 - systém nasazený na existující návěstní systém</a:t>
            </a:r>
          </a:p>
          <a:p>
            <a:pPr lvl="1">
              <a:defRPr/>
            </a:pPr>
            <a:r>
              <a:rPr lang="cs-CZ" sz="2800" dirty="0" smtClean="0"/>
              <a:t>Úroveň 2 - návěstidla se nahrazují </a:t>
            </a:r>
            <a:r>
              <a:rPr lang="cs-CZ" sz="2800" dirty="0" err="1" smtClean="0"/>
              <a:t>balízami</a:t>
            </a:r>
            <a:r>
              <a:rPr lang="cs-CZ" sz="2800" dirty="0" smtClean="0"/>
              <a:t>, zjišťování volnosti úseků je uskutečňováno obvyklými prostředky (kolejové obvody, počítače náprav)</a:t>
            </a:r>
          </a:p>
          <a:p>
            <a:pPr lvl="1">
              <a:defRPr/>
            </a:pPr>
            <a:r>
              <a:rPr lang="cs-CZ" sz="2800" dirty="0" smtClean="0"/>
              <a:t>Úroveň 3 - umožňuje vlaku samostatně provádět funkce k zjišťování polohy, kontrole celistvosti, . </a:t>
            </a:r>
            <a:endParaRPr lang="cs-CZ" sz="3600" dirty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500062"/>
          </a:xfrm>
        </p:spPr>
        <p:txBody>
          <a:bodyPr/>
          <a:lstStyle/>
          <a:p>
            <a:r>
              <a:rPr lang="cs-CZ" dirty="0" smtClean="0"/>
              <a:t>    Úrovně ETCS</a:t>
            </a:r>
            <a:endParaRPr lang="cs-CZ" dirty="0" smtClean="0">
              <a:solidFill>
                <a:srgbClr val="DED8B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Vlastní 5">
      <a:dk1>
        <a:srgbClr val="000000"/>
      </a:dk1>
      <a:lt1>
        <a:srgbClr val="FFFFFF"/>
      </a:lt1>
      <a:dk2>
        <a:srgbClr val="FFC000"/>
      </a:dk2>
      <a:lt2>
        <a:srgbClr val="84FFE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plate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lt"/>
          </a:defRPr>
        </a:defPPr>
      </a:lstStyle>
    </a:txDef>
  </a:objectDefaults>
  <a:extraClrSchemeLst>
    <a:extraClrScheme>
      <a:clrScheme name="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C:\My Documents\Whitten PPT (revised)\template.pot</Template>
  <TotalTime>3836</TotalTime>
  <Pages>5</Pages>
  <Words>2365</Words>
  <Application>Microsoft Office PowerPoint</Application>
  <PresentationFormat>Předvádění na obrazovce (4:3)</PresentationFormat>
  <Paragraphs>298</Paragraphs>
  <Slides>50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50</vt:i4>
      </vt:variant>
    </vt:vector>
  </HeadingPairs>
  <TitlesOfParts>
    <vt:vector size="51" baseType="lpstr">
      <vt:lpstr>template</vt:lpstr>
      <vt:lpstr>Snímek 1</vt:lpstr>
      <vt:lpstr>Přednáška 9 - obsah</vt:lpstr>
      <vt:lpstr>ERTMS (European Railway Traffic Management System)</vt:lpstr>
      <vt:lpstr>  Systémy řízení železniční dopravy v Evropě </vt:lpstr>
      <vt:lpstr>Cíle ERTMS</vt:lpstr>
      <vt:lpstr>ERTMS součásti</vt:lpstr>
      <vt:lpstr>   Funkční struktura ERTMS a návazných evropských aktivit </vt:lpstr>
      <vt:lpstr>Rozsah řešení ERTMS</vt:lpstr>
      <vt:lpstr>    Úrovně ETCS</vt:lpstr>
      <vt:lpstr>ETCS level 0</vt:lpstr>
      <vt:lpstr>    ETCS level 1</vt:lpstr>
      <vt:lpstr>ETCS úroveň 1</vt:lpstr>
      <vt:lpstr>Eurobalízy</vt:lpstr>
      <vt:lpstr>    ETCS úroveň 2</vt:lpstr>
      <vt:lpstr>ETCS úroveň 2</vt:lpstr>
      <vt:lpstr>    ETCS úroveň 3</vt:lpstr>
      <vt:lpstr>ETCS úroveň 3</vt:lpstr>
      <vt:lpstr>ERTMS celosvětově</vt:lpstr>
      <vt:lpstr>ERTMS celosvětově</vt:lpstr>
      <vt:lpstr>ERTMS v České republice</vt:lpstr>
      <vt:lpstr>ERTMS v České republice</vt:lpstr>
      <vt:lpstr>ETCS v České republice – výhled</vt:lpstr>
      <vt:lpstr>Legislativní podpora ERTMS</vt:lpstr>
      <vt:lpstr>GSM-R</vt:lpstr>
      <vt:lpstr>   GSM –R rozdíly oproti GSM</vt:lpstr>
      <vt:lpstr>GSM-R frekvence</vt:lpstr>
      <vt:lpstr>GSM-R v Evropě</vt:lpstr>
      <vt:lpstr>Radioblok</vt:lpstr>
      <vt:lpstr>Radioblok</vt:lpstr>
      <vt:lpstr>Schéma architektury radiobloku úrovně 0+</vt:lpstr>
      <vt:lpstr>   Automatické vedení vlaku CRV&amp;AVV </vt:lpstr>
      <vt:lpstr>    Automatické vedení vlaku (AVV)</vt:lpstr>
      <vt:lpstr>     Automatické vedení vlaku (AVV)</vt:lpstr>
      <vt:lpstr>   Části systému automatického vedení vlaku </vt:lpstr>
      <vt:lpstr>     Centrální regulátor vozidla (CRV)</vt:lpstr>
      <vt:lpstr>   Regulátor cílového brzdění a optimalizátor jízdy vlaku </vt:lpstr>
      <vt:lpstr>Traťová část</vt:lpstr>
      <vt:lpstr>Informační body</vt:lpstr>
      <vt:lpstr>automatické vedení vlaku -schéma</vt:lpstr>
      <vt:lpstr>   Systém pro diagnostiku kolejových vozidel DPV </vt:lpstr>
      <vt:lpstr>   Základní parametry systému automatického vedení vlaku</vt:lpstr>
      <vt:lpstr>Snímek 42</vt:lpstr>
      <vt:lpstr>Telematika v osobní železniční dopravě</vt:lpstr>
      <vt:lpstr>   Telematika v nákladní železniční dopravě </vt:lpstr>
      <vt:lpstr>Telematika v nákladní železniční dopravě </vt:lpstr>
      <vt:lpstr>   Funkce senzorů a možné vstupy telematických aplikací</vt:lpstr>
      <vt:lpstr>   Telematika v intermodální a multimodální dopravě</vt:lpstr>
      <vt:lpstr>    Příklady dalších projektů železniční telematiky</vt:lpstr>
      <vt:lpstr>Děkuji za pozornost</vt:lpstr>
      <vt:lpstr>Odkazy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Telematické systémy a služby - telematika na železnici</dc:title>
  <dc:subject/>
  <dc:creator>Zuzana Bělinová</dc:creator>
  <cp:keywords/>
  <dc:description/>
  <cp:lastModifiedBy>Zuzana Bělinová</cp:lastModifiedBy>
  <cp:revision>467</cp:revision>
  <cp:lastPrinted>1999-02-22T19:32:19Z</cp:lastPrinted>
  <dcterms:created xsi:type="dcterms:W3CDTF">1996-06-28T11:49:40Z</dcterms:created>
  <dcterms:modified xsi:type="dcterms:W3CDTF">2012-11-28T21:26:42Z</dcterms:modified>
</cp:coreProperties>
</file>