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80"/>
  </p:notesMasterIdLst>
  <p:handoutMasterIdLst>
    <p:handoutMasterId r:id="rId81"/>
  </p:handoutMasterIdLst>
  <p:sldIdLst>
    <p:sldId id="380" r:id="rId2"/>
    <p:sldId id="385" r:id="rId3"/>
    <p:sldId id="406" r:id="rId4"/>
    <p:sldId id="448" r:id="rId5"/>
    <p:sldId id="407" r:id="rId6"/>
    <p:sldId id="422" r:id="rId7"/>
    <p:sldId id="408" r:id="rId8"/>
    <p:sldId id="447" r:id="rId9"/>
    <p:sldId id="481" r:id="rId10"/>
    <p:sldId id="412" r:id="rId11"/>
    <p:sldId id="423" r:id="rId12"/>
    <p:sldId id="409" r:id="rId13"/>
    <p:sldId id="410" r:id="rId14"/>
    <p:sldId id="426" r:id="rId15"/>
    <p:sldId id="482" r:id="rId16"/>
    <p:sldId id="419" r:id="rId17"/>
    <p:sldId id="479" r:id="rId18"/>
    <p:sldId id="431" r:id="rId19"/>
    <p:sldId id="430" r:id="rId20"/>
    <p:sldId id="432" r:id="rId21"/>
    <p:sldId id="433" r:id="rId22"/>
    <p:sldId id="434" r:id="rId23"/>
    <p:sldId id="435" r:id="rId24"/>
    <p:sldId id="439" r:id="rId25"/>
    <p:sldId id="440" r:id="rId26"/>
    <p:sldId id="483" r:id="rId27"/>
    <p:sldId id="529" r:id="rId28"/>
    <p:sldId id="484" r:id="rId29"/>
    <p:sldId id="532" r:id="rId30"/>
    <p:sldId id="485" r:id="rId31"/>
    <p:sldId id="486" r:id="rId32"/>
    <p:sldId id="487" r:id="rId33"/>
    <p:sldId id="488" r:id="rId34"/>
    <p:sldId id="489" r:id="rId35"/>
    <p:sldId id="490" r:id="rId36"/>
    <p:sldId id="491" r:id="rId37"/>
    <p:sldId id="492" r:id="rId38"/>
    <p:sldId id="493" r:id="rId39"/>
    <p:sldId id="494" r:id="rId40"/>
    <p:sldId id="495" r:id="rId41"/>
    <p:sldId id="496" r:id="rId42"/>
    <p:sldId id="497" r:id="rId43"/>
    <p:sldId id="498" r:id="rId44"/>
    <p:sldId id="499" r:id="rId45"/>
    <p:sldId id="500" r:id="rId46"/>
    <p:sldId id="501" r:id="rId47"/>
    <p:sldId id="502" r:id="rId48"/>
    <p:sldId id="503" r:id="rId49"/>
    <p:sldId id="504" r:id="rId50"/>
    <p:sldId id="510" r:id="rId51"/>
    <p:sldId id="477" r:id="rId52"/>
    <p:sldId id="505" r:id="rId53"/>
    <p:sldId id="506" r:id="rId54"/>
    <p:sldId id="507" r:id="rId55"/>
    <p:sldId id="508" r:id="rId56"/>
    <p:sldId id="509" r:id="rId57"/>
    <p:sldId id="530" r:id="rId58"/>
    <p:sldId id="531" r:id="rId59"/>
    <p:sldId id="416" r:id="rId60"/>
    <p:sldId id="511" r:id="rId61"/>
    <p:sldId id="512" r:id="rId62"/>
    <p:sldId id="513" r:id="rId63"/>
    <p:sldId id="514" r:id="rId64"/>
    <p:sldId id="515" r:id="rId65"/>
    <p:sldId id="516" r:id="rId66"/>
    <p:sldId id="517" r:id="rId67"/>
    <p:sldId id="518" r:id="rId68"/>
    <p:sldId id="519" r:id="rId69"/>
    <p:sldId id="520" r:id="rId70"/>
    <p:sldId id="521" r:id="rId71"/>
    <p:sldId id="522" r:id="rId72"/>
    <p:sldId id="523" r:id="rId73"/>
    <p:sldId id="524" r:id="rId74"/>
    <p:sldId id="525" r:id="rId75"/>
    <p:sldId id="526" r:id="rId76"/>
    <p:sldId id="527" r:id="rId77"/>
    <p:sldId id="528" r:id="rId78"/>
    <p:sldId id="411" r:id="rId79"/>
  </p:sldIdLst>
  <p:sldSz cx="9144000" cy="6858000" type="screen4x3"/>
  <p:notesSz cx="7007225" cy="9293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1FFC5"/>
    <a:srgbClr val="C5FFDF"/>
    <a:srgbClr val="FCFEB9"/>
    <a:srgbClr val="CCCCFF"/>
    <a:srgbClr val="99CCFF"/>
    <a:srgbClr val="3F3070"/>
    <a:srgbClr val="B7C3CD"/>
    <a:srgbClr val="66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91" autoAdjust="0"/>
    <p:restoredTop sz="94612" autoAdjust="0"/>
  </p:normalViewPr>
  <p:slideViewPr>
    <p:cSldViewPr>
      <p:cViewPr varScale="1">
        <p:scale>
          <a:sx n="34" d="100"/>
          <a:sy n="34" d="100"/>
        </p:scale>
        <p:origin x="-78" y="-258"/>
      </p:cViewPr>
      <p:guideLst>
        <p:guide orient="horz" pos="2736"/>
        <p:guide pos="2880"/>
      </p:guideLst>
    </p:cSldViewPr>
  </p:slideViewPr>
  <p:outlineViewPr>
    <p:cViewPr>
      <p:scale>
        <a:sx n="33" d="100"/>
        <a:sy n="33" d="100"/>
      </p:scale>
      <p:origin x="0" y="294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>
        <p:scale>
          <a:sx n="100" d="100"/>
          <a:sy n="100" d="100"/>
        </p:scale>
        <p:origin x="-1584" y="660"/>
      </p:cViewPr>
      <p:guideLst>
        <p:guide orient="horz" pos="2195"/>
        <p:guide pos="29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3036888" cy="46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t" anchorCtr="0" compatLnSpc="1">
            <a:prstTxWarp prst="textNoShape">
              <a:avLst/>
            </a:prstTxWarp>
          </a:bodyPr>
          <a:lstStyle>
            <a:lvl1pPr defTabSz="928688">
              <a:defRPr sz="1000" b="0" i="1">
                <a:latin typeface="Book Antiqua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-1588"/>
            <a:ext cx="3036887" cy="46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t" anchorCtr="0" compatLnSpc="1">
            <a:prstTxWarp prst="textNoShape">
              <a:avLst/>
            </a:prstTxWarp>
          </a:bodyPr>
          <a:lstStyle>
            <a:lvl1pPr algn="r" defTabSz="928688">
              <a:defRPr sz="1000" b="0" i="1">
                <a:latin typeface="Book Antiqua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6500"/>
            <a:ext cx="3505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b" anchorCtr="0" compatLnSpc="1">
            <a:prstTxWarp prst="textNoShape">
              <a:avLst/>
            </a:prstTxWarp>
          </a:bodyPr>
          <a:lstStyle>
            <a:lvl1pPr defTabSz="928688">
              <a:defRPr sz="1000" b="0"/>
            </a:lvl1pPr>
          </a:lstStyle>
          <a:p>
            <a:pPr>
              <a:defRPr/>
            </a:pPr>
            <a:r>
              <a:rPr lang="en-US"/>
              <a:t>Chapter 1 - The Context of Systems Analysis And Design Methods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6500"/>
            <a:ext cx="30368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b" anchorCtr="0" compatLnSpc="1">
            <a:prstTxWarp prst="textNoShape">
              <a:avLst/>
            </a:prstTxWarp>
          </a:bodyPr>
          <a:lstStyle>
            <a:lvl1pPr algn="r" defTabSz="928688">
              <a:defRPr sz="1000" b="0" i="1">
                <a:latin typeface="Book Antiqua" pitchFamily="18" charset="0"/>
              </a:defRPr>
            </a:lvl1pPr>
          </a:lstStyle>
          <a:p>
            <a:pPr>
              <a:defRPr/>
            </a:pPr>
            <a:fld id="{9DA9AD73-5A9E-43EA-BC1B-3A4177D761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37089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3250"/>
            <a:ext cx="51371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576" tIns="46788" rIns="93576" bIns="467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notes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7347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9038" y="701675"/>
            <a:ext cx="4630737" cy="34734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6" name="Rectangle 8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622300" y="8716963"/>
            <a:ext cx="35687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b" anchorCtr="0" compatLnSpc="1">
            <a:prstTxWarp prst="textNoShape">
              <a:avLst/>
            </a:prstTxWarp>
          </a:bodyPr>
          <a:lstStyle>
            <a:lvl1pPr defTabSz="928688">
              <a:defRPr sz="1000" b="0"/>
            </a:lvl1pPr>
          </a:lstStyle>
          <a:p>
            <a:pPr>
              <a:defRPr/>
            </a:pPr>
            <a:r>
              <a:rPr lang="en-US"/>
              <a:t>Chapter 1 - The Context of Systems Analysis And Design Methods</a:t>
            </a: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716963"/>
            <a:ext cx="2336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b" anchorCtr="0" compatLnSpc="1">
            <a:prstTxWarp prst="textNoShape">
              <a:avLst/>
            </a:prstTxWarp>
          </a:bodyPr>
          <a:lstStyle>
            <a:lvl1pPr algn="r" defTabSz="928688">
              <a:defRPr sz="1000"/>
            </a:lvl1pPr>
          </a:lstStyle>
          <a:p>
            <a:pPr>
              <a:defRPr/>
            </a:pPr>
            <a:fld id="{91E28C0B-2685-41F2-84A8-A6A9DC04FD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967647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1pPr>
    <a:lvl2pPr marL="457200" indent="-228600" algn="l" rtl="0" eaLnBrk="0" fontAlgn="base" hangingPunct="0">
      <a:spcBef>
        <a:spcPct val="30000"/>
      </a:spcBef>
      <a:spcAft>
        <a:spcPct val="0"/>
      </a:spcAft>
      <a:buChar char="•"/>
      <a:defRPr sz="800" kern="1200">
        <a:solidFill>
          <a:schemeClr val="tx1"/>
        </a:solidFill>
        <a:latin typeface="Arial" charset="0"/>
        <a:ea typeface="+mn-ea"/>
        <a:cs typeface="+mn-cs"/>
      </a:defRPr>
    </a:lvl2pPr>
    <a:lvl3pPr marL="800100" indent="-228600" algn="l" rtl="0" eaLnBrk="0" fontAlgn="base" hangingPunct="0">
      <a:spcBef>
        <a:spcPct val="30000"/>
      </a:spcBef>
      <a:spcAft>
        <a:spcPct val="0"/>
      </a:spcAft>
      <a:buChar char="•"/>
      <a:defRPr sz="800" kern="1200">
        <a:solidFill>
          <a:schemeClr val="tx1"/>
        </a:solidFill>
        <a:latin typeface="Arial" charset="0"/>
        <a:ea typeface="+mn-ea"/>
        <a:cs typeface="+mn-cs"/>
      </a:defRPr>
    </a:lvl3pPr>
    <a:lvl4pPr marL="1143000" indent="-228600" algn="l" rtl="0" eaLnBrk="0" fontAlgn="base" hangingPunct="0">
      <a:spcBef>
        <a:spcPct val="30000"/>
      </a:spcBef>
      <a:spcAft>
        <a:spcPct val="0"/>
      </a:spcAft>
      <a:buChar char="•"/>
      <a:defRPr sz="800" kern="1200">
        <a:solidFill>
          <a:schemeClr val="tx1"/>
        </a:solidFill>
        <a:latin typeface="Arial" charset="0"/>
        <a:ea typeface="+mn-ea"/>
        <a:cs typeface="+mn-cs"/>
      </a:defRPr>
    </a:lvl4pPr>
    <a:lvl5pPr marL="1485900" indent="-228600" algn="l" rtl="0" eaLnBrk="0" fontAlgn="base" hangingPunct="0">
      <a:spcBef>
        <a:spcPct val="30000"/>
      </a:spcBef>
      <a:spcAft>
        <a:spcPct val="0"/>
      </a:spcAft>
      <a:buChar char="•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Chapter 1 - The Context of Systems Analysis And Design Methods</a:t>
            </a:r>
          </a:p>
        </p:txBody>
      </p:sp>
      <p:sp>
        <p:nvSpPr>
          <p:cNvPr id="58371" name="Rectangle 9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A94C42-B0BB-4591-9DC4-4DC8DDC43941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583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6613" cy="3484562"/>
          </a:xfrm>
          <a:solidFill>
            <a:srgbClr val="FFFFFF"/>
          </a:solidFill>
          <a:ln/>
        </p:spPr>
      </p:sp>
      <p:sp>
        <p:nvSpPr>
          <p:cNvPr id="583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4838"/>
            <a:ext cx="5137150" cy="4181475"/>
          </a:xfrm>
          <a:solidFill>
            <a:srgbClr val="FFFFFF"/>
          </a:solidFill>
          <a:ln/>
        </p:spPr>
        <p:txBody>
          <a:bodyPr lIns="93141" tIns="46570" rIns="93141" bIns="46570"/>
          <a:lstStyle/>
          <a:p>
            <a:r>
              <a:rPr lang="en-US" smtClean="0">
                <a:latin typeface="Arial" pitchFamily="34" charset="0"/>
              </a:rPr>
              <a:t>This repository of slides is intended to support the named chapter. The slide repository should be used as follows:</a:t>
            </a:r>
          </a:p>
          <a:p>
            <a:pPr>
              <a:buFontTx/>
              <a:buChar char="•"/>
            </a:pPr>
            <a:r>
              <a:rPr lang="en-US" smtClean="0">
                <a:latin typeface="Arial" pitchFamily="34" charset="0"/>
              </a:rPr>
              <a:t>Copy the file to a unique name for your course and unit.</a:t>
            </a:r>
          </a:p>
          <a:p>
            <a:pPr>
              <a:buFontTx/>
              <a:buChar char="•"/>
            </a:pPr>
            <a:r>
              <a:rPr lang="en-US" smtClean="0">
                <a:latin typeface="Arial" pitchFamily="34" charset="0"/>
              </a:rPr>
              <a:t>Edit the file by deleting those slides you don’t want to cover, editing other slides as appropriate to your course, and adding slides as desired.</a:t>
            </a:r>
          </a:p>
          <a:p>
            <a:pPr>
              <a:buFontTx/>
              <a:buChar char="•"/>
            </a:pPr>
            <a:r>
              <a:rPr lang="en-US" smtClean="0">
                <a:latin typeface="Arial" pitchFamily="34" charset="0"/>
              </a:rPr>
              <a:t>Print the slides to produce transparency masters or print directly to film or present the slides using a computer image projector.</a:t>
            </a:r>
          </a:p>
          <a:p>
            <a:endParaRPr lang="en-US" smtClean="0">
              <a:latin typeface="Arial" pitchFamily="34" charset="0"/>
            </a:endParaRPr>
          </a:p>
          <a:p>
            <a:r>
              <a:rPr lang="en-US" smtClean="0">
                <a:latin typeface="Arial" pitchFamily="34" charset="0"/>
              </a:rPr>
              <a:t>Each slide includes instructor notes. To view those notes in PowerPoint, click-left on the View Menu; then click left on Notes View sub-menu.  You may need to scroll down to see the instructor notes.</a:t>
            </a:r>
          </a:p>
          <a:p>
            <a:r>
              <a:rPr lang="en-US" smtClean="0">
                <a:latin typeface="Arial" pitchFamily="34" charset="0"/>
              </a:rPr>
              <a:t>The instructor notes are also available in hardcopy as the Instructor Guide to Accompany Systems Analysis and Design Methods, 6/ed.</a:t>
            </a:r>
          </a:p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179512" y="785794"/>
            <a:ext cx="8964488" cy="5811558"/>
          </a:xfrm>
        </p:spPr>
        <p:txBody>
          <a:bodyPr/>
          <a:lstStyle/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6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3400"/>
          </a:xfrm>
        </p:spPr>
        <p:txBody>
          <a:bodyPr/>
          <a:lstStyle/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Nadpis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610600" cy="5334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abulku 2"/>
          <p:cNvSpPr>
            <a:spLocks noGrp="1"/>
          </p:cNvSpPr>
          <p:nvPr>
            <p:ph type="tbl" idx="1"/>
          </p:nvPr>
        </p:nvSpPr>
        <p:spPr>
          <a:xfrm>
            <a:off x="533400" y="914400"/>
            <a:ext cx="8364538" cy="5534025"/>
          </a:xfrm>
        </p:spPr>
        <p:txBody>
          <a:bodyPr/>
          <a:lstStyle/>
          <a:p>
            <a:pPr lvl="0"/>
            <a:endParaRPr lang="cs-CZ" noProof="0" smtClean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33400" y="914400"/>
            <a:ext cx="4105275" cy="5534025"/>
          </a:xfrm>
        </p:spPr>
        <p:txBody>
          <a:bodyPr/>
          <a:lstStyle>
            <a:lvl1pPr>
              <a:defRPr sz="2800">
                <a:latin typeface="+mj-lt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91075" y="914400"/>
            <a:ext cx="4106863" cy="5534025"/>
          </a:xfrm>
        </p:spPr>
        <p:txBody>
          <a:bodyPr/>
          <a:lstStyle>
            <a:lvl1pPr>
              <a:defRPr sz="2800">
                <a:latin typeface="+mj-lt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+mj-lt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Arial" pitchFamily="34" charset="0"/>
                <a:cs typeface="Arial" pitchFamily="34" charset="0"/>
              </a:defRPr>
            </a:lvl1pPr>
            <a:lvl2pPr>
              <a:defRPr sz="2800">
                <a:latin typeface="Arial" pitchFamily="34" charset="0"/>
                <a:cs typeface="Arial" pitchFamily="34" charset="0"/>
              </a:defRPr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ChangeArrowheads="1"/>
          </p:cNvSpPr>
          <p:nvPr/>
        </p:nvSpPr>
        <p:spPr bwMode="auto">
          <a:xfrm>
            <a:off x="0" y="685800"/>
            <a:ext cx="9144000" cy="5829300"/>
          </a:xfrm>
          <a:prstGeom prst="rect">
            <a:avLst/>
          </a:prstGeom>
          <a:solidFill>
            <a:srgbClr val="B7C3C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cs-CZ"/>
          </a:p>
        </p:txBody>
      </p:sp>
      <p:sp>
        <p:nvSpPr>
          <p:cNvPr id="235523" name="Rectangle 3"/>
          <p:cNvSpPr>
            <a:spLocks noChangeArrowheads="1"/>
          </p:cNvSpPr>
          <p:nvPr/>
        </p:nvSpPr>
        <p:spPr bwMode="auto">
          <a:xfrm>
            <a:off x="0" y="6461125"/>
            <a:ext cx="9144000" cy="392113"/>
          </a:xfrm>
          <a:prstGeom prst="rect">
            <a:avLst/>
          </a:prstGeom>
          <a:gradFill rotWithShape="0">
            <a:gsLst>
              <a:gs pos="0">
                <a:srgbClr val="B7C3CD"/>
              </a:gs>
              <a:gs pos="100000">
                <a:srgbClr val="B7C3CD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cs-CZ"/>
          </a:p>
        </p:txBody>
      </p:sp>
      <p:sp>
        <p:nvSpPr>
          <p:cNvPr id="235524" name="Rectangle 4"/>
          <p:cNvSpPr>
            <a:spLocks noChangeArrowheads="1"/>
          </p:cNvSpPr>
          <p:nvPr/>
        </p:nvSpPr>
        <p:spPr bwMode="auto">
          <a:xfrm>
            <a:off x="0" y="0"/>
            <a:ext cx="9144000" cy="350838"/>
          </a:xfrm>
          <a:prstGeom prst="rect">
            <a:avLst/>
          </a:prstGeom>
          <a:gradFill rotWithShape="0">
            <a:gsLst>
              <a:gs pos="0">
                <a:srgbClr val="B7C3CD">
                  <a:gamma/>
                  <a:tint val="0"/>
                  <a:invGamma/>
                </a:srgbClr>
              </a:gs>
              <a:gs pos="100000">
                <a:srgbClr val="B7C3CD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de-DE" b="0"/>
          </a:p>
        </p:txBody>
      </p:sp>
      <p:sp>
        <p:nvSpPr>
          <p:cNvPr id="235525" name="Rectangle 5"/>
          <p:cNvSpPr>
            <a:spLocks noChangeArrowheads="1"/>
          </p:cNvSpPr>
          <p:nvPr/>
        </p:nvSpPr>
        <p:spPr bwMode="auto">
          <a:xfrm>
            <a:off x="0" y="228600"/>
            <a:ext cx="9144000" cy="53340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28600"/>
            <a:ext cx="8610600" cy="53340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914400"/>
            <a:ext cx="8364538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35528" name="Text Box 8"/>
          <p:cNvSpPr txBox="1">
            <a:spLocks noChangeArrowheads="1"/>
          </p:cNvSpPr>
          <p:nvPr/>
        </p:nvSpPr>
        <p:spPr bwMode="auto">
          <a:xfrm>
            <a:off x="-57150" y="6613525"/>
            <a:ext cx="13997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i="1" dirty="0" smtClean="0">
                <a:latin typeface="+mn-lt"/>
              </a:rPr>
              <a:t>Zuzana </a:t>
            </a:r>
            <a:r>
              <a:rPr lang="cs-CZ" sz="1200" i="1" dirty="0">
                <a:latin typeface="+mn-lt"/>
              </a:rPr>
              <a:t>Bělinová</a:t>
            </a:r>
            <a:endParaRPr lang="en-US" sz="1200" i="1" dirty="0">
              <a:latin typeface="+mn-lt"/>
            </a:endParaRPr>
          </a:p>
        </p:txBody>
      </p:sp>
      <p:sp>
        <p:nvSpPr>
          <p:cNvPr id="235529" name="Text Box 9"/>
          <p:cNvSpPr txBox="1">
            <a:spLocks noChangeArrowheads="1"/>
          </p:cNvSpPr>
          <p:nvPr/>
        </p:nvSpPr>
        <p:spPr bwMode="auto">
          <a:xfrm>
            <a:off x="4773035" y="6618288"/>
            <a:ext cx="42947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cs-CZ" sz="1200" i="1" dirty="0" smtClean="0">
                <a:latin typeface="+mn-lt"/>
              </a:rPr>
              <a:t>Fakulta dopravní, České vysoké</a:t>
            </a:r>
            <a:r>
              <a:rPr lang="cs-CZ" sz="1200" i="1" baseline="0" dirty="0" smtClean="0">
                <a:latin typeface="+mn-lt"/>
              </a:rPr>
              <a:t> učení technické v Praze</a:t>
            </a:r>
            <a:endParaRPr lang="en-US" sz="1200" i="1" dirty="0">
              <a:latin typeface="+mn-lt"/>
            </a:endParaRPr>
          </a:p>
        </p:txBody>
      </p:sp>
      <p:sp>
        <p:nvSpPr>
          <p:cNvPr id="235531" name="Text Box 11"/>
          <p:cNvSpPr txBox="1">
            <a:spLocks noChangeArrowheads="1"/>
          </p:cNvSpPr>
          <p:nvPr/>
        </p:nvSpPr>
        <p:spPr bwMode="auto">
          <a:xfrm>
            <a:off x="-76200" y="-16351"/>
            <a:ext cx="29483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dirty="0" smtClean="0">
                <a:solidFill>
                  <a:srgbClr val="5294A6"/>
                </a:solidFill>
                <a:latin typeface="Arial" charset="0"/>
              </a:rPr>
              <a:t>TELEMATICKÉ SYSTÉMY</a:t>
            </a:r>
            <a:r>
              <a:rPr lang="cs-CZ" sz="1200" baseline="0" dirty="0" smtClean="0">
                <a:solidFill>
                  <a:srgbClr val="5294A6"/>
                </a:solidFill>
                <a:latin typeface="Arial" charset="0"/>
              </a:rPr>
              <a:t> A SLUŽBY</a:t>
            </a:r>
            <a:endParaRPr lang="en-US" dirty="0">
              <a:solidFill>
                <a:srgbClr val="5294A6"/>
              </a:solidFill>
            </a:endParaRPr>
          </a:p>
        </p:txBody>
      </p:sp>
      <p:sp>
        <p:nvSpPr>
          <p:cNvPr id="235533" name="Text Box 13"/>
          <p:cNvSpPr txBox="1">
            <a:spLocks noChangeArrowheads="1"/>
          </p:cNvSpPr>
          <p:nvPr userDrawn="1"/>
        </p:nvSpPr>
        <p:spPr bwMode="auto">
          <a:xfrm>
            <a:off x="8062759" y="-26988"/>
            <a:ext cx="113204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cs-CZ" sz="1200" i="1" dirty="0" smtClean="0">
                <a:latin typeface="+mn-lt"/>
              </a:rPr>
              <a:t>Přednáška</a:t>
            </a:r>
            <a:r>
              <a:rPr lang="cs-CZ" sz="1200" i="1" baseline="0" dirty="0" smtClean="0">
                <a:latin typeface="+mn-lt"/>
              </a:rPr>
              <a:t> 7</a:t>
            </a:r>
            <a:r>
              <a:rPr lang="cs-CZ" sz="1200" i="1" dirty="0" smtClean="0">
                <a:latin typeface="+mn-lt"/>
              </a:rPr>
              <a:t> </a:t>
            </a:r>
            <a:endParaRPr lang="en-US" sz="1200" i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j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j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emf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6629400"/>
          </a:xfrm>
          <a:prstGeom prst="rect">
            <a:avLst/>
          </a:prstGeom>
          <a:solidFill>
            <a:srgbClr val="B7C3C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de-DE"/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1282700" y="1765300"/>
            <a:ext cx="15335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18900" b="0">
                <a:solidFill>
                  <a:srgbClr val="00B050"/>
                </a:solidFill>
                <a:latin typeface="Arial" pitchFamily="34" charset="0"/>
              </a:rPr>
              <a:t>7</a:t>
            </a:r>
            <a:endParaRPr lang="en-US">
              <a:solidFill>
                <a:srgbClr val="00B050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849313" y="685800"/>
            <a:ext cx="2438400" cy="68580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0" y="685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738188" y="1358900"/>
            <a:ext cx="2538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cs-CZ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</a:rPr>
              <a:t>PŘEDNÁŠKA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6" name="Text Box 7"/>
          <p:cNvSpPr txBox="1">
            <a:spLocks noChangeArrowheads="1"/>
          </p:cNvSpPr>
          <p:nvPr/>
        </p:nvSpPr>
        <p:spPr bwMode="auto">
          <a:xfrm>
            <a:off x="3923928" y="2708920"/>
            <a:ext cx="47720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800" dirty="0">
                <a:latin typeface="Arial" pitchFamily="34" charset="0"/>
              </a:rPr>
              <a:t>Kooperativní </a:t>
            </a:r>
            <a:r>
              <a:rPr lang="cs-CZ" sz="2800" dirty="0" smtClean="0">
                <a:latin typeface="Arial" pitchFamily="34" charset="0"/>
              </a:rPr>
              <a:t>systémy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obsah 1"/>
          <p:cNvSpPr>
            <a:spLocks noGrp="1"/>
          </p:cNvSpPr>
          <p:nvPr>
            <p:ph idx="10"/>
          </p:nvPr>
        </p:nvSpPr>
        <p:spPr>
          <a:xfrm>
            <a:off x="323528" y="928688"/>
            <a:ext cx="8820472" cy="574067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Opakující se zprávy</a:t>
            </a:r>
          </a:p>
          <a:p>
            <a:pPr lvl="1">
              <a:defRPr/>
            </a:pPr>
            <a:r>
              <a:rPr lang="cs-CZ" dirty="0" smtClean="0"/>
              <a:t>Místní informace o nebezpečných situacích</a:t>
            </a:r>
          </a:p>
          <a:p>
            <a:pPr lvl="1">
              <a:defRPr/>
            </a:pPr>
            <a:r>
              <a:rPr lang="cs-CZ" dirty="0" smtClean="0"/>
              <a:t>Bez přeposílání</a:t>
            </a:r>
          </a:p>
          <a:p>
            <a:pPr lvl="1">
              <a:defRPr/>
            </a:pPr>
            <a:r>
              <a:rPr lang="cs-CZ" dirty="0" smtClean="0"/>
              <a:t>Výhoda – vysoká pravděpodobnost zachycení zprávy</a:t>
            </a:r>
          </a:p>
          <a:p>
            <a:pPr>
              <a:defRPr/>
            </a:pPr>
            <a:r>
              <a:rPr lang="cs-CZ" dirty="0" smtClean="0"/>
              <a:t>Zprávy vyvolané určitou situací (výstražné zprávy, nouzové zprávy)</a:t>
            </a:r>
          </a:p>
          <a:p>
            <a:pPr lvl="1">
              <a:defRPr/>
            </a:pPr>
            <a:r>
              <a:rPr lang="cs-CZ" dirty="0" smtClean="0"/>
              <a:t>Po zaznamenání nebezpečí</a:t>
            </a:r>
          </a:p>
          <a:p>
            <a:pPr lvl="1">
              <a:defRPr/>
            </a:pPr>
            <a:r>
              <a:rPr lang="cs-CZ" dirty="0" smtClean="0"/>
              <a:t>Rozšiřování obdržených informací</a:t>
            </a:r>
          </a:p>
          <a:p>
            <a:pPr lvl="1">
              <a:defRPr/>
            </a:pPr>
            <a:r>
              <a:rPr lang="cs-CZ" dirty="0" smtClean="0"/>
              <a:t>Vzniká zpoždění</a:t>
            </a:r>
          </a:p>
        </p:txBody>
      </p:sp>
      <p:sp>
        <p:nvSpPr>
          <p:cNvPr id="12292" name="Nadpis 3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6104"/>
          </a:xfrm>
        </p:spPr>
        <p:txBody>
          <a:bodyPr/>
          <a:lstStyle/>
          <a:p>
            <a:r>
              <a:rPr lang="cs-CZ" dirty="0" smtClean="0"/>
              <a:t>   Typy přenášených informací </a:t>
            </a:r>
            <a:endParaRPr lang="cs-CZ" dirty="0" smtClean="0">
              <a:solidFill>
                <a:srgbClr val="D1FFC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aktuálně vyvíjené aplikace</a:t>
            </a:r>
            <a:endParaRPr lang="cs-CZ" dirty="0" smtClean="0">
              <a:solidFill>
                <a:srgbClr val="D1FFC5"/>
              </a:solidFill>
            </a:endParaRPr>
          </a:p>
        </p:txBody>
      </p:sp>
      <p:sp>
        <p:nvSpPr>
          <p:cNvPr id="11267" name="Zástupný symbol pro obsah 2"/>
          <p:cNvSpPr>
            <a:spLocks noGrp="1"/>
          </p:cNvSpPr>
          <p:nvPr>
            <p:ph idx="1"/>
          </p:nvPr>
        </p:nvSpPr>
        <p:spPr>
          <a:xfrm>
            <a:off x="6059488" y="6357938"/>
            <a:ext cx="3084512" cy="357187"/>
          </a:xfrm>
        </p:spPr>
        <p:txBody>
          <a:bodyPr/>
          <a:lstStyle/>
          <a:p>
            <a:pPr>
              <a:buFontTx/>
              <a:buNone/>
            </a:pPr>
            <a:r>
              <a:rPr lang="cs-CZ" sz="1400" smtClean="0"/>
              <a:t>Zdroj: Audi, projekt Travolution</a:t>
            </a: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284984"/>
            <a:ext cx="6053137" cy="25415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395536" y="785812"/>
            <a:ext cx="8105527" cy="523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cs-CZ" b="0" kern="0" dirty="0" smtClean="0">
                <a:latin typeface="+mn-lt"/>
              </a:rPr>
              <a:t>Spolupráce Audi a Technické univerzity v Mnichově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cs-CZ" b="0" kern="0" dirty="0" smtClean="0">
                <a:latin typeface="+mn-lt"/>
              </a:rPr>
              <a:t>Komunikace </a:t>
            </a:r>
            <a:r>
              <a:rPr lang="cs-CZ" b="0" kern="0" dirty="0">
                <a:latin typeface="+mn-lt"/>
              </a:rPr>
              <a:t>vozidlo – světelné signalizační zařízení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cs-CZ" b="0" kern="0" dirty="0">
                <a:latin typeface="+mn-lt"/>
              </a:rPr>
              <a:t>Cíl – optimalizace průjezdu vozidel křižovatkou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cs-CZ" b="0" kern="0" dirty="0">
                <a:latin typeface="+mn-lt"/>
              </a:rPr>
              <a:t>Snížení spotřeby paliva, zvýšení plynulosti dopravního proudu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sah 1"/>
          <p:cNvSpPr>
            <a:spLocks noGrp="1"/>
          </p:cNvSpPr>
          <p:nvPr>
            <p:ph idx="10"/>
          </p:nvPr>
        </p:nvSpPr>
        <p:spPr>
          <a:xfrm>
            <a:off x="251520" y="785813"/>
            <a:ext cx="8892480" cy="58115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16.12.2008 Evropská komise přijala Akční plán zavádění ITS systémů</a:t>
            </a:r>
          </a:p>
          <a:p>
            <a:pPr>
              <a:defRPr/>
            </a:pPr>
            <a:r>
              <a:rPr lang="cs-CZ" dirty="0" smtClean="0"/>
              <a:t>Navrhuje řadu opatření pro implementaci a návrh směrnice</a:t>
            </a:r>
          </a:p>
          <a:p>
            <a:pPr>
              <a:defRPr/>
            </a:pPr>
            <a:r>
              <a:rPr lang="cs-CZ" dirty="0" smtClean="0"/>
              <a:t>Cílem urychlit vstup již připravených aplikací na trh</a:t>
            </a:r>
          </a:p>
          <a:p>
            <a:pPr>
              <a:defRPr/>
            </a:pPr>
            <a:r>
              <a:rPr lang="cs-CZ" dirty="0" smtClean="0"/>
              <a:t>Iniciativa podporování pěti Generálními ředitelstvími (DG): pro energii a dopravu, pro informační společnost a média, pro výzkum, pro podniky a průmysl, pro životní prostředí</a:t>
            </a:r>
          </a:p>
          <a:p>
            <a:pPr>
              <a:defRPr/>
            </a:pPr>
            <a:r>
              <a:rPr lang="cs-CZ" dirty="0" smtClean="0"/>
              <a:t>23.4.2009 schváleno Evropským parlamentem</a:t>
            </a:r>
          </a:p>
        </p:txBody>
      </p:sp>
      <p:sp>
        <p:nvSpPr>
          <p:cNvPr id="14340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Politické souvislosti, podpora</a:t>
            </a:r>
            <a:endParaRPr lang="cs-CZ" dirty="0" smtClean="0">
              <a:solidFill>
                <a:srgbClr val="D1FFC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Zástupný symbol pro obsah 1"/>
          <p:cNvSpPr>
            <a:spLocks noGrp="1"/>
          </p:cNvSpPr>
          <p:nvPr>
            <p:ph idx="10"/>
          </p:nvPr>
        </p:nvSpPr>
        <p:spPr>
          <a:xfrm>
            <a:off x="395536" y="928688"/>
            <a:ext cx="8748464" cy="566866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Dosažení stability systému</a:t>
            </a:r>
          </a:p>
          <a:p>
            <a:pPr>
              <a:defRPr/>
            </a:pPr>
            <a:r>
              <a:rPr lang="cs-CZ" dirty="0" smtClean="0"/>
              <a:t>Zajištění konzistence</a:t>
            </a:r>
          </a:p>
          <a:p>
            <a:pPr>
              <a:defRPr/>
            </a:pPr>
            <a:r>
              <a:rPr lang="cs-CZ" dirty="0" smtClean="0"/>
              <a:t>Vyřešení situací datového přetečení, atd.</a:t>
            </a:r>
          </a:p>
          <a:p>
            <a:pPr>
              <a:defRPr/>
            </a:pPr>
            <a:r>
              <a:rPr lang="cs-CZ" b="1" dirty="0" smtClean="0"/>
              <a:t>Sestavení business modelů</a:t>
            </a:r>
          </a:p>
          <a:p>
            <a:pPr>
              <a:defRPr/>
            </a:pPr>
            <a:r>
              <a:rPr lang="cs-CZ" b="1" dirty="0" smtClean="0"/>
              <a:t>Zajištění financování</a:t>
            </a:r>
          </a:p>
          <a:p>
            <a:pPr>
              <a:defRPr/>
            </a:pPr>
            <a:r>
              <a:rPr lang="cs-CZ" dirty="0" smtClean="0"/>
              <a:t>Dostupnost dat</a:t>
            </a:r>
          </a:p>
          <a:p>
            <a:pPr>
              <a:defRPr/>
            </a:pPr>
            <a:r>
              <a:rPr lang="cs-CZ" dirty="0" smtClean="0"/>
              <a:t>Zabezpečení systémů</a:t>
            </a:r>
          </a:p>
          <a:p>
            <a:pPr>
              <a:defRPr/>
            </a:pPr>
            <a:r>
              <a:rPr lang="cs-CZ" dirty="0" smtClean="0"/>
              <a:t>Zabezpečení ochrany dat</a:t>
            </a:r>
          </a:p>
          <a:p>
            <a:pPr>
              <a:defRPr/>
            </a:pPr>
            <a:endParaRPr lang="cs-CZ" dirty="0" smtClean="0"/>
          </a:p>
        </p:txBody>
      </p:sp>
      <p:sp>
        <p:nvSpPr>
          <p:cNvPr id="15364" name="Nadpis 3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6104"/>
          </a:xfrm>
        </p:spPr>
        <p:txBody>
          <a:bodyPr/>
          <a:lstStyle/>
          <a:p>
            <a:r>
              <a:rPr lang="cs-CZ" dirty="0" smtClean="0"/>
              <a:t>   Další nutné podmínky, rizika, atd.</a:t>
            </a:r>
            <a:endParaRPr lang="cs-CZ" dirty="0" smtClean="0">
              <a:solidFill>
                <a:srgbClr val="D1FFC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Nadpis 1"/>
          <p:cNvSpPr>
            <a:spLocks noGrp="1"/>
          </p:cNvSpPr>
          <p:nvPr>
            <p:ph type="title"/>
          </p:nvPr>
        </p:nvSpPr>
        <p:spPr>
          <a:xfrm>
            <a:off x="0" y="357189"/>
            <a:ext cx="9144000" cy="407515"/>
          </a:xfrm>
        </p:spPr>
        <p:txBody>
          <a:bodyPr/>
          <a:lstStyle/>
          <a:p>
            <a:r>
              <a:rPr lang="cs-CZ" dirty="0" smtClean="0"/>
              <a:t>   Příklad nárůstu penetrace vybavených vozidel</a:t>
            </a:r>
            <a:endParaRPr lang="cs-CZ" dirty="0" smtClean="0">
              <a:solidFill>
                <a:srgbClr val="D1FFC5"/>
              </a:solidFill>
            </a:endParaRPr>
          </a:p>
        </p:txBody>
      </p:sp>
      <p:sp>
        <p:nvSpPr>
          <p:cNvPr id="16387" name="Zástupný symbol pro obsah 2"/>
          <p:cNvSpPr>
            <a:spLocks noGrp="1"/>
          </p:cNvSpPr>
          <p:nvPr>
            <p:ph idx="1"/>
          </p:nvPr>
        </p:nvSpPr>
        <p:spPr>
          <a:xfrm>
            <a:off x="2428875" y="6072188"/>
            <a:ext cx="6715125" cy="357187"/>
          </a:xfrm>
        </p:spPr>
        <p:txBody>
          <a:bodyPr/>
          <a:lstStyle/>
          <a:p>
            <a:pPr algn="r">
              <a:buFontTx/>
              <a:buNone/>
            </a:pPr>
            <a:r>
              <a:rPr lang="cs-CZ" sz="1400" smtClean="0"/>
              <a:t>Menig C., Audi AG: Prezentace C2X kurz, Mnichov, 05/2009</a:t>
            </a:r>
          </a:p>
          <a:p>
            <a:pPr algn="r"/>
            <a:endParaRPr lang="cs-CZ" sz="1400" smtClean="0"/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428750"/>
            <a:ext cx="712787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D1FFC5"/>
                </a:solidFill>
              </a:rPr>
              <a:t>Možné technologie</a:t>
            </a:r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083956"/>
              </p:ext>
            </p:extLst>
          </p:nvPr>
        </p:nvGraphicFramePr>
        <p:xfrm>
          <a:off x="71406" y="1428736"/>
          <a:ext cx="9001156" cy="3940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9783"/>
                <a:gridCol w="923195"/>
                <a:gridCol w="923195"/>
                <a:gridCol w="1038593"/>
                <a:gridCol w="923195"/>
                <a:gridCol w="923195"/>
              </a:tblGrid>
              <a:tr h="1603371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rgbClr val="00B050"/>
                          </a:solidFill>
                        </a:rPr>
                        <a:t>Car-to-car</a:t>
                      </a:r>
                      <a:endParaRPr lang="cs-CZ" dirty="0">
                        <a:solidFill>
                          <a:srgbClr val="00B050"/>
                        </a:solidFill>
                      </a:endParaRPr>
                    </a:p>
                  </a:txBody>
                  <a:tcPr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rgbClr val="00B050"/>
                          </a:solidFill>
                        </a:rPr>
                        <a:t>Car-to-</a:t>
                      </a:r>
                      <a:r>
                        <a:rPr lang="cs-CZ" dirty="0" err="1" smtClean="0">
                          <a:solidFill>
                            <a:srgbClr val="00B050"/>
                          </a:solidFill>
                        </a:rPr>
                        <a:t>infrastructure</a:t>
                      </a:r>
                      <a:endParaRPr lang="cs-CZ" dirty="0">
                        <a:solidFill>
                          <a:srgbClr val="00B050"/>
                        </a:solidFill>
                      </a:endParaRPr>
                    </a:p>
                  </a:txBody>
                  <a:tcPr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rgbClr val="00B050"/>
                          </a:solidFill>
                        </a:rPr>
                        <a:t>Car-to-</a:t>
                      </a:r>
                      <a:r>
                        <a:rPr lang="cs-CZ" dirty="0" err="1" smtClean="0">
                          <a:solidFill>
                            <a:srgbClr val="00B050"/>
                          </a:solidFill>
                        </a:rPr>
                        <a:t>enterprise</a:t>
                      </a:r>
                      <a:endParaRPr lang="cs-CZ" dirty="0">
                        <a:solidFill>
                          <a:srgbClr val="00B050"/>
                        </a:solidFill>
                      </a:endParaRPr>
                    </a:p>
                  </a:txBody>
                  <a:tcPr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rgbClr val="00B050"/>
                          </a:solidFill>
                        </a:rPr>
                        <a:t>Car-to-</a:t>
                      </a:r>
                      <a:r>
                        <a:rPr lang="cs-CZ" dirty="0" err="1" smtClean="0">
                          <a:solidFill>
                            <a:srgbClr val="00B050"/>
                          </a:solidFill>
                        </a:rPr>
                        <a:t>home</a:t>
                      </a:r>
                      <a:endParaRPr lang="cs-CZ" dirty="0">
                        <a:solidFill>
                          <a:srgbClr val="00B050"/>
                        </a:solidFill>
                      </a:endParaRPr>
                    </a:p>
                  </a:txBody>
                  <a:tcPr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rgbClr val="00B050"/>
                          </a:solidFill>
                        </a:rPr>
                        <a:t>Car-to-</a:t>
                      </a:r>
                      <a:r>
                        <a:rPr lang="cs-CZ" dirty="0" err="1" smtClean="0">
                          <a:solidFill>
                            <a:srgbClr val="00B050"/>
                          </a:solidFill>
                        </a:rPr>
                        <a:t>personal</a:t>
                      </a:r>
                      <a:r>
                        <a:rPr lang="cs-CZ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cs-CZ" dirty="0" err="1" smtClean="0">
                          <a:solidFill>
                            <a:srgbClr val="00B050"/>
                          </a:solidFill>
                        </a:rPr>
                        <a:t>equipment</a:t>
                      </a:r>
                      <a:endParaRPr lang="cs-CZ" dirty="0">
                        <a:solidFill>
                          <a:srgbClr val="00B050"/>
                        </a:solidFill>
                      </a:endParaRPr>
                    </a:p>
                  </a:txBody>
                  <a:tcPr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7730">
                <a:tc>
                  <a:txBody>
                    <a:bodyPr/>
                    <a:lstStyle/>
                    <a:p>
                      <a:r>
                        <a:rPr lang="cs-CZ" dirty="0" err="1" smtClean="0"/>
                        <a:t>WiFi</a:t>
                      </a:r>
                      <a:r>
                        <a:rPr lang="cs-CZ" dirty="0" smtClean="0"/>
                        <a:t> 802.11 a/b/g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9823">
                <a:tc>
                  <a:txBody>
                    <a:bodyPr/>
                    <a:lstStyle/>
                    <a:p>
                      <a:r>
                        <a:rPr lang="cs-CZ" dirty="0" smtClean="0"/>
                        <a:t>DSRC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98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err="1" smtClean="0"/>
                        <a:t>Cellular</a:t>
                      </a:r>
                      <a:r>
                        <a:rPr lang="cs-CZ" dirty="0" smtClean="0"/>
                        <a:t> </a:t>
                      </a:r>
                      <a:r>
                        <a:rPr lang="cs-CZ" dirty="0" err="1" smtClean="0"/>
                        <a:t>networks</a:t>
                      </a:r>
                      <a:r>
                        <a:rPr lang="cs-CZ" dirty="0" smtClean="0"/>
                        <a:t> (</a:t>
                      </a:r>
                      <a:r>
                        <a:rPr lang="cs-CZ" dirty="0" err="1" smtClean="0"/>
                        <a:t>e.g</a:t>
                      </a:r>
                      <a:r>
                        <a:rPr lang="cs-CZ" dirty="0" smtClean="0"/>
                        <a:t>. GSM+GPRS, ...)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98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err="1" smtClean="0"/>
                        <a:t>WiMax</a:t>
                      </a:r>
                      <a:r>
                        <a:rPr lang="cs-CZ" dirty="0" smtClean="0"/>
                        <a:t> 802.16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98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err="1" smtClean="0"/>
                        <a:t>Bluetooth</a:t>
                      </a:r>
                      <a:endParaRPr lang="cs-CZ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98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Mobile </a:t>
                      </a:r>
                      <a:r>
                        <a:rPr lang="cs-CZ" dirty="0" err="1" smtClean="0"/>
                        <a:t>Broadband</a:t>
                      </a:r>
                      <a:r>
                        <a:rPr lang="cs-CZ" dirty="0" smtClean="0"/>
                        <a:t> </a:t>
                      </a:r>
                      <a:r>
                        <a:rPr lang="cs-CZ" dirty="0" err="1" smtClean="0"/>
                        <a:t>Wireless</a:t>
                      </a:r>
                      <a:r>
                        <a:rPr lang="cs-CZ" dirty="0" smtClean="0"/>
                        <a:t> Access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787132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0"/>
          </p:nvPr>
        </p:nvSpPr>
        <p:spPr>
          <a:xfrm>
            <a:off x="251520" y="1052736"/>
            <a:ext cx="8892480" cy="5616624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cs-CZ" dirty="0" smtClean="0"/>
              <a:t>Přínos kooperativních systémů závisí na dopravní situaci a vlastní komunikaci mezi vozidly</a:t>
            </a:r>
          </a:p>
          <a:p>
            <a:pPr>
              <a:defRPr/>
            </a:pPr>
            <a:r>
              <a:rPr lang="cs-CZ" dirty="0" smtClean="0"/>
              <a:t>Modelování musí zahrnovat obě složky – dopravní i komunikační</a:t>
            </a:r>
          </a:p>
          <a:p>
            <a:pPr>
              <a:defRPr/>
            </a:pPr>
            <a:r>
              <a:rPr lang="cs-CZ" dirty="0" smtClean="0"/>
              <a:t>Důležitost vzájemného propojení – reakce na obdržené zprávy</a:t>
            </a:r>
          </a:p>
          <a:p>
            <a:pPr>
              <a:defRPr/>
            </a:pPr>
            <a:r>
              <a:rPr lang="cs-CZ" dirty="0" smtClean="0"/>
              <a:t>Nově výrobci simulačních softwarů je doplňují o modul kooperativních systémů</a:t>
            </a:r>
          </a:p>
          <a:p>
            <a:pPr>
              <a:defRPr/>
            </a:pPr>
            <a:r>
              <a:rPr lang="cs-CZ" dirty="0" smtClean="0"/>
              <a:t>Další možnost - jednotlivé z těchto dějů je možno modelovat  ve specializovaných simulačních prostředích.</a:t>
            </a:r>
          </a:p>
          <a:p>
            <a:pPr lvl="1">
              <a:defRPr/>
            </a:pPr>
            <a:r>
              <a:rPr lang="cs-CZ" dirty="0" smtClean="0"/>
              <a:t>modelování dopravy např. programy </a:t>
            </a:r>
            <a:r>
              <a:rPr lang="cs-CZ" dirty="0" err="1" smtClean="0"/>
              <a:t>Aimsun</a:t>
            </a:r>
            <a:r>
              <a:rPr lang="cs-CZ" dirty="0" smtClean="0"/>
              <a:t>, </a:t>
            </a:r>
            <a:br>
              <a:rPr lang="cs-CZ" dirty="0" smtClean="0"/>
            </a:br>
            <a:r>
              <a:rPr lang="cs-CZ" dirty="0" err="1" smtClean="0"/>
              <a:t>Vissim</a:t>
            </a:r>
            <a:r>
              <a:rPr lang="cs-CZ" dirty="0" smtClean="0"/>
              <a:t>, atd.</a:t>
            </a:r>
          </a:p>
          <a:p>
            <a:pPr lvl="1">
              <a:defRPr/>
            </a:pPr>
            <a:r>
              <a:rPr lang="cs-CZ" dirty="0" smtClean="0"/>
              <a:t>Komunikační simulátor např. NS2</a:t>
            </a:r>
          </a:p>
        </p:txBody>
      </p:sp>
      <p:sp>
        <p:nvSpPr>
          <p:cNvPr id="18436" name="Nadpis 3"/>
          <p:cNvSpPr>
            <a:spLocks noGrp="1"/>
          </p:cNvSpPr>
          <p:nvPr>
            <p:ph type="title"/>
          </p:nvPr>
        </p:nvSpPr>
        <p:spPr>
          <a:xfrm>
            <a:off x="0" y="228601"/>
            <a:ext cx="9144000" cy="824136"/>
          </a:xfrm>
        </p:spPr>
        <p:txBody>
          <a:bodyPr/>
          <a:lstStyle/>
          <a:p>
            <a:r>
              <a:rPr lang="cs-CZ" dirty="0" smtClean="0"/>
              <a:t>   Vyhodnocování přínosu kooperativních systémů, možnosti modelování</a:t>
            </a:r>
            <a:endParaRPr lang="cs-CZ" dirty="0" smtClean="0">
              <a:solidFill>
                <a:srgbClr val="D1FFC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3400" y="2204864"/>
            <a:ext cx="8364538" cy="4243561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Plánované </a:t>
            </a:r>
            <a:r>
              <a:rPr lang="cs-CZ" dirty="0" smtClean="0"/>
              <a:t>aplikace kooperativních systémů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92679966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Zástupný symbol pro obsah 1"/>
          <p:cNvSpPr>
            <a:spLocks noGrp="1"/>
          </p:cNvSpPr>
          <p:nvPr>
            <p:ph idx="10"/>
          </p:nvPr>
        </p:nvSpPr>
        <p:spPr>
          <a:xfrm>
            <a:off x="395536" y="1000125"/>
            <a:ext cx="8748464" cy="2714625"/>
          </a:xfrm>
        </p:spPr>
        <p:txBody>
          <a:bodyPr/>
          <a:lstStyle/>
          <a:p>
            <a:r>
              <a:rPr lang="cs-CZ" dirty="0" smtClean="0"/>
              <a:t>Typy aplikací podle využití</a:t>
            </a:r>
          </a:p>
          <a:p>
            <a:pPr lvl="1"/>
            <a:r>
              <a:rPr lang="cs-CZ" dirty="0" smtClean="0"/>
              <a:t>Aplikace pro řízení dopravy a přepravy</a:t>
            </a:r>
          </a:p>
          <a:p>
            <a:pPr lvl="1"/>
            <a:r>
              <a:rPr lang="en-US" dirty="0" err="1" smtClean="0"/>
              <a:t>Logistika</a:t>
            </a:r>
            <a:r>
              <a:rPr lang="en-US" dirty="0" smtClean="0"/>
              <a:t> a </a:t>
            </a:r>
            <a:r>
              <a:rPr lang="en-US" dirty="0" err="1" smtClean="0"/>
              <a:t>řízení</a:t>
            </a:r>
            <a:r>
              <a:rPr lang="en-US" dirty="0" smtClean="0"/>
              <a:t> </a:t>
            </a:r>
            <a:r>
              <a:rPr lang="en-US" dirty="0" err="1" smtClean="0"/>
              <a:t>nákladní</a:t>
            </a:r>
            <a:r>
              <a:rPr lang="en-US" dirty="0" smtClean="0"/>
              <a:t> </a:t>
            </a:r>
            <a:r>
              <a:rPr lang="en-US" dirty="0" err="1" smtClean="0"/>
              <a:t>dopravy</a:t>
            </a:r>
            <a:endParaRPr lang="cs-CZ" dirty="0" smtClean="0"/>
          </a:p>
          <a:p>
            <a:pPr lvl="1"/>
            <a:r>
              <a:rPr lang="cs-CZ" dirty="0" smtClean="0"/>
              <a:t>Bezpečnostní aplikace </a:t>
            </a:r>
          </a:p>
          <a:p>
            <a:pPr lvl="1"/>
            <a:r>
              <a:rPr lang="cs-CZ" dirty="0" smtClean="0"/>
              <a:t>Údržbové aplikace</a:t>
            </a:r>
          </a:p>
        </p:txBody>
      </p:sp>
      <p:sp>
        <p:nvSpPr>
          <p:cNvPr id="19460" name="Nadpis 3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550391"/>
          </a:xfrm>
        </p:spPr>
        <p:txBody>
          <a:bodyPr/>
          <a:lstStyle/>
          <a:p>
            <a:r>
              <a:rPr lang="cs-CZ" dirty="0" smtClean="0"/>
              <a:t>    Možné typy aplikací kooperativních systémů   </a:t>
            </a:r>
            <a:endParaRPr lang="cs-CZ" dirty="0" smtClean="0">
              <a:solidFill>
                <a:srgbClr val="D1FFC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Nadpis 3"/>
          <p:cNvSpPr>
            <a:spLocks noGrp="1"/>
          </p:cNvSpPr>
          <p:nvPr>
            <p:ph type="title"/>
          </p:nvPr>
        </p:nvSpPr>
        <p:spPr>
          <a:xfrm>
            <a:off x="0" y="228601"/>
            <a:ext cx="9144000" cy="608112"/>
          </a:xfrm>
        </p:spPr>
        <p:txBody>
          <a:bodyPr/>
          <a:lstStyle/>
          <a:p>
            <a:r>
              <a:rPr lang="cs-CZ" dirty="0" smtClean="0"/>
              <a:t>   Aplikace pro řízení dopravy a přepravy </a:t>
            </a:r>
            <a:endParaRPr lang="cs-CZ" dirty="0" smtClean="0">
              <a:solidFill>
                <a:srgbClr val="D1FFC5"/>
              </a:solidFill>
            </a:endParaRPr>
          </a:p>
        </p:txBody>
      </p:sp>
      <p:sp>
        <p:nvSpPr>
          <p:cNvPr id="2" name="Zástupný symbol pro obsah 1"/>
          <p:cNvSpPr>
            <a:spLocks noGrp="1"/>
          </p:cNvSpPr>
          <p:nvPr>
            <p:ph idx="10"/>
          </p:nvPr>
        </p:nvSpPr>
        <p:spPr>
          <a:xfrm>
            <a:off x="395536" y="1071563"/>
            <a:ext cx="8748464" cy="552578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Plánování cest a jejich </a:t>
            </a:r>
            <a:r>
              <a:rPr lang="cs-CZ" dirty="0" err="1" smtClean="0"/>
              <a:t>přeplánovávání</a:t>
            </a:r>
            <a:endParaRPr lang="cs-CZ" dirty="0" smtClean="0"/>
          </a:p>
          <a:p>
            <a:pPr>
              <a:defRPr/>
            </a:pPr>
            <a:r>
              <a:rPr lang="cs-CZ" dirty="0" smtClean="0"/>
              <a:t>Získání přesných vstupních dat pro řídící dopravní centra</a:t>
            </a:r>
          </a:p>
          <a:p>
            <a:pPr>
              <a:defRPr/>
            </a:pPr>
            <a:r>
              <a:rPr lang="cs-CZ" dirty="0" smtClean="0"/>
              <a:t>Zobrazení dynamických dopravních značek a rychlostních doporučení</a:t>
            </a:r>
          </a:p>
          <a:p>
            <a:pPr>
              <a:defRPr/>
            </a:pPr>
            <a:r>
              <a:rPr lang="cs-CZ" dirty="0" smtClean="0"/>
              <a:t>Dynamické přidělování dopravních pruhů</a:t>
            </a:r>
          </a:p>
          <a:p>
            <a:pPr>
              <a:defRPr/>
            </a:pPr>
            <a:endParaRPr lang="cs-CZ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1"/>
          <p:cNvSpPr>
            <a:spLocks noGrp="1"/>
          </p:cNvSpPr>
          <p:nvPr>
            <p:ph idx="10"/>
          </p:nvPr>
        </p:nvSpPr>
        <p:spPr>
          <a:xfrm>
            <a:off x="251520" y="785813"/>
            <a:ext cx="8892480" cy="5811539"/>
          </a:xfrm>
        </p:spPr>
        <p:txBody>
          <a:bodyPr/>
          <a:lstStyle/>
          <a:p>
            <a:r>
              <a:rPr lang="cs-CZ" dirty="0" smtClean="0"/>
              <a:t>Kooperativní systémy</a:t>
            </a:r>
          </a:p>
          <a:p>
            <a:pPr lvl="1"/>
            <a:r>
              <a:rPr lang="cs-CZ" dirty="0" smtClean="0"/>
              <a:t>Principy</a:t>
            </a:r>
          </a:p>
          <a:p>
            <a:pPr lvl="1"/>
            <a:r>
              <a:rPr lang="cs-CZ" dirty="0" smtClean="0"/>
              <a:t>Možné aplikace</a:t>
            </a:r>
          </a:p>
          <a:p>
            <a:pPr lvl="1"/>
            <a:r>
              <a:rPr lang="cs-CZ" dirty="0" smtClean="0"/>
              <a:t>Přenosové technologie</a:t>
            </a:r>
          </a:p>
          <a:p>
            <a:pPr lvl="1"/>
            <a:r>
              <a:rPr lang="cs-CZ" dirty="0" smtClean="0"/>
              <a:t>Aktuálně řešené projekty</a:t>
            </a:r>
          </a:p>
        </p:txBody>
      </p:sp>
      <p:sp>
        <p:nvSpPr>
          <p:cNvPr id="307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Přednáška 7 - Obsah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Nadpis 3"/>
          <p:cNvSpPr>
            <a:spLocks noGrp="1"/>
          </p:cNvSpPr>
          <p:nvPr>
            <p:ph type="title"/>
          </p:nvPr>
        </p:nvSpPr>
        <p:spPr>
          <a:xfrm>
            <a:off x="0" y="228601"/>
            <a:ext cx="9144000" cy="536103"/>
          </a:xfrm>
        </p:spPr>
        <p:txBody>
          <a:bodyPr/>
          <a:lstStyle/>
          <a:p>
            <a:r>
              <a:rPr lang="cs-CZ" dirty="0" smtClean="0"/>
              <a:t>   Aplikace pro řízení dopravy a přepravy </a:t>
            </a:r>
            <a:endParaRPr lang="cs-CZ" dirty="0" smtClean="0">
              <a:solidFill>
                <a:srgbClr val="D1FFC5"/>
              </a:solidFill>
            </a:endParaRPr>
          </a:p>
        </p:txBody>
      </p:sp>
      <p:sp>
        <p:nvSpPr>
          <p:cNvPr id="21508" name="Zástupný symbol pro obsah 1"/>
          <p:cNvSpPr>
            <a:spLocks noGrp="1"/>
          </p:cNvSpPr>
          <p:nvPr>
            <p:ph idx="10"/>
          </p:nvPr>
        </p:nvSpPr>
        <p:spPr>
          <a:xfrm>
            <a:off x="323528" y="1071562"/>
            <a:ext cx="8820472" cy="2789485"/>
          </a:xfrm>
        </p:spPr>
        <p:txBody>
          <a:bodyPr/>
          <a:lstStyle/>
          <a:p>
            <a:r>
              <a:rPr lang="cs-CZ" dirty="0" smtClean="0"/>
              <a:t>Upřednostňování určitých druhů dopravy </a:t>
            </a:r>
          </a:p>
          <a:p>
            <a:r>
              <a:rPr lang="cs-CZ" dirty="0" smtClean="0"/>
              <a:t>Plánování intermodální dopravy</a:t>
            </a:r>
          </a:p>
          <a:p>
            <a:r>
              <a:rPr lang="cs-CZ" dirty="0" smtClean="0"/>
              <a:t>Dynamické zpoplatňování dle stupně kongescí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Zástupný symbol pro obsah 1"/>
          <p:cNvSpPr>
            <a:spLocks noGrp="1"/>
          </p:cNvSpPr>
          <p:nvPr>
            <p:ph idx="10"/>
          </p:nvPr>
        </p:nvSpPr>
        <p:spPr>
          <a:xfrm>
            <a:off x="323528" y="1000125"/>
            <a:ext cx="8820472" cy="5597227"/>
          </a:xfrm>
        </p:spPr>
        <p:txBody>
          <a:bodyPr/>
          <a:lstStyle/>
          <a:p>
            <a:r>
              <a:rPr lang="cs-CZ" dirty="0" smtClean="0"/>
              <a:t>Správa parkovacích zón</a:t>
            </a:r>
          </a:p>
          <a:p>
            <a:r>
              <a:rPr lang="cs-CZ" dirty="0" smtClean="0"/>
              <a:t>Řízení pohybu nákladních vozidel</a:t>
            </a:r>
          </a:p>
          <a:p>
            <a:r>
              <a:rPr lang="cs-CZ" dirty="0" smtClean="0"/>
              <a:t>Řízení přepravy nebezpečných nákladů</a:t>
            </a:r>
          </a:p>
          <a:p>
            <a:r>
              <a:rPr lang="cs-CZ" dirty="0" smtClean="0"/>
              <a:t>Plánování </a:t>
            </a:r>
            <a:r>
              <a:rPr lang="cs-CZ" dirty="0" err="1" smtClean="0"/>
              <a:t>multimodální</a:t>
            </a:r>
            <a:r>
              <a:rPr lang="cs-CZ" dirty="0" smtClean="0"/>
              <a:t> dopravy</a:t>
            </a:r>
          </a:p>
          <a:p>
            <a:endParaRPr lang="cs-CZ" dirty="0" smtClean="0"/>
          </a:p>
        </p:txBody>
      </p:sp>
      <p:sp>
        <p:nvSpPr>
          <p:cNvPr id="22532" name="Nadpis 3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464096"/>
          </a:xfrm>
        </p:spPr>
        <p:txBody>
          <a:bodyPr/>
          <a:lstStyle/>
          <a:p>
            <a:r>
              <a:rPr lang="cs-CZ" dirty="0" smtClean="0"/>
              <a:t>   </a:t>
            </a:r>
            <a:r>
              <a:rPr lang="en-US" dirty="0" err="1" smtClean="0"/>
              <a:t>Logistika</a:t>
            </a:r>
            <a:r>
              <a:rPr lang="en-US" dirty="0" smtClean="0"/>
              <a:t> a </a:t>
            </a:r>
            <a:r>
              <a:rPr lang="en-US" dirty="0" err="1" smtClean="0"/>
              <a:t>řízení</a:t>
            </a:r>
            <a:r>
              <a:rPr lang="en-US" dirty="0" smtClean="0"/>
              <a:t> </a:t>
            </a:r>
            <a:r>
              <a:rPr lang="en-US" dirty="0" err="1" smtClean="0"/>
              <a:t>nákladní</a:t>
            </a:r>
            <a:r>
              <a:rPr lang="en-US" dirty="0" smtClean="0"/>
              <a:t> </a:t>
            </a:r>
            <a:r>
              <a:rPr lang="en-US" dirty="0" err="1" smtClean="0"/>
              <a:t>dopravy</a:t>
            </a:r>
            <a:endParaRPr lang="cs-CZ" dirty="0" smtClean="0">
              <a:solidFill>
                <a:srgbClr val="D1FFC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0"/>
          </p:nvPr>
        </p:nvSpPr>
        <p:spPr>
          <a:xfrm>
            <a:off x="323528" y="785813"/>
            <a:ext cx="8820472" cy="58115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Kooperativní manévrování</a:t>
            </a:r>
          </a:p>
          <a:p>
            <a:pPr>
              <a:defRPr/>
            </a:pPr>
            <a:r>
              <a:rPr lang="cs-CZ" dirty="0" smtClean="0"/>
              <a:t>Nouzové vysílání</a:t>
            </a:r>
          </a:p>
          <a:p>
            <a:pPr>
              <a:defRPr/>
            </a:pPr>
            <a:r>
              <a:rPr lang="cs-CZ" dirty="0" smtClean="0"/>
              <a:t>Bezpečnostní varování</a:t>
            </a:r>
          </a:p>
          <a:p>
            <a:pPr>
              <a:defRPr/>
            </a:pPr>
            <a:r>
              <a:rPr lang="cs-CZ" dirty="0" smtClean="0"/>
              <a:t>Před-nehodové snížení jejích následků</a:t>
            </a:r>
          </a:p>
          <a:p>
            <a:pPr>
              <a:defRPr/>
            </a:pPr>
            <a:r>
              <a:rPr lang="cs-CZ" dirty="0" smtClean="0"/>
              <a:t>Kooperativní snímání</a:t>
            </a:r>
          </a:p>
          <a:p>
            <a:pPr>
              <a:defRPr/>
            </a:pPr>
            <a:r>
              <a:rPr lang="cs-CZ" dirty="0" smtClean="0"/>
              <a:t>Koordinované brzdění</a:t>
            </a:r>
          </a:p>
          <a:p>
            <a:pPr>
              <a:defRPr/>
            </a:pPr>
            <a:endParaRPr lang="cs-CZ" dirty="0"/>
          </a:p>
        </p:txBody>
      </p:sp>
      <p:sp>
        <p:nvSpPr>
          <p:cNvPr id="23556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 Bezpečnostní aplikace</a:t>
            </a:r>
            <a:endParaRPr lang="cs-CZ" dirty="0" smtClean="0">
              <a:solidFill>
                <a:srgbClr val="D1FFC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Zástupný symbol pro obsah 1"/>
          <p:cNvSpPr>
            <a:spLocks noGrp="1"/>
          </p:cNvSpPr>
          <p:nvPr>
            <p:ph idx="10"/>
          </p:nvPr>
        </p:nvSpPr>
        <p:spPr>
          <a:xfrm>
            <a:off x="323528" y="785813"/>
            <a:ext cx="8820472" cy="2928937"/>
          </a:xfrm>
        </p:spPr>
        <p:txBody>
          <a:bodyPr/>
          <a:lstStyle/>
          <a:p>
            <a:r>
              <a:rPr lang="cs-CZ" dirty="0" smtClean="0"/>
              <a:t>Kalibrace sensorů</a:t>
            </a:r>
          </a:p>
          <a:p>
            <a:r>
              <a:rPr lang="cs-CZ" dirty="0" smtClean="0"/>
              <a:t>Vzdálená diagnostika</a:t>
            </a:r>
          </a:p>
          <a:p>
            <a:pPr>
              <a:buFontTx/>
              <a:buNone/>
            </a:pPr>
            <a:endParaRPr lang="cs-CZ" dirty="0" smtClean="0"/>
          </a:p>
          <a:p>
            <a:endParaRPr lang="cs-CZ" dirty="0" smtClean="0"/>
          </a:p>
        </p:txBody>
      </p:sp>
      <p:sp>
        <p:nvSpPr>
          <p:cNvPr id="24580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Údržbové aplikace</a:t>
            </a:r>
            <a:endParaRPr lang="cs-CZ" dirty="0" smtClean="0">
              <a:solidFill>
                <a:srgbClr val="D1FFC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3400"/>
          </a:xfrm>
        </p:spPr>
        <p:txBody>
          <a:bodyPr/>
          <a:lstStyle/>
          <a:p>
            <a:r>
              <a:rPr lang="cs-CZ" smtClean="0"/>
              <a:t>  Aplikace kooperativních systémů dle místa vzniku zprávy 1</a:t>
            </a:r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428625" y="857250"/>
          <a:ext cx="8358247" cy="5736790"/>
        </p:xfrm>
        <a:graphic>
          <a:graphicData uri="http://schemas.openxmlformats.org/drawingml/2006/table">
            <a:tbl>
              <a:tblPr/>
              <a:tblGrid>
                <a:gridCol w="2214577"/>
                <a:gridCol w="3071834"/>
                <a:gridCol w="3071836"/>
              </a:tblGrid>
              <a:tr h="272145">
                <a:tc rowSpan="7"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Z interních senzorů </a:t>
                      </a:r>
                      <a:r>
                        <a:rPr lang="cs-CZ" sz="1800" dirty="0" smtClean="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vozidla</a:t>
                      </a:r>
                      <a:endParaRPr lang="cs-CZ" sz="1800" dirty="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Brzdy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Aktivní – neaktivní.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14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Rychlost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v km/h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14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ESP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aktivace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8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Stěrače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Zapnuté, vypnuté, intenzita.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14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Venkovní teplota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Stupně Celsia.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14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Čas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Čas GMT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14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GPS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Pozice, směr.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89">
                <a:tc rowSpan="2"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Senzory měření vzdálenosti/rychlosti okolních vozidel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Umístění v jízdním pruhu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Počet vozidel, jejich šířka, směr, ...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8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Analýza rozměrů okolních objektů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Odhadování šířky objektů, poměru stran, atd.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578">
                <a:tc rowSpan="2"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Video systém</a:t>
                      </a:r>
                      <a:endParaRPr lang="cs-CZ" sz="1800" dirty="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Detekce objektů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Relativní pozice, rychlost a směr vzhledem k danému vozidlu a jízdnímu pruhu.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72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Odhadování pohybu vozidla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Pozice v jízdním pruhu, trajektorie, atd. sloužící k varování před vychýlením se z jízdního pruhu.</a:t>
                      </a:r>
                      <a:endParaRPr lang="cs-CZ" sz="1800" dirty="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571500" y="1001713"/>
          <a:ext cx="8072494" cy="5356860"/>
        </p:xfrm>
        <a:graphic>
          <a:graphicData uri="http://schemas.openxmlformats.org/drawingml/2006/table">
            <a:tbl>
              <a:tblPr/>
              <a:tblGrid>
                <a:gridCol w="2541660"/>
                <a:gridCol w="2765417"/>
                <a:gridCol w="2765417"/>
              </a:tblGrid>
              <a:tr h="161924">
                <a:tc rowSpan="2"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Monitorování stavu řidiče</a:t>
                      </a:r>
                      <a:endParaRPr lang="cs-CZ" sz="1800" dirty="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Sledování únavy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vysoký – střední - nízký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4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Sledování stresu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vysoký – střední - nízký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5282"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Z infrastruktury</a:t>
                      </a:r>
                      <a:endParaRPr lang="cs-CZ" sz="1800" dirty="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Specifické zprávy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Nehoda na silnici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Začátek kolony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Konec kolony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Počasí – déšť, kroupy, bouřka, vítr, náledí, mlha, ...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3280"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Komunikace vozidlo –vozidlo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Specifické zprávy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Překážka na komunikaci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Počasí,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Kolona,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Nehoda,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...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3280"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Dopravní řídicí systém</a:t>
                      </a:r>
                      <a:endParaRPr lang="cs-CZ" sz="1800" dirty="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Specifické zprávy</a:t>
                      </a:r>
                      <a:endParaRPr lang="cs-CZ" sz="180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Počasí</a:t>
                      </a:r>
                      <a:endParaRPr lang="cs-CZ" sz="1800" dirty="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Vysoká intenzita dopravy</a:t>
                      </a:r>
                      <a:endParaRPr lang="cs-CZ" sz="1800" dirty="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Nebezpečné místo</a:t>
                      </a:r>
                      <a:endParaRPr lang="cs-CZ" sz="1800" dirty="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Údržba komunikace</a:t>
                      </a:r>
                      <a:endParaRPr lang="cs-CZ" sz="1800" dirty="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latin typeface="+mn-lt"/>
                          <a:ea typeface="Batang"/>
                          <a:cs typeface="Arial"/>
                        </a:rPr>
                        <a:t>...</a:t>
                      </a:r>
                      <a:endParaRPr lang="cs-CZ" sz="1800" dirty="0">
                        <a:solidFill>
                          <a:srgbClr val="000000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48898" marR="488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723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3400"/>
          </a:xfrm>
        </p:spPr>
        <p:txBody>
          <a:bodyPr/>
          <a:lstStyle/>
          <a:p>
            <a:r>
              <a:rPr lang="cs-CZ" smtClean="0"/>
              <a:t>  Aplikace kooperativních systémů dle místa vzniku zprávy 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Současná situace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Chybí business case</a:t>
            </a:r>
          </a:p>
          <a:p>
            <a:r>
              <a:rPr lang="cs-CZ" dirty="0" smtClean="0"/>
              <a:t>EU rozvoj kooperativních systémů silně podporuje </a:t>
            </a:r>
          </a:p>
          <a:p>
            <a:pPr lvl="1"/>
            <a:r>
              <a:rPr lang="cs-CZ" dirty="0" smtClean="0"/>
              <a:t>Především pro očekávané přínosy k bezpečnosti</a:t>
            </a:r>
          </a:p>
          <a:p>
            <a:r>
              <a:rPr lang="cs-CZ" dirty="0" smtClean="0"/>
              <a:t>Již proběhla řada projektů financovaných EU zabývajících se kooperativními systémy</a:t>
            </a:r>
          </a:p>
          <a:p>
            <a:r>
              <a:rPr lang="cs-CZ" dirty="0" smtClean="0"/>
              <a:t>Po jejich ukončení a demonstraci aplikací zahájeny nové projekty pro uvedení do praxe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686466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6104"/>
          </a:xfrm>
        </p:spPr>
        <p:txBody>
          <a:bodyPr/>
          <a:lstStyle/>
          <a:p>
            <a:r>
              <a:rPr lang="cs-CZ" dirty="0" smtClean="0"/>
              <a:t>   Realizované projekty kooperativních systémů</a:t>
            </a:r>
            <a:endParaRPr lang="cs-CZ" dirty="0" smtClean="0">
              <a:solidFill>
                <a:srgbClr val="D1FFC5"/>
              </a:solidFill>
            </a:endParaRPr>
          </a:p>
        </p:txBody>
      </p:sp>
      <p:sp>
        <p:nvSpPr>
          <p:cNvPr id="36867" name="Zástupný symbol pro obsah 2"/>
          <p:cNvSpPr>
            <a:spLocks noGrp="1"/>
          </p:cNvSpPr>
          <p:nvPr>
            <p:ph idx="1"/>
          </p:nvPr>
        </p:nvSpPr>
        <p:spPr>
          <a:xfrm>
            <a:off x="285750" y="1038225"/>
            <a:ext cx="8364538" cy="5534025"/>
          </a:xfrm>
        </p:spPr>
        <p:txBody>
          <a:bodyPr/>
          <a:lstStyle/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FleetNet (2000-2003)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OKI (- 2004)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Com2React (2006-2007)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CVIS (2006-2010)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SAFESPOT (2006-2010)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COMeSAFETY (2006-2009)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I-WAY (2006-2009)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COOPERS (2006-2010)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CAR2CAR (konzorcium)</a:t>
            </a:r>
          </a:p>
        </p:txBody>
      </p:sp>
    </p:spTree>
    <p:extLst>
      <p:ext uri="{BB962C8B-B14F-4D97-AF65-F5344CB8AC3E}">
        <p14:creationId xmlns:p14="http://schemas.microsoft.com/office/powerpoint/2010/main" xmlns="" val="19908591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52128"/>
          </a:xfrm>
        </p:spPr>
        <p:txBody>
          <a:bodyPr/>
          <a:lstStyle/>
          <a:p>
            <a:r>
              <a:rPr lang="cs-CZ" dirty="0" smtClean="0"/>
              <a:t>   Prezentace výsledků kooperativních projektů</a:t>
            </a:r>
            <a:br>
              <a:rPr lang="cs-CZ" dirty="0" smtClean="0"/>
            </a:br>
            <a:r>
              <a:rPr lang="cs-CZ" dirty="0" smtClean="0"/>
              <a:t>   - </a:t>
            </a:r>
            <a:r>
              <a:rPr lang="en-US" dirty="0"/>
              <a:t>Cooperative Mobility Showcase 2010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3400" y="1052736"/>
            <a:ext cx="8364538" cy="5395689"/>
          </a:xfrm>
        </p:spPr>
        <p:txBody>
          <a:bodyPr/>
          <a:lstStyle/>
          <a:p>
            <a:r>
              <a:rPr lang="en-US" dirty="0"/>
              <a:t>Cooperative Mobility Showcase 2010:</a:t>
            </a:r>
            <a:br>
              <a:rPr lang="en-US" dirty="0"/>
            </a:br>
            <a:r>
              <a:rPr lang="en-US" dirty="0"/>
              <a:t>smart vehicles on intelligent </a:t>
            </a:r>
            <a:r>
              <a:rPr lang="en-US" dirty="0" smtClean="0"/>
              <a:t>roads</a:t>
            </a:r>
            <a:r>
              <a:rPr lang="cs-CZ" dirty="0" smtClean="0"/>
              <a:t>, </a:t>
            </a:r>
            <a:br>
              <a:rPr lang="cs-CZ" dirty="0" smtClean="0"/>
            </a:br>
            <a:r>
              <a:rPr lang="cs-CZ" dirty="0" err="1" smtClean="0"/>
              <a:t>March</a:t>
            </a:r>
            <a:r>
              <a:rPr lang="cs-CZ" dirty="0" smtClean="0"/>
              <a:t> 2010, Amsterdam</a:t>
            </a:r>
          </a:p>
          <a:p>
            <a:r>
              <a:rPr lang="cs-CZ" dirty="0" smtClean="0"/>
              <a:t>Hlavní prezentované </a:t>
            </a:r>
            <a:br>
              <a:rPr lang="cs-CZ" dirty="0" smtClean="0"/>
            </a:br>
            <a:r>
              <a:rPr lang="cs-CZ" dirty="0" smtClean="0"/>
              <a:t>projekty</a:t>
            </a:r>
          </a:p>
          <a:p>
            <a:pPr lvl="1"/>
            <a:r>
              <a:rPr lang="cs-CZ" dirty="0" err="1" smtClean="0"/>
              <a:t>Coopers</a:t>
            </a:r>
            <a:endParaRPr lang="cs-CZ" dirty="0" smtClean="0"/>
          </a:p>
          <a:p>
            <a:pPr lvl="1"/>
            <a:r>
              <a:rPr lang="cs-CZ" dirty="0" err="1" smtClean="0"/>
              <a:t>Safespot</a:t>
            </a:r>
            <a:endParaRPr lang="cs-CZ" dirty="0" smtClean="0"/>
          </a:p>
          <a:p>
            <a:pPr lvl="1"/>
            <a:r>
              <a:rPr lang="cs-CZ" dirty="0" smtClean="0"/>
              <a:t>CVIS</a:t>
            </a:r>
          </a:p>
          <a:p>
            <a:r>
              <a:rPr lang="cs-CZ" dirty="0" smtClean="0"/>
              <a:t>Demonstrace prototypů aplikací kooperativních systémů</a:t>
            </a:r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420888"/>
            <a:ext cx="3540254" cy="198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355713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Aplikace realizované jako prototypy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254552" y="996914"/>
            <a:ext cx="1403648" cy="5549031"/>
          </a:xfrm>
        </p:spPr>
        <p:txBody>
          <a:bodyPr vert="vert270"/>
          <a:lstStyle/>
          <a:p>
            <a:pPr marL="0" indent="0">
              <a:buNone/>
            </a:pPr>
            <a:r>
              <a:rPr lang="cs-CZ" sz="1600" dirty="0" smtClean="0"/>
              <a:t>Zdroj: </a:t>
            </a:r>
            <a:r>
              <a:rPr lang="cs-CZ" sz="1600" dirty="0" err="1" smtClean="0"/>
              <a:t>Cooperative</a:t>
            </a:r>
            <a:r>
              <a:rPr lang="cs-CZ" sz="1600" dirty="0" smtClean="0"/>
              <a:t> Mobility </a:t>
            </a:r>
            <a:r>
              <a:rPr lang="cs-CZ" sz="1600" dirty="0" err="1" smtClean="0"/>
              <a:t>Demonstration</a:t>
            </a:r>
            <a:r>
              <a:rPr lang="cs-CZ" sz="1600" dirty="0" smtClean="0"/>
              <a:t> </a:t>
            </a:r>
            <a:r>
              <a:rPr lang="cs-CZ" sz="1600" dirty="0" err="1" smtClean="0"/>
              <a:t>Guidebook</a:t>
            </a:r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 smtClean="0"/>
              <a:t>http</a:t>
            </a:r>
            <a:r>
              <a:rPr lang="cs-CZ" sz="1600" dirty="0"/>
              <a:t>://www.cooperativemobilityshowcase.eu/nl/en/2010/Documents/Demo_Guide_FINAL.pdf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76163"/>
            <a:ext cx="4903837" cy="4969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395536" y="774619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0" dirty="0" smtClean="0">
                <a:latin typeface="+mn-lt"/>
              </a:rPr>
              <a:t>Prezentovány v březnu 2010 na akci </a:t>
            </a:r>
            <a:r>
              <a:rPr lang="cs-CZ" b="0" dirty="0" err="1" smtClean="0">
                <a:latin typeface="+mn-lt"/>
              </a:rPr>
              <a:t>Cooperative</a:t>
            </a:r>
            <a:r>
              <a:rPr lang="cs-CZ" b="0" dirty="0" smtClean="0">
                <a:latin typeface="+mn-lt"/>
              </a:rPr>
              <a:t> Mobility </a:t>
            </a:r>
            <a:r>
              <a:rPr lang="cs-CZ" b="0" dirty="0" err="1" smtClean="0">
                <a:latin typeface="+mn-lt"/>
              </a:rPr>
              <a:t>Showcase</a:t>
            </a:r>
            <a:r>
              <a:rPr lang="cs-CZ" b="0" dirty="0" smtClean="0">
                <a:latin typeface="+mn-lt"/>
              </a:rPr>
              <a:t> – závěry evropských projektů</a:t>
            </a:r>
          </a:p>
        </p:txBody>
      </p:sp>
    </p:spTree>
    <p:extLst>
      <p:ext uri="{BB962C8B-B14F-4D97-AF65-F5344CB8AC3E}">
        <p14:creationId xmlns:p14="http://schemas.microsoft.com/office/powerpoint/2010/main" xmlns="" val="317763079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obsah 1"/>
          <p:cNvSpPr>
            <a:spLocks noGrp="1"/>
          </p:cNvSpPr>
          <p:nvPr>
            <p:ph idx="10"/>
          </p:nvPr>
        </p:nvSpPr>
        <p:spPr>
          <a:xfrm>
            <a:off x="323528" y="785813"/>
            <a:ext cx="8820472" cy="5739531"/>
          </a:xfrm>
        </p:spPr>
        <p:txBody>
          <a:bodyPr/>
          <a:lstStyle/>
          <a:p>
            <a:r>
              <a:rPr lang="cs-CZ" smtClean="0"/>
              <a:t>Založeny na sdílení informací mezi účastníky silničního provozu</a:t>
            </a:r>
          </a:p>
          <a:p>
            <a:r>
              <a:rPr lang="cs-CZ" smtClean="0"/>
              <a:t>Úprava chování na základě získaných informací</a:t>
            </a:r>
          </a:p>
        </p:txBody>
      </p:sp>
      <p:sp>
        <p:nvSpPr>
          <p:cNvPr id="4101" name="Nadpis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610600" cy="533400"/>
          </a:xfrm>
        </p:spPr>
        <p:txBody>
          <a:bodyPr/>
          <a:lstStyle/>
          <a:p>
            <a:r>
              <a:rPr lang="cs-CZ" dirty="0" smtClean="0"/>
              <a:t>Kooperativní systémy</a:t>
            </a:r>
            <a:endParaRPr lang="cs-CZ" dirty="0" smtClean="0">
              <a:solidFill>
                <a:srgbClr val="D1FFC5"/>
              </a:solidFill>
            </a:endParaRPr>
          </a:p>
        </p:txBody>
      </p:sp>
      <p:pic>
        <p:nvPicPr>
          <p:cNvPr id="5" name="Picture 2" descr="Illustration of this artic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284984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Aplikace projektu CVIS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7376" y="914401"/>
            <a:ext cx="6408110" cy="2514599"/>
          </a:xfrm>
        </p:spPr>
        <p:txBody>
          <a:bodyPr>
            <a:normAutofit fontScale="70000" lnSpcReduction="20000"/>
          </a:bodyPr>
          <a:lstStyle/>
          <a:p>
            <a:r>
              <a:rPr lang="cs-CZ" dirty="0" smtClean="0"/>
              <a:t>CALM medias</a:t>
            </a:r>
          </a:p>
          <a:p>
            <a:r>
              <a:rPr lang="en-US" dirty="0" smtClean="0"/>
              <a:t>A key CVIS achievement is the seamless handover between</a:t>
            </a:r>
            <a:r>
              <a:rPr lang="cs-CZ" dirty="0" smtClean="0"/>
              <a:t> </a:t>
            </a:r>
            <a:r>
              <a:rPr lang="en-US" dirty="0" smtClean="0"/>
              <a:t>a variety of communications channels used for cooperative</a:t>
            </a:r>
            <a:r>
              <a:rPr lang="cs-CZ" dirty="0" smtClean="0"/>
              <a:t> </a:t>
            </a:r>
            <a:r>
              <a:rPr lang="en-US" dirty="0" smtClean="0"/>
              <a:t>systems. The system switches readily between M 5 (local</a:t>
            </a:r>
            <a:r>
              <a:rPr lang="cs-CZ" dirty="0" smtClean="0"/>
              <a:t> </a:t>
            </a:r>
            <a:r>
              <a:rPr lang="en-US" dirty="0" smtClean="0"/>
              <a:t>microwave communication at 5.9GHz dedicated for ITS</a:t>
            </a:r>
            <a:r>
              <a:rPr lang="cs-CZ" dirty="0" smtClean="0"/>
              <a:t> </a:t>
            </a:r>
            <a:r>
              <a:rPr lang="en-US" dirty="0" smtClean="0"/>
              <a:t>use), 3G (cellular wireless internet) and infrared (short range)</a:t>
            </a:r>
            <a:r>
              <a:rPr lang="cs-CZ" dirty="0" smtClean="0"/>
              <a:t> </a:t>
            </a:r>
            <a:r>
              <a:rPr lang="en-US" dirty="0" smtClean="0"/>
              <a:t>communication media, depending on the specific application’s</a:t>
            </a:r>
            <a:r>
              <a:rPr lang="cs-CZ" dirty="0" smtClean="0"/>
              <a:t> </a:t>
            </a:r>
            <a:r>
              <a:rPr lang="en-US" dirty="0" smtClean="0"/>
              <a:t>need are </a:t>
            </a:r>
            <a:r>
              <a:rPr lang="en-US" dirty="0"/>
              <a:t>plotted.</a:t>
            </a:r>
            <a:endParaRPr lang="cs-CZ" dirty="0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5486" y="1529273"/>
            <a:ext cx="208597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11768"/>
            <a:ext cx="2883529" cy="1860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987824" y="3140968"/>
            <a:ext cx="6048671" cy="3271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pPr algn="r"/>
            <a:r>
              <a:rPr lang="cs-CZ" sz="2000" b="0" dirty="0" err="1" smtClean="0"/>
              <a:t>Bird‘s</a:t>
            </a:r>
            <a:r>
              <a:rPr lang="cs-CZ" sz="2000" b="0" dirty="0" smtClean="0"/>
              <a:t> </a:t>
            </a:r>
            <a:r>
              <a:rPr lang="cs-CZ" sz="2000" b="0" dirty="0" err="1" smtClean="0"/>
              <a:t>eye</a:t>
            </a:r>
            <a:r>
              <a:rPr lang="cs-CZ" sz="2000" b="0" dirty="0" smtClean="0"/>
              <a:t> </a:t>
            </a:r>
            <a:r>
              <a:rPr lang="cs-CZ" sz="2000" b="0" dirty="0" err="1" smtClean="0"/>
              <a:t>view</a:t>
            </a:r>
            <a:endParaRPr lang="cs-CZ" sz="2000" b="0" dirty="0" smtClean="0"/>
          </a:p>
          <a:p>
            <a:pPr algn="r"/>
            <a:r>
              <a:rPr lang="cs-CZ" sz="2000" b="0" dirty="0" smtClean="0"/>
              <a:t>In</a:t>
            </a:r>
            <a:r>
              <a:rPr lang="en-US" sz="2000" b="0" dirty="0" smtClean="0"/>
              <a:t>-vehicle and road-side</a:t>
            </a:r>
            <a:r>
              <a:rPr lang="cs-CZ" sz="2000" b="0" dirty="0" smtClean="0"/>
              <a:t> CVIS </a:t>
            </a:r>
            <a:r>
              <a:rPr lang="cs-CZ" sz="2000" b="0" dirty="0" err="1" smtClean="0"/>
              <a:t>units</a:t>
            </a:r>
            <a:r>
              <a:rPr lang="cs-CZ" sz="2000" b="0" dirty="0" smtClean="0"/>
              <a:t> </a:t>
            </a:r>
            <a:r>
              <a:rPr lang="cs-CZ" sz="2000" b="0" dirty="0" err="1" smtClean="0"/>
              <a:t>can</a:t>
            </a:r>
            <a:r>
              <a:rPr lang="cs-CZ" sz="2000" b="0" dirty="0" smtClean="0"/>
              <a:t> </a:t>
            </a:r>
            <a:r>
              <a:rPr lang="cs-CZ" sz="2000" b="0" dirty="0" err="1" smtClean="0"/>
              <a:t>communicate</a:t>
            </a:r>
            <a:r>
              <a:rPr lang="cs-CZ" sz="2000" b="0" dirty="0" smtClean="0"/>
              <a:t> </a:t>
            </a:r>
            <a:r>
              <a:rPr lang="cs-CZ" sz="2000" b="0" dirty="0" err="1" smtClean="0"/>
              <a:t>precise</a:t>
            </a:r>
            <a:r>
              <a:rPr lang="cs-CZ" sz="2000" b="0" dirty="0" smtClean="0"/>
              <a:t> </a:t>
            </a:r>
            <a:r>
              <a:rPr lang="cs-CZ" sz="2000" b="0" dirty="0" err="1" smtClean="0"/>
              <a:t>information</a:t>
            </a:r>
            <a:r>
              <a:rPr lang="cs-CZ" sz="2000" b="0" dirty="0" smtClean="0"/>
              <a:t> </a:t>
            </a:r>
            <a:r>
              <a:rPr lang="cs-CZ" sz="2000" b="0" dirty="0" err="1" smtClean="0"/>
              <a:t>regarding</a:t>
            </a:r>
            <a:r>
              <a:rPr lang="cs-CZ" sz="2000" b="0" dirty="0" smtClean="0"/>
              <a:t> </a:t>
            </a:r>
            <a:r>
              <a:rPr lang="en-US" sz="2000" b="0" dirty="0" smtClean="0"/>
              <a:t>their location and system type, and if applicable, vehicle</a:t>
            </a:r>
            <a:r>
              <a:rPr lang="cs-CZ" sz="2000" b="0" dirty="0" smtClean="0"/>
              <a:t> </a:t>
            </a:r>
            <a:r>
              <a:rPr lang="en-US" sz="2000" b="0" dirty="0" smtClean="0"/>
              <a:t>heading and speed. Applications could access this information</a:t>
            </a:r>
            <a:r>
              <a:rPr lang="cs-CZ" sz="2000" b="0" dirty="0" smtClean="0"/>
              <a:t> </a:t>
            </a:r>
            <a:r>
              <a:rPr lang="en-US" sz="2000" b="0" dirty="0" smtClean="0"/>
              <a:t>for specific purposes, ranging from social networking to</a:t>
            </a:r>
            <a:r>
              <a:rPr lang="cs-CZ" sz="2000" b="0" dirty="0" smtClean="0"/>
              <a:t> </a:t>
            </a:r>
            <a:r>
              <a:rPr lang="en-US" sz="2000" b="0" dirty="0" smtClean="0"/>
              <a:t>safety related warnings. This demonstration shows a map of</a:t>
            </a:r>
            <a:r>
              <a:rPr lang="cs-CZ" sz="2000" b="0" dirty="0" smtClean="0"/>
              <a:t> </a:t>
            </a:r>
            <a:r>
              <a:rPr lang="en-US" sz="2000" b="0" dirty="0" smtClean="0"/>
              <a:t>the surrounding area on which CVIS systems which are in</a:t>
            </a:r>
            <a:r>
              <a:rPr lang="cs-CZ" sz="2000" b="0" dirty="0" smtClean="0"/>
              <a:t> </a:t>
            </a:r>
            <a:r>
              <a:rPr lang="en-US" sz="2000" b="0" dirty="0" smtClean="0"/>
              <a:t>communication range of the in-car system are plotted.</a:t>
            </a:r>
            <a:endParaRPr lang="cs-CZ" sz="2000" b="0" dirty="0"/>
          </a:p>
        </p:txBody>
      </p:sp>
    </p:spTree>
    <p:extLst>
      <p:ext uri="{BB962C8B-B14F-4D97-AF65-F5344CB8AC3E}">
        <p14:creationId xmlns:p14="http://schemas.microsoft.com/office/powerpoint/2010/main" xmlns="" val="2291068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CVIS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7376" y="914401"/>
            <a:ext cx="6054824" cy="2298575"/>
          </a:xfrm>
        </p:spPr>
        <p:txBody>
          <a:bodyPr>
            <a:normAutofit lnSpcReduction="10000"/>
          </a:bodyPr>
          <a:lstStyle/>
          <a:p>
            <a:r>
              <a:rPr lang="cs-CZ" sz="1800" dirty="0" err="1" smtClean="0"/>
              <a:t>Service</a:t>
            </a:r>
            <a:r>
              <a:rPr lang="cs-CZ" sz="1800" dirty="0" smtClean="0"/>
              <a:t> </a:t>
            </a:r>
            <a:r>
              <a:rPr lang="cs-CZ" sz="1800" dirty="0" err="1" smtClean="0"/>
              <a:t>provisioning</a:t>
            </a:r>
            <a:endParaRPr lang="cs-CZ" sz="1800" dirty="0" smtClean="0"/>
          </a:p>
          <a:p>
            <a:r>
              <a:rPr lang="en-US" sz="1800" dirty="0" smtClean="0"/>
              <a:t>The </a:t>
            </a:r>
            <a:r>
              <a:rPr lang="en-US" sz="1800" dirty="0"/>
              <a:t>open nature of the </a:t>
            </a:r>
            <a:r>
              <a:rPr lang="en-US" sz="1800" dirty="0" smtClean="0"/>
              <a:t>CVIS </a:t>
            </a:r>
            <a:r>
              <a:rPr lang="en-US" sz="1800" dirty="0"/>
              <a:t>platform makes the </a:t>
            </a:r>
            <a:r>
              <a:rPr lang="en-US" sz="1800" dirty="0" smtClean="0"/>
              <a:t>automatic</a:t>
            </a:r>
            <a:r>
              <a:rPr lang="cs-CZ" sz="1800" dirty="0" smtClean="0"/>
              <a:t> </a:t>
            </a:r>
            <a:r>
              <a:rPr lang="en-US" sz="1800" dirty="0" smtClean="0"/>
              <a:t>downloading </a:t>
            </a:r>
            <a:r>
              <a:rPr lang="en-US" sz="1800" dirty="0"/>
              <a:t>of applications smooth and easy, so that </a:t>
            </a:r>
            <a:r>
              <a:rPr lang="en-US" sz="1800" dirty="0" smtClean="0"/>
              <a:t>new</a:t>
            </a:r>
            <a:r>
              <a:rPr lang="cs-CZ" sz="1800" dirty="0" smtClean="0"/>
              <a:t> </a:t>
            </a:r>
            <a:r>
              <a:rPr lang="en-US" sz="1800" dirty="0" smtClean="0"/>
              <a:t>services </a:t>
            </a:r>
            <a:r>
              <a:rPr lang="en-US" sz="1800" dirty="0"/>
              <a:t>can be added to the car platform during the ride</a:t>
            </a:r>
            <a:r>
              <a:rPr lang="en-US" sz="1800" dirty="0" smtClean="0"/>
              <a:t>.</a:t>
            </a:r>
            <a:r>
              <a:rPr lang="cs-CZ" sz="1800" dirty="0" smtClean="0"/>
              <a:t> </a:t>
            </a:r>
            <a:r>
              <a:rPr lang="en-US" sz="1800" dirty="0" smtClean="0"/>
              <a:t>In </a:t>
            </a:r>
            <a:r>
              <a:rPr lang="en-US" sz="1800" dirty="0"/>
              <a:t>this demonstration the road-side unit announces that </a:t>
            </a:r>
            <a:r>
              <a:rPr lang="en-US" sz="1800" dirty="0" smtClean="0"/>
              <a:t>the</a:t>
            </a:r>
            <a:r>
              <a:rPr lang="cs-CZ" sz="1800" dirty="0" smtClean="0"/>
              <a:t> </a:t>
            </a:r>
            <a:r>
              <a:rPr lang="en-US" sz="1800" dirty="0" smtClean="0"/>
              <a:t>CVIS </a:t>
            </a:r>
            <a:r>
              <a:rPr lang="en-US" sz="1800" dirty="0"/>
              <a:t>application is mandatory for a specific area. </a:t>
            </a:r>
            <a:r>
              <a:rPr lang="en-US" sz="1800" dirty="0" smtClean="0"/>
              <a:t>Next</a:t>
            </a:r>
            <a:r>
              <a:rPr lang="en-US" sz="1800" dirty="0"/>
              <a:t>, </a:t>
            </a:r>
            <a:r>
              <a:rPr lang="en-US" sz="1800" dirty="0" smtClean="0"/>
              <a:t>the</a:t>
            </a:r>
            <a:r>
              <a:rPr lang="cs-CZ" sz="1800" dirty="0" smtClean="0"/>
              <a:t> </a:t>
            </a:r>
            <a:r>
              <a:rPr lang="en-US" sz="1800" dirty="0" smtClean="0"/>
              <a:t>application </a:t>
            </a:r>
            <a:r>
              <a:rPr lang="en-US" sz="1800" dirty="0"/>
              <a:t>is downloaded from an </a:t>
            </a:r>
            <a:r>
              <a:rPr lang="en-US" sz="1800" dirty="0" smtClean="0"/>
              <a:t>Application Management</a:t>
            </a:r>
            <a:r>
              <a:rPr lang="cs-CZ" sz="1800" dirty="0" smtClean="0"/>
              <a:t> Centre</a:t>
            </a:r>
            <a:r>
              <a:rPr lang="cs-CZ" sz="1800" dirty="0"/>
              <a:t>.</a:t>
            </a: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987824" y="3356992"/>
            <a:ext cx="6048671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6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cs-CZ" b="0" dirty="0" smtClean="0"/>
              <a:t>CALM </a:t>
            </a:r>
            <a:r>
              <a:rPr lang="cs-CZ" b="0" dirty="0" err="1" smtClean="0"/>
              <a:t>handovers</a:t>
            </a:r>
            <a:endParaRPr lang="cs-CZ" b="0" dirty="0" smtClean="0"/>
          </a:p>
          <a:p>
            <a:r>
              <a:rPr lang="cs-CZ" b="0" dirty="0" err="1" smtClean="0"/>
              <a:t>The</a:t>
            </a:r>
            <a:r>
              <a:rPr lang="cs-CZ" b="0" dirty="0" smtClean="0"/>
              <a:t> CVIS </a:t>
            </a:r>
            <a:r>
              <a:rPr lang="cs-CZ" b="0" dirty="0" err="1"/>
              <a:t>platform</a:t>
            </a:r>
            <a:r>
              <a:rPr lang="cs-CZ" b="0" dirty="0"/>
              <a:t> </a:t>
            </a:r>
            <a:r>
              <a:rPr lang="cs-CZ" b="0" dirty="0" err="1"/>
              <a:t>offers</a:t>
            </a:r>
            <a:r>
              <a:rPr lang="cs-CZ" b="0" dirty="0"/>
              <a:t> </a:t>
            </a:r>
            <a:r>
              <a:rPr lang="cs-CZ" b="0" dirty="0" err="1"/>
              <a:t>continuous</a:t>
            </a:r>
            <a:r>
              <a:rPr lang="cs-CZ" b="0" dirty="0"/>
              <a:t> </a:t>
            </a:r>
            <a:r>
              <a:rPr lang="cs-CZ" b="0" dirty="0" err="1"/>
              <a:t>communication</a:t>
            </a:r>
            <a:r>
              <a:rPr lang="cs-CZ" b="0" dirty="0"/>
              <a:t> </a:t>
            </a:r>
            <a:r>
              <a:rPr lang="cs-CZ" b="0" dirty="0" err="1" smtClean="0"/>
              <a:t>for</a:t>
            </a:r>
            <a:r>
              <a:rPr lang="cs-CZ" b="0" dirty="0" smtClean="0"/>
              <a:t> </a:t>
            </a:r>
            <a:r>
              <a:rPr lang="en-US" b="0" dirty="0" smtClean="0"/>
              <a:t>applications </a:t>
            </a:r>
            <a:r>
              <a:rPr lang="en-US" b="0" dirty="0"/>
              <a:t>based on the ISO CALM standards. CALM </a:t>
            </a:r>
            <a:r>
              <a:rPr lang="en-US" b="0" dirty="0" smtClean="0"/>
              <a:t>manages</a:t>
            </a:r>
            <a:r>
              <a:rPr lang="cs-CZ" b="0" dirty="0" smtClean="0"/>
              <a:t> </a:t>
            </a:r>
            <a:r>
              <a:rPr lang="en-US" b="0" dirty="0" smtClean="0"/>
              <a:t>available </a:t>
            </a:r>
            <a:r>
              <a:rPr lang="en-US" b="0" dirty="0"/>
              <a:t>communication interfaces and automatically </a:t>
            </a:r>
            <a:r>
              <a:rPr lang="en-US" b="0" dirty="0" smtClean="0"/>
              <a:t>connect</a:t>
            </a:r>
            <a:r>
              <a:rPr lang="cs-CZ" b="0" dirty="0" smtClean="0"/>
              <a:t> </a:t>
            </a:r>
            <a:r>
              <a:rPr lang="en-US" b="0" dirty="0" smtClean="0"/>
              <a:t>applications </a:t>
            </a:r>
            <a:r>
              <a:rPr lang="en-US" b="0" dirty="0"/>
              <a:t>to the best interface. </a:t>
            </a:r>
            <a:r>
              <a:rPr lang="en-US" b="0" dirty="0" smtClean="0"/>
              <a:t>The </a:t>
            </a:r>
            <a:r>
              <a:rPr lang="en-US" b="0" dirty="0"/>
              <a:t>handover </a:t>
            </a:r>
            <a:r>
              <a:rPr lang="en-US" b="0" dirty="0" smtClean="0"/>
              <a:t>between</a:t>
            </a:r>
            <a:r>
              <a:rPr lang="cs-CZ" b="0" dirty="0" smtClean="0"/>
              <a:t> </a:t>
            </a:r>
            <a:r>
              <a:rPr lang="en-US" b="0" dirty="0" smtClean="0"/>
              <a:t>interfaces </a:t>
            </a:r>
            <a:r>
              <a:rPr lang="en-US" b="0" dirty="0"/>
              <a:t>is fully transparent to the applications – all based </a:t>
            </a:r>
            <a:r>
              <a:rPr lang="en-US" b="0" dirty="0" smtClean="0"/>
              <a:t>on</a:t>
            </a:r>
            <a:r>
              <a:rPr lang="cs-CZ" b="0" dirty="0" smtClean="0"/>
              <a:t> </a:t>
            </a:r>
            <a:r>
              <a:rPr lang="en-US" b="0" dirty="0" smtClean="0"/>
              <a:t>CVIS </a:t>
            </a:r>
            <a:r>
              <a:rPr lang="en-US" b="0" dirty="0"/>
              <a:t>implementations of the latest standards. </a:t>
            </a:r>
            <a:r>
              <a:rPr lang="en-US" b="0" dirty="0" smtClean="0"/>
              <a:t>This application</a:t>
            </a:r>
            <a:r>
              <a:rPr lang="cs-CZ" b="0" dirty="0" smtClean="0"/>
              <a:t> </a:t>
            </a:r>
            <a:r>
              <a:rPr lang="en-US" b="0" dirty="0" smtClean="0"/>
              <a:t>will </a:t>
            </a:r>
            <a:r>
              <a:rPr lang="en-US" b="0" dirty="0"/>
              <a:t>demonstrate communication performance as the </a:t>
            </a:r>
            <a:r>
              <a:rPr lang="en-US" b="0" dirty="0" smtClean="0"/>
              <a:t>vehicle</a:t>
            </a:r>
            <a:r>
              <a:rPr lang="cs-CZ" b="0" dirty="0" smtClean="0"/>
              <a:t> </a:t>
            </a:r>
            <a:r>
              <a:rPr lang="en-US" b="0" dirty="0" smtClean="0"/>
              <a:t>is </a:t>
            </a:r>
            <a:r>
              <a:rPr lang="en-US" b="0" dirty="0"/>
              <a:t>moving in and out of coverage of the various interfaces</a:t>
            </a:r>
            <a:r>
              <a:rPr lang="en-US" b="0" dirty="0" smtClean="0"/>
              <a:t>;</a:t>
            </a:r>
            <a:r>
              <a:rPr lang="cs-CZ" b="0" dirty="0" smtClean="0"/>
              <a:t> </a:t>
            </a:r>
            <a:r>
              <a:rPr lang="en-US" b="0" dirty="0" err="1" smtClean="0"/>
              <a:t>visualising</a:t>
            </a:r>
            <a:r>
              <a:rPr lang="en-US" b="0" dirty="0" smtClean="0"/>
              <a:t> </a:t>
            </a:r>
            <a:r>
              <a:rPr lang="en-US" b="0" dirty="0"/>
              <a:t>the data throughput, handover performance</a:t>
            </a:r>
            <a:r>
              <a:rPr lang="en-US" b="0" dirty="0" smtClean="0"/>
              <a:t>,</a:t>
            </a:r>
            <a:r>
              <a:rPr lang="cs-CZ" b="0" dirty="0" smtClean="0"/>
              <a:t> </a:t>
            </a:r>
            <a:r>
              <a:rPr lang="en-US" b="0" dirty="0" smtClean="0"/>
              <a:t>and </a:t>
            </a:r>
            <a:r>
              <a:rPr lang="en-US" b="0" dirty="0"/>
              <a:t>the route (</a:t>
            </a:r>
            <a:r>
              <a:rPr lang="en-US" b="0" dirty="0" err="1"/>
              <a:t>coloured</a:t>
            </a:r>
            <a:r>
              <a:rPr lang="en-US" b="0" dirty="0"/>
              <a:t>) the data takes from a server to </a:t>
            </a:r>
            <a:r>
              <a:rPr lang="en-US" b="0" dirty="0" smtClean="0"/>
              <a:t>the</a:t>
            </a:r>
            <a:r>
              <a:rPr lang="cs-CZ" b="0" dirty="0" smtClean="0"/>
              <a:t> </a:t>
            </a:r>
            <a:r>
              <a:rPr lang="cs-CZ" b="0" dirty="0" err="1" smtClean="0"/>
              <a:t>vehicle</a:t>
            </a:r>
            <a:r>
              <a:rPr lang="cs-CZ" b="0" dirty="0"/>
              <a:t>.</a:t>
            </a:r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024" y="4035722"/>
            <a:ext cx="2590800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484784"/>
            <a:ext cx="2562225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56526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CVIS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7376" y="914401"/>
            <a:ext cx="6054824" cy="2370583"/>
          </a:xfrm>
        </p:spPr>
        <p:txBody>
          <a:bodyPr>
            <a:normAutofit/>
          </a:bodyPr>
          <a:lstStyle/>
          <a:p>
            <a:r>
              <a:rPr lang="cs-CZ" sz="1800" dirty="0" err="1" smtClean="0"/>
              <a:t>Lane</a:t>
            </a:r>
            <a:r>
              <a:rPr lang="cs-CZ" sz="1800" dirty="0" smtClean="0"/>
              <a:t> </a:t>
            </a:r>
            <a:r>
              <a:rPr lang="cs-CZ" sz="1800" dirty="0" err="1" smtClean="0"/>
              <a:t>matching</a:t>
            </a:r>
            <a:endParaRPr lang="cs-CZ" sz="1800" dirty="0" smtClean="0"/>
          </a:p>
          <a:p>
            <a:r>
              <a:rPr lang="en-US" sz="1800" dirty="0"/>
              <a:t>Enhanced positioning provides a major step forward </a:t>
            </a:r>
            <a:r>
              <a:rPr lang="en-US" sz="1800" dirty="0" smtClean="0"/>
              <a:t>compared</a:t>
            </a:r>
            <a:r>
              <a:rPr lang="cs-CZ" sz="1800" dirty="0" smtClean="0"/>
              <a:t> </a:t>
            </a:r>
            <a:r>
              <a:rPr lang="en-US" sz="1800" dirty="0" smtClean="0"/>
              <a:t>to </a:t>
            </a:r>
            <a:r>
              <a:rPr lang="en-US" sz="1800" dirty="0"/>
              <a:t>the current technology. </a:t>
            </a:r>
            <a:r>
              <a:rPr lang="en-US" sz="1800" dirty="0" smtClean="0"/>
              <a:t>Enhanced </a:t>
            </a:r>
            <a:r>
              <a:rPr lang="en-US" sz="1800" dirty="0"/>
              <a:t>positioning </a:t>
            </a:r>
            <a:r>
              <a:rPr lang="en-US" sz="1800" dirty="0" smtClean="0"/>
              <a:t>developed</a:t>
            </a:r>
            <a:r>
              <a:rPr lang="cs-CZ" sz="1800" dirty="0" smtClean="0"/>
              <a:t> </a:t>
            </a:r>
            <a:r>
              <a:rPr lang="en-US" sz="1800" dirty="0" smtClean="0"/>
              <a:t>within CVIS </a:t>
            </a:r>
            <a:r>
              <a:rPr lang="en-US" sz="1800" dirty="0"/>
              <a:t>creates opportunities for road efficiency, e.g</a:t>
            </a:r>
            <a:r>
              <a:rPr lang="en-US" sz="1800" dirty="0" smtClean="0"/>
              <a:t>.</a:t>
            </a:r>
            <a:r>
              <a:rPr lang="cs-CZ" sz="1800" dirty="0" smtClean="0"/>
              <a:t> </a:t>
            </a:r>
            <a:r>
              <a:rPr lang="en-US" sz="1800" dirty="0" smtClean="0"/>
              <a:t>dynamic </a:t>
            </a:r>
            <a:r>
              <a:rPr lang="en-US" sz="1800" dirty="0"/>
              <a:t>hard shoulder use or flexible use of a bus lane. </a:t>
            </a:r>
            <a:r>
              <a:rPr lang="en-US" sz="1800" dirty="0" smtClean="0"/>
              <a:t>The</a:t>
            </a:r>
            <a:r>
              <a:rPr lang="cs-CZ" sz="1800" dirty="0" smtClean="0"/>
              <a:t> </a:t>
            </a:r>
            <a:r>
              <a:rPr lang="en-US" sz="1800" dirty="0" smtClean="0"/>
              <a:t>demonstration </a:t>
            </a:r>
            <a:r>
              <a:rPr lang="en-US" sz="1800" dirty="0"/>
              <a:t>shows the car matched to the very lane in </a:t>
            </a:r>
            <a:r>
              <a:rPr lang="en-US" sz="1800" dirty="0" smtClean="0"/>
              <a:t>which</a:t>
            </a:r>
            <a:r>
              <a:rPr lang="cs-CZ" sz="1800" dirty="0" smtClean="0"/>
              <a:t> </a:t>
            </a:r>
            <a:r>
              <a:rPr lang="cs-CZ" sz="1800" dirty="0" err="1" smtClean="0"/>
              <a:t>you</a:t>
            </a:r>
            <a:r>
              <a:rPr lang="cs-CZ" sz="1800" dirty="0" smtClean="0"/>
              <a:t> </a:t>
            </a:r>
            <a:r>
              <a:rPr lang="cs-CZ" sz="1800" dirty="0"/>
              <a:t>are </a:t>
            </a:r>
            <a:r>
              <a:rPr lang="cs-CZ" sz="1800" dirty="0" err="1"/>
              <a:t>actually</a:t>
            </a:r>
            <a:r>
              <a:rPr lang="cs-CZ" sz="1800" dirty="0"/>
              <a:t> </a:t>
            </a:r>
            <a:r>
              <a:rPr lang="cs-CZ" sz="1800" dirty="0" err="1"/>
              <a:t>driving</a:t>
            </a:r>
            <a:r>
              <a:rPr lang="cs-CZ" sz="1800" dirty="0"/>
              <a:t>.</a:t>
            </a: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987824" y="3645024"/>
            <a:ext cx="6048671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6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cs-CZ" b="0" dirty="0" err="1" smtClean="0"/>
              <a:t>Virtual</a:t>
            </a:r>
            <a:r>
              <a:rPr lang="cs-CZ" b="0" dirty="0" smtClean="0"/>
              <a:t> VMS</a:t>
            </a:r>
          </a:p>
          <a:p>
            <a:r>
              <a:rPr lang="en-US" b="0" dirty="0"/>
              <a:t>The Virtual VMS application enables the traffic </a:t>
            </a:r>
            <a:r>
              <a:rPr lang="en-US" b="0" dirty="0" smtClean="0"/>
              <a:t>management</a:t>
            </a:r>
            <a:r>
              <a:rPr lang="cs-CZ" b="0" dirty="0" smtClean="0"/>
              <a:t> </a:t>
            </a:r>
            <a:r>
              <a:rPr lang="en-US" b="0" dirty="0" err="1" smtClean="0"/>
              <a:t>centre</a:t>
            </a:r>
            <a:r>
              <a:rPr lang="en-US" b="0" dirty="0" smtClean="0"/>
              <a:t> </a:t>
            </a:r>
            <a:r>
              <a:rPr lang="en-US" b="0" dirty="0"/>
              <a:t>to provide drivers with routing or safety </a:t>
            </a:r>
            <a:r>
              <a:rPr lang="en-US" b="0" dirty="0" smtClean="0"/>
              <a:t>related</a:t>
            </a:r>
            <a:r>
              <a:rPr lang="cs-CZ" b="0" dirty="0" smtClean="0"/>
              <a:t> </a:t>
            </a:r>
            <a:r>
              <a:rPr lang="en-US" b="0" dirty="0" smtClean="0"/>
              <a:t>information</a:t>
            </a:r>
            <a:r>
              <a:rPr lang="en-US" b="0" dirty="0"/>
              <a:t>. </a:t>
            </a:r>
            <a:r>
              <a:rPr lang="en-US" b="0" dirty="0" smtClean="0"/>
              <a:t>The </a:t>
            </a:r>
            <a:r>
              <a:rPr lang="en-US" b="0" dirty="0"/>
              <a:t>demo shows the live TMC messages </a:t>
            </a:r>
            <a:r>
              <a:rPr lang="en-US" b="0" dirty="0" smtClean="0"/>
              <a:t>as</a:t>
            </a:r>
            <a:r>
              <a:rPr lang="cs-CZ" b="0" dirty="0" smtClean="0"/>
              <a:t> </a:t>
            </a:r>
            <a:r>
              <a:rPr lang="en-US" b="0" dirty="0" smtClean="0"/>
              <a:t>displayed </a:t>
            </a:r>
            <a:r>
              <a:rPr lang="en-US" b="0" dirty="0"/>
              <a:t>on the VMS signs next to the highway in the vehicle</a:t>
            </a:r>
            <a:r>
              <a:rPr lang="en-US" b="0" dirty="0" smtClean="0"/>
              <a:t>.</a:t>
            </a:r>
            <a:r>
              <a:rPr lang="cs-CZ" b="0" dirty="0" smtClean="0"/>
              <a:t> </a:t>
            </a:r>
            <a:r>
              <a:rPr lang="en-US" b="0" dirty="0" smtClean="0"/>
              <a:t>One </a:t>
            </a:r>
            <a:r>
              <a:rPr lang="en-US" b="0" dirty="0"/>
              <a:t>of the added values is that the application adjusts </a:t>
            </a:r>
            <a:r>
              <a:rPr lang="en-US" b="0" dirty="0" smtClean="0"/>
              <a:t>the</a:t>
            </a:r>
            <a:r>
              <a:rPr lang="cs-CZ" b="0" dirty="0" smtClean="0"/>
              <a:t> </a:t>
            </a:r>
            <a:r>
              <a:rPr lang="en-US" b="0" dirty="0" smtClean="0"/>
              <a:t>language </a:t>
            </a:r>
            <a:r>
              <a:rPr lang="en-US" b="0" dirty="0"/>
              <a:t>of the message to the drivers’ preferences. </a:t>
            </a:r>
            <a:r>
              <a:rPr lang="en-US" b="0" dirty="0" smtClean="0"/>
              <a:t>Another</a:t>
            </a:r>
            <a:r>
              <a:rPr lang="cs-CZ" b="0" dirty="0" smtClean="0"/>
              <a:t> </a:t>
            </a:r>
            <a:r>
              <a:rPr lang="en-US" b="0" dirty="0" smtClean="0"/>
              <a:t>advantage </a:t>
            </a:r>
            <a:r>
              <a:rPr lang="en-US" b="0" dirty="0"/>
              <a:t>is that messages can be broadcasted by a </a:t>
            </a:r>
            <a:r>
              <a:rPr lang="en-US" b="0" dirty="0" smtClean="0"/>
              <a:t>road</a:t>
            </a:r>
            <a:r>
              <a:rPr lang="cs-CZ" b="0" dirty="0" smtClean="0"/>
              <a:t> </a:t>
            </a:r>
            <a:r>
              <a:rPr lang="en-US" b="0" dirty="0" smtClean="0"/>
              <a:t>side </a:t>
            </a:r>
            <a:r>
              <a:rPr lang="en-US" b="0" dirty="0"/>
              <a:t>unit, which reduces cost on VMS signs and increases </a:t>
            </a:r>
            <a:r>
              <a:rPr lang="en-US" b="0" dirty="0" smtClean="0"/>
              <a:t>the</a:t>
            </a:r>
            <a:r>
              <a:rPr lang="cs-CZ" b="0" dirty="0" smtClean="0"/>
              <a:t> </a:t>
            </a:r>
            <a:r>
              <a:rPr lang="cs-CZ" b="0" dirty="0" err="1" smtClean="0"/>
              <a:t>availability</a:t>
            </a:r>
            <a:r>
              <a:rPr lang="cs-CZ" b="0" dirty="0"/>
              <a:t>.</a:t>
            </a:r>
            <a:r>
              <a:rPr lang="cs-CZ" b="0" dirty="0" smtClean="0"/>
              <a:t>.</a:t>
            </a:r>
            <a:endParaRPr lang="cs-CZ" b="0" dirty="0"/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484784"/>
            <a:ext cx="258127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30550"/>
            <a:ext cx="2562225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821417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CVIS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496" y="764704"/>
            <a:ext cx="6617982" cy="3024337"/>
          </a:xfrm>
        </p:spPr>
        <p:txBody>
          <a:bodyPr>
            <a:noAutofit/>
          </a:bodyPr>
          <a:lstStyle/>
          <a:p>
            <a:r>
              <a:rPr lang="cs-CZ" sz="1600" dirty="0" err="1" smtClean="0"/>
              <a:t>Road</a:t>
            </a:r>
            <a:r>
              <a:rPr lang="cs-CZ" sz="1600" dirty="0" smtClean="0"/>
              <a:t> user </a:t>
            </a:r>
            <a:r>
              <a:rPr lang="cs-CZ" sz="1600" dirty="0" err="1" smtClean="0"/>
              <a:t>charging</a:t>
            </a:r>
            <a:endParaRPr lang="cs-CZ" sz="1600" dirty="0" smtClean="0"/>
          </a:p>
          <a:p>
            <a:r>
              <a:rPr lang="en-US" sz="1600" dirty="0"/>
              <a:t>The road user charging application implements </a:t>
            </a:r>
            <a:r>
              <a:rPr lang="en-US" sz="1600" dirty="0" err="1" smtClean="0"/>
              <a:t>kilometre</a:t>
            </a:r>
            <a:r>
              <a:rPr lang="cs-CZ" sz="1600" dirty="0" smtClean="0"/>
              <a:t> </a:t>
            </a:r>
            <a:r>
              <a:rPr lang="en-US" sz="1600" dirty="0" smtClean="0"/>
              <a:t>based </a:t>
            </a:r>
            <a:r>
              <a:rPr lang="en-US" sz="1600" dirty="0"/>
              <a:t>tolling according to the </a:t>
            </a:r>
            <a:r>
              <a:rPr lang="en-US" sz="1600" dirty="0" smtClean="0"/>
              <a:t>Dutch </a:t>
            </a:r>
            <a:r>
              <a:rPr lang="en-US" sz="1600" dirty="0"/>
              <a:t>government proposal </a:t>
            </a:r>
            <a:r>
              <a:rPr lang="en-US" sz="1600" dirty="0" smtClean="0"/>
              <a:t>for</a:t>
            </a:r>
            <a:r>
              <a:rPr lang="cs-CZ" sz="1600" dirty="0" smtClean="0"/>
              <a:t> </a:t>
            </a:r>
            <a:r>
              <a:rPr lang="en-US" sz="1600" dirty="0" smtClean="0"/>
              <a:t>truck </a:t>
            </a:r>
            <a:r>
              <a:rPr lang="en-US" sz="1600" dirty="0"/>
              <a:t>tolling. It is based on a POMA based distance </a:t>
            </a:r>
            <a:r>
              <a:rPr lang="en-US" sz="1600" dirty="0" smtClean="0"/>
              <a:t>calculation</a:t>
            </a:r>
            <a:r>
              <a:rPr lang="cs-CZ" sz="1600" dirty="0" smtClean="0"/>
              <a:t> </a:t>
            </a:r>
            <a:r>
              <a:rPr lang="en-US" sz="1600" dirty="0" smtClean="0"/>
              <a:t>with </a:t>
            </a:r>
            <a:r>
              <a:rPr lang="en-US" sz="1600" dirty="0"/>
              <a:t>congestion zones (cities) and congestion corridors (</a:t>
            </a:r>
            <a:r>
              <a:rPr lang="en-US" sz="1600" dirty="0" smtClean="0"/>
              <a:t>road</a:t>
            </a:r>
            <a:r>
              <a:rPr lang="cs-CZ" sz="1600" dirty="0" smtClean="0"/>
              <a:t> </a:t>
            </a:r>
            <a:r>
              <a:rPr lang="en-US" sz="1600" dirty="0" smtClean="0"/>
              <a:t>segments</a:t>
            </a:r>
            <a:r>
              <a:rPr lang="en-US" sz="1600" dirty="0"/>
              <a:t>) with increased tariffs. It also supports rush-hour </a:t>
            </a:r>
            <a:r>
              <a:rPr lang="en-US" sz="1600" dirty="0" smtClean="0"/>
              <a:t>tariffs</a:t>
            </a:r>
            <a:r>
              <a:rPr lang="cs-CZ" sz="1600" dirty="0" smtClean="0"/>
              <a:t> </a:t>
            </a:r>
            <a:r>
              <a:rPr lang="en-US" sz="1600" dirty="0" smtClean="0"/>
              <a:t>and geo-fence </a:t>
            </a:r>
            <a:r>
              <a:rPr lang="en-US" sz="1600" dirty="0"/>
              <a:t>based charging points (virtual gantries). </a:t>
            </a:r>
            <a:r>
              <a:rPr lang="cs-CZ" sz="1600" dirty="0" smtClean="0"/>
              <a:t>T</a:t>
            </a:r>
            <a:r>
              <a:rPr lang="en-US" sz="1600" dirty="0" smtClean="0"/>
              <a:t>his</a:t>
            </a:r>
            <a:r>
              <a:rPr lang="cs-CZ" sz="1600" dirty="0" smtClean="0"/>
              <a:t> </a:t>
            </a:r>
            <a:r>
              <a:rPr lang="en-US" sz="1600" dirty="0" smtClean="0"/>
              <a:t>part </a:t>
            </a:r>
            <a:r>
              <a:rPr lang="en-US" sz="1600" dirty="0"/>
              <a:t>of the public road tour shows the information and </a:t>
            </a:r>
            <a:r>
              <a:rPr lang="en-US" sz="1600" dirty="0" smtClean="0"/>
              <a:t>tariffs</a:t>
            </a:r>
            <a:r>
              <a:rPr lang="cs-CZ" sz="1600" dirty="0" smtClean="0"/>
              <a:t> </a:t>
            </a:r>
            <a:r>
              <a:rPr lang="en-US" sz="1600" dirty="0" smtClean="0"/>
              <a:t>for </a:t>
            </a:r>
            <a:r>
              <a:rPr lang="en-US" sz="1600" dirty="0"/>
              <a:t>this part of the ride, and how fares are calculated </a:t>
            </a:r>
            <a:r>
              <a:rPr lang="en-US" sz="1600" dirty="0" smtClean="0"/>
              <a:t>in-vehicle</a:t>
            </a:r>
            <a:r>
              <a:rPr lang="cs-CZ" sz="1600" dirty="0" smtClean="0"/>
              <a:t> </a:t>
            </a:r>
            <a:r>
              <a:rPr lang="en-US" sz="1600" dirty="0" smtClean="0"/>
              <a:t>for </a:t>
            </a:r>
            <a:r>
              <a:rPr lang="en-US" sz="1600" dirty="0"/>
              <a:t>privacy. </a:t>
            </a:r>
            <a:r>
              <a:rPr lang="en-US" sz="1600" dirty="0" smtClean="0"/>
              <a:t>Aggregated </a:t>
            </a:r>
            <a:r>
              <a:rPr lang="en-US" sz="1600" dirty="0"/>
              <a:t>distance is communicated </a:t>
            </a:r>
            <a:r>
              <a:rPr lang="en-US" sz="1600" dirty="0" smtClean="0"/>
              <a:t>periodically</a:t>
            </a:r>
            <a:r>
              <a:rPr lang="cs-CZ" sz="1600" dirty="0" smtClean="0"/>
              <a:t> </a:t>
            </a:r>
            <a:r>
              <a:rPr lang="en-US" sz="1600" dirty="0" err="1" smtClean="0"/>
              <a:t>utilising</a:t>
            </a:r>
            <a:r>
              <a:rPr lang="en-US" sz="1600" dirty="0" smtClean="0"/>
              <a:t> </a:t>
            </a:r>
            <a:r>
              <a:rPr lang="en-US" sz="1600" dirty="0"/>
              <a:t>CALM and IPv6 to the </a:t>
            </a:r>
            <a:r>
              <a:rPr lang="en-US" sz="1600" dirty="0" smtClean="0"/>
              <a:t>EETS </a:t>
            </a:r>
            <a:r>
              <a:rPr lang="en-US" sz="1600" dirty="0"/>
              <a:t>compatible tolling </a:t>
            </a:r>
            <a:r>
              <a:rPr lang="en-US" sz="1600" dirty="0" smtClean="0"/>
              <a:t>back</a:t>
            </a:r>
            <a:r>
              <a:rPr lang="cs-CZ" sz="1600" dirty="0" smtClean="0"/>
              <a:t> </a:t>
            </a:r>
            <a:r>
              <a:rPr lang="en-US" sz="1600" dirty="0" smtClean="0"/>
              <a:t>office </a:t>
            </a:r>
            <a:r>
              <a:rPr lang="en-US" sz="1600" dirty="0"/>
              <a:t>in direct contact with the in-vehicle application.</a:t>
            </a:r>
            <a:endParaRPr lang="cs-CZ" sz="1600" dirty="0"/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679254" y="3974356"/>
            <a:ext cx="6410385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cs-CZ" sz="1600" b="0" dirty="0" err="1" smtClean="0"/>
              <a:t>Emergency</a:t>
            </a:r>
            <a:r>
              <a:rPr lang="cs-CZ" sz="1600" b="0" dirty="0" smtClean="0"/>
              <a:t> call</a:t>
            </a:r>
          </a:p>
          <a:p>
            <a:r>
              <a:rPr lang="en-US" sz="1600" b="0" dirty="0"/>
              <a:t>The </a:t>
            </a:r>
            <a:r>
              <a:rPr lang="en-US" sz="1600" b="0" dirty="0" err="1"/>
              <a:t>eCall</a:t>
            </a:r>
            <a:r>
              <a:rPr lang="en-US" sz="1600" b="0" dirty="0"/>
              <a:t> application shows how the </a:t>
            </a:r>
            <a:r>
              <a:rPr lang="en-US" sz="1600" b="0" dirty="0" smtClean="0"/>
              <a:t>CVIS </a:t>
            </a:r>
            <a:r>
              <a:rPr lang="en-US" sz="1600" b="0" dirty="0"/>
              <a:t>open platform </a:t>
            </a:r>
            <a:r>
              <a:rPr lang="en-US" sz="1600" b="0" dirty="0" smtClean="0"/>
              <a:t>can</a:t>
            </a:r>
            <a:r>
              <a:rPr lang="cs-CZ" sz="1600" b="0" dirty="0" smtClean="0"/>
              <a:t> </a:t>
            </a:r>
            <a:r>
              <a:rPr lang="en-US" sz="1600" b="0" dirty="0" smtClean="0"/>
              <a:t>be </a:t>
            </a:r>
            <a:r>
              <a:rPr lang="en-US" sz="1600" b="0" dirty="0"/>
              <a:t>used for incident management and in particular </a:t>
            </a:r>
            <a:r>
              <a:rPr lang="en-US" sz="1600" b="0" dirty="0" smtClean="0"/>
              <a:t>sending</a:t>
            </a:r>
            <a:r>
              <a:rPr lang="cs-CZ" sz="1600" b="0" dirty="0" smtClean="0"/>
              <a:t> </a:t>
            </a:r>
            <a:r>
              <a:rPr lang="en-US" sz="1600" b="0" dirty="0" smtClean="0"/>
              <a:t>an </a:t>
            </a:r>
            <a:r>
              <a:rPr lang="en-US" sz="1600" b="0" dirty="0" err="1"/>
              <a:t>eCall</a:t>
            </a:r>
            <a:r>
              <a:rPr lang="en-US" sz="1600" b="0" dirty="0"/>
              <a:t> (emergency call) to the back office of the </a:t>
            </a:r>
            <a:r>
              <a:rPr lang="en-US" sz="1600" b="0" dirty="0" smtClean="0"/>
              <a:t>Dutch road</a:t>
            </a:r>
            <a:r>
              <a:rPr lang="cs-CZ" sz="1600" b="0" dirty="0" smtClean="0"/>
              <a:t> </a:t>
            </a:r>
            <a:r>
              <a:rPr lang="en-US" sz="1600" b="0" dirty="0" smtClean="0"/>
              <a:t>administration </a:t>
            </a:r>
            <a:r>
              <a:rPr lang="en-US" sz="1600" b="0" dirty="0"/>
              <a:t>( </a:t>
            </a:r>
            <a:r>
              <a:rPr lang="en-US" sz="1600" b="0" dirty="0" err="1" smtClean="0"/>
              <a:t>Rijkswaterstaat</a:t>
            </a:r>
            <a:r>
              <a:rPr lang="en-US" sz="1600" b="0" dirty="0"/>
              <a:t>) T he application shows </a:t>
            </a:r>
            <a:r>
              <a:rPr lang="en-US" sz="1600" b="0" dirty="0" smtClean="0"/>
              <a:t>how</a:t>
            </a:r>
            <a:r>
              <a:rPr lang="cs-CZ" sz="1600" b="0" dirty="0" smtClean="0"/>
              <a:t> </a:t>
            </a:r>
            <a:r>
              <a:rPr lang="en-US" sz="1600" b="0" dirty="0" smtClean="0"/>
              <a:t>the </a:t>
            </a:r>
            <a:r>
              <a:rPr lang="en-US" sz="1600" b="0" dirty="0"/>
              <a:t>future driver will be dealing with an automatic sending of </a:t>
            </a:r>
            <a:r>
              <a:rPr lang="en-US" sz="1600" b="0" dirty="0" smtClean="0"/>
              <a:t>an</a:t>
            </a:r>
            <a:r>
              <a:rPr lang="cs-CZ" sz="1600" b="0" dirty="0" smtClean="0"/>
              <a:t> </a:t>
            </a:r>
            <a:r>
              <a:rPr lang="en-US" sz="1600" b="0" dirty="0" err="1" smtClean="0"/>
              <a:t>eCall</a:t>
            </a:r>
            <a:r>
              <a:rPr lang="en-US" sz="1600" b="0" dirty="0" smtClean="0"/>
              <a:t> </a:t>
            </a:r>
            <a:r>
              <a:rPr lang="en-US" sz="1600" b="0" dirty="0"/>
              <a:t>or one which is manually triggered. </a:t>
            </a:r>
            <a:r>
              <a:rPr lang="en-US" sz="1600" b="0" dirty="0" err="1"/>
              <a:t>eCall</a:t>
            </a:r>
            <a:r>
              <a:rPr lang="en-US" sz="1600" b="0" dirty="0"/>
              <a:t> is an E </a:t>
            </a:r>
            <a:r>
              <a:rPr lang="en-US" sz="1600" b="0" dirty="0" err="1" smtClean="0"/>
              <a:t>uropean</a:t>
            </a:r>
            <a:r>
              <a:rPr lang="cs-CZ" sz="1600" b="0" dirty="0" smtClean="0"/>
              <a:t> </a:t>
            </a:r>
            <a:r>
              <a:rPr lang="en-US" sz="1600" b="0" dirty="0" smtClean="0"/>
              <a:t>initiative </a:t>
            </a:r>
            <a:r>
              <a:rPr lang="en-US" sz="1600" b="0" dirty="0"/>
              <a:t>to save lives on </a:t>
            </a:r>
            <a:r>
              <a:rPr lang="en-US" sz="1600" b="0" dirty="0" smtClean="0"/>
              <a:t>European </a:t>
            </a:r>
            <a:r>
              <a:rPr lang="en-US" sz="1600" b="0" dirty="0"/>
              <a:t>roads by </a:t>
            </a:r>
            <a:r>
              <a:rPr lang="en-US" sz="1600" b="0" dirty="0" smtClean="0"/>
              <a:t>automatically</a:t>
            </a:r>
            <a:r>
              <a:rPr lang="cs-CZ" sz="1600" b="0" dirty="0" smtClean="0"/>
              <a:t> </a:t>
            </a:r>
            <a:r>
              <a:rPr lang="en-US" sz="1600" b="0" dirty="0" smtClean="0"/>
              <a:t>calling </a:t>
            </a:r>
            <a:r>
              <a:rPr lang="en-US" sz="1600" b="0" dirty="0"/>
              <a:t>the emergency number 112. </a:t>
            </a:r>
            <a:endParaRPr lang="cs-CZ" sz="1600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05064"/>
            <a:ext cx="2571750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9183" y="1340768"/>
            <a:ext cx="2581275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35467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CVIS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914401"/>
            <a:ext cx="6408110" cy="2442591"/>
          </a:xfrm>
        </p:spPr>
        <p:txBody>
          <a:bodyPr>
            <a:normAutofit lnSpcReduction="10000"/>
          </a:bodyPr>
          <a:lstStyle/>
          <a:p>
            <a:r>
              <a:rPr lang="cs-CZ" sz="1800" i="1" dirty="0" err="1"/>
              <a:t>Schiphol</a:t>
            </a:r>
            <a:r>
              <a:rPr lang="cs-CZ" sz="1800" i="1" dirty="0"/>
              <a:t> parking </a:t>
            </a:r>
            <a:r>
              <a:rPr lang="cs-CZ" sz="1800" i="1" dirty="0" err="1" smtClean="0"/>
              <a:t>service</a:t>
            </a:r>
            <a:endParaRPr lang="cs-CZ" sz="1800" i="1" dirty="0" smtClean="0"/>
          </a:p>
          <a:p>
            <a:r>
              <a:rPr lang="en-US" sz="1800" dirty="0"/>
              <a:t>The Schiphol parking application, by the </a:t>
            </a:r>
            <a:r>
              <a:rPr lang="en-US" sz="1800" dirty="0" smtClean="0"/>
              <a:t>Dutch SPITS</a:t>
            </a:r>
            <a:r>
              <a:rPr lang="cs-CZ" sz="1800" dirty="0" smtClean="0"/>
              <a:t> </a:t>
            </a:r>
            <a:r>
              <a:rPr lang="en-US" sz="1800" dirty="0" smtClean="0"/>
              <a:t>consortium</a:t>
            </a:r>
            <a:r>
              <a:rPr lang="en-US" sz="1800" dirty="0"/>
              <a:t>, shows the </a:t>
            </a:r>
            <a:r>
              <a:rPr lang="en-US" sz="1800" dirty="0" smtClean="0"/>
              <a:t>CVIS </a:t>
            </a:r>
            <a:r>
              <a:rPr lang="en-US" sz="1800" dirty="0"/>
              <a:t>concepts applied to </a:t>
            </a:r>
            <a:r>
              <a:rPr lang="en-US" sz="1800" dirty="0" smtClean="0"/>
              <a:t>existing</a:t>
            </a:r>
            <a:r>
              <a:rPr lang="cs-CZ" sz="1800" dirty="0" smtClean="0"/>
              <a:t> </a:t>
            </a:r>
            <a:r>
              <a:rPr lang="en-US" sz="1800" dirty="0" smtClean="0"/>
              <a:t>systems</a:t>
            </a:r>
            <a:r>
              <a:rPr lang="en-US" sz="1800" dirty="0"/>
              <a:t>. In this demonstration you see a consumer </a:t>
            </a:r>
            <a:r>
              <a:rPr lang="en-US" sz="1800" dirty="0" smtClean="0"/>
              <a:t>navigation</a:t>
            </a:r>
            <a:r>
              <a:rPr lang="cs-CZ" sz="1800" dirty="0" smtClean="0"/>
              <a:t> </a:t>
            </a:r>
            <a:r>
              <a:rPr lang="en-US" sz="1800" dirty="0" smtClean="0"/>
              <a:t>device</a:t>
            </a:r>
            <a:r>
              <a:rPr lang="en-US" sz="1800" dirty="0"/>
              <a:t>, enhanced with </a:t>
            </a:r>
            <a:r>
              <a:rPr lang="en-US" sz="1800" dirty="0" smtClean="0"/>
              <a:t>CVIS </a:t>
            </a:r>
            <a:r>
              <a:rPr lang="en-US" sz="1800" dirty="0"/>
              <a:t>functionalities, guiding you to </a:t>
            </a:r>
            <a:r>
              <a:rPr lang="en-US" sz="1800" dirty="0" smtClean="0"/>
              <a:t>the</a:t>
            </a:r>
            <a:r>
              <a:rPr lang="cs-CZ" sz="1800" dirty="0" smtClean="0"/>
              <a:t> </a:t>
            </a:r>
            <a:r>
              <a:rPr lang="en-US" sz="1800" dirty="0" smtClean="0"/>
              <a:t>right </a:t>
            </a:r>
            <a:r>
              <a:rPr lang="en-US" sz="1800" dirty="0"/>
              <a:t>parking lot at </a:t>
            </a:r>
            <a:r>
              <a:rPr lang="en-US" sz="1800" dirty="0" smtClean="0"/>
              <a:t>Schiphol. Also </a:t>
            </a:r>
            <a:r>
              <a:rPr lang="en-US" sz="1800" dirty="0"/>
              <a:t>shown is the </a:t>
            </a:r>
            <a:r>
              <a:rPr lang="en-US" sz="1800" dirty="0" smtClean="0"/>
              <a:t>CVIS roadside</a:t>
            </a:r>
            <a:r>
              <a:rPr lang="cs-CZ" sz="1800" dirty="0" smtClean="0"/>
              <a:t> </a:t>
            </a:r>
            <a:r>
              <a:rPr lang="en-US" sz="1800" dirty="0" smtClean="0"/>
              <a:t>unit </a:t>
            </a:r>
            <a:r>
              <a:rPr lang="en-US" sz="1800" dirty="0"/>
              <a:t>with integrated SPITS sensors, which detects the </a:t>
            </a:r>
            <a:r>
              <a:rPr lang="en-US" sz="1800" dirty="0" smtClean="0"/>
              <a:t>location</a:t>
            </a:r>
            <a:r>
              <a:rPr lang="cs-CZ" sz="1800" dirty="0" smtClean="0"/>
              <a:t> </a:t>
            </a:r>
            <a:r>
              <a:rPr lang="en-US" sz="1800" dirty="0" smtClean="0"/>
              <a:t>of </a:t>
            </a:r>
            <a:r>
              <a:rPr lang="en-US" sz="1800" dirty="0"/>
              <a:t>free parking spaces. </a:t>
            </a:r>
            <a:r>
              <a:rPr lang="en-US" sz="1800" dirty="0" smtClean="0"/>
              <a:t>You </a:t>
            </a:r>
            <a:r>
              <a:rPr lang="en-US" sz="1800" dirty="0"/>
              <a:t>will be navigated to your </a:t>
            </a:r>
            <a:r>
              <a:rPr lang="en-US" sz="1800" dirty="0" smtClean="0"/>
              <a:t>free</a:t>
            </a:r>
            <a:r>
              <a:rPr lang="cs-CZ" sz="1800" dirty="0" smtClean="0"/>
              <a:t> parking </a:t>
            </a:r>
            <a:r>
              <a:rPr lang="cs-CZ" sz="1800" dirty="0" err="1"/>
              <a:t>space</a:t>
            </a:r>
            <a:r>
              <a:rPr lang="cs-CZ" sz="1800" dirty="0"/>
              <a:t>.</a:t>
            </a: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987824" y="3645024"/>
            <a:ext cx="6048671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6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cs-CZ" b="0" i="1" dirty="0"/>
              <a:t>Speed </a:t>
            </a:r>
            <a:r>
              <a:rPr lang="cs-CZ" b="0" i="1" dirty="0" smtClean="0"/>
              <a:t>profile</a:t>
            </a:r>
          </a:p>
          <a:p>
            <a:r>
              <a:rPr lang="en-US" b="0" dirty="0"/>
              <a:t>The application provides speed advice to the driver based </a:t>
            </a:r>
            <a:r>
              <a:rPr lang="en-US" b="0" dirty="0" smtClean="0"/>
              <a:t>on</a:t>
            </a:r>
            <a:r>
              <a:rPr lang="cs-CZ" b="0" dirty="0" smtClean="0"/>
              <a:t> </a:t>
            </a:r>
            <a:r>
              <a:rPr lang="en-US" b="0" dirty="0" smtClean="0"/>
              <a:t>current </a:t>
            </a:r>
            <a:r>
              <a:rPr lang="en-US" b="0" dirty="0"/>
              <a:t>and future traffic signal stages. </a:t>
            </a:r>
            <a:r>
              <a:rPr lang="en-US" b="0" dirty="0" smtClean="0"/>
              <a:t>This </a:t>
            </a:r>
            <a:r>
              <a:rPr lang="en-US" b="0" dirty="0"/>
              <a:t>application </a:t>
            </a:r>
            <a:r>
              <a:rPr lang="en-US" b="0" dirty="0" smtClean="0"/>
              <a:t>uses</a:t>
            </a:r>
            <a:r>
              <a:rPr lang="cs-CZ" b="0" dirty="0" smtClean="0"/>
              <a:t> </a:t>
            </a:r>
            <a:r>
              <a:rPr lang="en-US" b="0" dirty="0" smtClean="0"/>
              <a:t>short </a:t>
            </a:r>
            <a:r>
              <a:rPr lang="en-US" b="0" dirty="0"/>
              <a:t>range (CALM/ WAVE) communications to </a:t>
            </a:r>
            <a:r>
              <a:rPr lang="en-US" b="0" dirty="0" smtClean="0"/>
              <a:t>exchange</a:t>
            </a:r>
            <a:r>
              <a:rPr lang="cs-CZ" b="0" dirty="0" smtClean="0"/>
              <a:t> </a:t>
            </a:r>
            <a:r>
              <a:rPr lang="en-US" b="0" dirty="0" smtClean="0"/>
              <a:t>information </a:t>
            </a:r>
            <a:r>
              <a:rPr lang="en-US" b="0" dirty="0"/>
              <a:t>between the traffic controller and vehicles. </a:t>
            </a:r>
            <a:r>
              <a:rPr lang="en-US" b="0" dirty="0" smtClean="0"/>
              <a:t>The</a:t>
            </a:r>
            <a:r>
              <a:rPr lang="cs-CZ" b="0" dirty="0" smtClean="0"/>
              <a:t> </a:t>
            </a:r>
            <a:r>
              <a:rPr lang="en-US" b="0" dirty="0" smtClean="0"/>
              <a:t>traffic </a:t>
            </a:r>
            <a:r>
              <a:rPr lang="en-US" b="0" dirty="0"/>
              <a:t>control strategy is communicated to the vehicle in </a:t>
            </a:r>
            <a:r>
              <a:rPr lang="en-US" b="0" dirty="0" smtClean="0"/>
              <a:t>order</a:t>
            </a:r>
            <a:r>
              <a:rPr lang="cs-CZ" b="0" dirty="0" smtClean="0"/>
              <a:t> </a:t>
            </a:r>
            <a:r>
              <a:rPr lang="en-US" b="0" dirty="0" smtClean="0"/>
              <a:t>to </a:t>
            </a:r>
            <a:r>
              <a:rPr lang="en-US" b="0" dirty="0"/>
              <a:t>give it a ‘green window’. If the vehicle is stopped at </a:t>
            </a:r>
            <a:r>
              <a:rPr lang="en-US" b="0" dirty="0" smtClean="0"/>
              <a:t>a</a:t>
            </a:r>
            <a:r>
              <a:rPr lang="cs-CZ" b="0" dirty="0" smtClean="0"/>
              <a:t> </a:t>
            </a:r>
            <a:r>
              <a:rPr lang="en-US" b="0" dirty="0" smtClean="0"/>
              <a:t>traffic </a:t>
            </a:r>
            <a:r>
              <a:rPr lang="en-US" b="0" dirty="0"/>
              <a:t>light, the ‘time to green’ is shown on the control </a:t>
            </a:r>
            <a:r>
              <a:rPr lang="en-US" b="0" dirty="0" smtClean="0"/>
              <a:t>panel</a:t>
            </a:r>
            <a:r>
              <a:rPr lang="cs-CZ" b="0" dirty="0" smtClean="0"/>
              <a:t> </a:t>
            </a:r>
            <a:r>
              <a:rPr lang="en-US" b="0" dirty="0" smtClean="0"/>
              <a:t>display</a:t>
            </a:r>
            <a:r>
              <a:rPr lang="en-US" b="0" dirty="0"/>
              <a:t>. </a:t>
            </a:r>
            <a:r>
              <a:rPr lang="en-US" b="0" dirty="0" smtClean="0"/>
              <a:t>The </a:t>
            </a:r>
            <a:r>
              <a:rPr lang="en-US" b="0" dirty="0"/>
              <a:t>demonstration shows how existing traffic </a:t>
            </a:r>
            <a:r>
              <a:rPr lang="en-US" b="0" dirty="0" smtClean="0"/>
              <a:t>control</a:t>
            </a:r>
            <a:r>
              <a:rPr lang="cs-CZ" b="0" dirty="0" smtClean="0"/>
              <a:t> </a:t>
            </a:r>
            <a:r>
              <a:rPr lang="en-US" b="0" dirty="0" smtClean="0"/>
              <a:t>systems </a:t>
            </a:r>
            <a:r>
              <a:rPr lang="en-US" b="0" dirty="0"/>
              <a:t>can benefit from a cooperative </a:t>
            </a:r>
            <a:r>
              <a:rPr lang="en-US" b="0" dirty="0" smtClean="0"/>
              <a:t>vehicle-infrastructure</a:t>
            </a:r>
            <a:r>
              <a:rPr lang="cs-CZ" b="0" dirty="0" smtClean="0"/>
              <a:t> </a:t>
            </a:r>
            <a:r>
              <a:rPr lang="cs-CZ" b="0" dirty="0" err="1" smtClean="0"/>
              <a:t>approach</a:t>
            </a:r>
            <a:r>
              <a:rPr lang="cs-CZ" b="0" dirty="0"/>
              <a:t>.</a:t>
            </a:r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5695" y="1340768"/>
            <a:ext cx="259080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2581275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099510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CVIS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-36512" y="764704"/>
            <a:ext cx="6408110" cy="2874640"/>
          </a:xfrm>
        </p:spPr>
        <p:txBody>
          <a:bodyPr>
            <a:normAutofit/>
          </a:bodyPr>
          <a:lstStyle/>
          <a:p>
            <a:r>
              <a:rPr lang="cs-CZ" sz="1800" i="1" dirty="0"/>
              <a:t>Priority </a:t>
            </a:r>
            <a:r>
              <a:rPr lang="cs-CZ" sz="1800" i="1" dirty="0" err="1" smtClean="0"/>
              <a:t>application</a:t>
            </a:r>
            <a:endParaRPr lang="cs-CZ" sz="1800" i="1" dirty="0" smtClean="0"/>
          </a:p>
          <a:p>
            <a:r>
              <a:rPr lang="en-US" sz="1800" dirty="0"/>
              <a:t>Priority is requested for a vehicle approaching a traffic signal</a:t>
            </a:r>
            <a:r>
              <a:rPr lang="en-US" sz="1800" dirty="0" smtClean="0"/>
              <a:t>.</a:t>
            </a:r>
            <a:r>
              <a:rPr lang="cs-CZ" sz="1800" dirty="0" smtClean="0"/>
              <a:t> </a:t>
            </a:r>
            <a:r>
              <a:rPr lang="en-US" sz="1800" dirty="0" smtClean="0"/>
              <a:t>In </a:t>
            </a:r>
            <a:r>
              <a:rPr lang="en-US" sz="1800" dirty="0"/>
              <a:t>case no immediate priority is possible speed advice can </a:t>
            </a:r>
            <a:r>
              <a:rPr lang="en-US" sz="1800" dirty="0" smtClean="0"/>
              <a:t>be</a:t>
            </a:r>
            <a:r>
              <a:rPr lang="cs-CZ" sz="1800" dirty="0" smtClean="0"/>
              <a:t> </a:t>
            </a:r>
            <a:r>
              <a:rPr lang="en-US" sz="1800" dirty="0" smtClean="0"/>
              <a:t>given </a:t>
            </a:r>
            <a:r>
              <a:rPr lang="en-US" sz="1800" dirty="0"/>
              <a:t>so that the vehicle creates its own green wave. In </a:t>
            </a:r>
            <a:r>
              <a:rPr lang="en-US" sz="1800" dirty="0" smtClean="0"/>
              <a:t>practice</a:t>
            </a:r>
            <a:r>
              <a:rPr lang="cs-CZ" sz="1800" dirty="0" smtClean="0"/>
              <a:t> </a:t>
            </a:r>
            <a:r>
              <a:rPr lang="en-US" sz="1800" dirty="0" smtClean="0"/>
              <a:t>this </a:t>
            </a:r>
            <a:r>
              <a:rPr lang="en-US" sz="1800" dirty="0"/>
              <a:t>priority application can be used for public transport </a:t>
            </a:r>
            <a:r>
              <a:rPr lang="en-US" sz="1800" dirty="0" smtClean="0"/>
              <a:t>and</a:t>
            </a:r>
            <a:r>
              <a:rPr lang="cs-CZ" sz="1800" dirty="0" smtClean="0"/>
              <a:t> </a:t>
            </a:r>
            <a:r>
              <a:rPr lang="en-US" sz="1800" dirty="0" smtClean="0"/>
              <a:t>heavy </a:t>
            </a:r>
            <a:r>
              <a:rPr lang="en-US" sz="1800" dirty="0"/>
              <a:t>transport. </a:t>
            </a:r>
            <a:r>
              <a:rPr lang="en-US" sz="1800" dirty="0" smtClean="0"/>
              <a:t>Preventing </a:t>
            </a:r>
            <a:r>
              <a:rPr lang="en-US" sz="1800" dirty="0"/>
              <a:t>heavy vehicles braking </a:t>
            </a:r>
            <a:r>
              <a:rPr lang="en-US" sz="1800" dirty="0" smtClean="0"/>
              <a:t>reduces</a:t>
            </a:r>
            <a:r>
              <a:rPr lang="cs-CZ" sz="1800" dirty="0" smtClean="0"/>
              <a:t> </a:t>
            </a:r>
            <a:r>
              <a:rPr lang="en-US" sz="1800" dirty="0" smtClean="0"/>
              <a:t>CO2 </a:t>
            </a:r>
            <a:r>
              <a:rPr lang="en-US" sz="1800" dirty="0"/>
              <a:t>emissions greatly. </a:t>
            </a:r>
            <a:r>
              <a:rPr lang="en-US" sz="1800" dirty="0" smtClean="0"/>
              <a:t>This </a:t>
            </a:r>
            <a:r>
              <a:rPr lang="en-US" sz="1800" dirty="0"/>
              <a:t>will be demonstrated at </a:t>
            </a:r>
            <a:r>
              <a:rPr lang="en-US" sz="1800" dirty="0" smtClean="0"/>
              <a:t>two</a:t>
            </a:r>
            <a:r>
              <a:rPr lang="cs-CZ" sz="1800" dirty="0" smtClean="0"/>
              <a:t> </a:t>
            </a:r>
            <a:r>
              <a:rPr lang="en-US" sz="1800" dirty="0" smtClean="0"/>
              <a:t>intersections </a:t>
            </a:r>
            <a:r>
              <a:rPr lang="en-US" sz="1800" dirty="0"/>
              <a:t>along the ‘</a:t>
            </a:r>
            <a:r>
              <a:rPr lang="en-US" sz="1800" dirty="0" err="1"/>
              <a:t>Loevensteinse</a:t>
            </a:r>
            <a:r>
              <a:rPr lang="en-US" sz="1800" dirty="0"/>
              <a:t> </a:t>
            </a:r>
            <a:r>
              <a:rPr lang="en-US" sz="1800" dirty="0" err="1"/>
              <a:t>randweg</a:t>
            </a:r>
            <a:r>
              <a:rPr lang="en-US" sz="1800" dirty="0"/>
              <a:t>’.</a:t>
            </a:r>
            <a:endParaRPr lang="cs-CZ" sz="1800" dirty="0"/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987824" y="3645024"/>
            <a:ext cx="6048671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cs-CZ" sz="1800" b="0" i="1" dirty="0" err="1"/>
              <a:t>Micro</a:t>
            </a:r>
            <a:r>
              <a:rPr lang="cs-CZ" sz="1800" b="0" i="1" dirty="0"/>
              <a:t> </a:t>
            </a:r>
            <a:r>
              <a:rPr lang="cs-CZ" sz="1800" b="0" i="1" dirty="0" err="1" smtClean="0"/>
              <a:t>routing</a:t>
            </a:r>
            <a:endParaRPr lang="cs-CZ" sz="1800" b="0" dirty="0" smtClean="0"/>
          </a:p>
          <a:p>
            <a:r>
              <a:rPr lang="en-US" sz="1800" b="0" dirty="0"/>
              <a:t>Equipped vehicles receive routing advice based on traffic </a:t>
            </a:r>
            <a:r>
              <a:rPr lang="en-US" sz="1800" b="0" dirty="0" smtClean="0"/>
              <a:t>light</a:t>
            </a:r>
            <a:r>
              <a:rPr lang="cs-CZ" sz="1800" b="0" dirty="0" smtClean="0"/>
              <a:t> </a:t>
            </a:r>
            <a:r>
              <a:rPr lang="en-US" sz="1800" b="0" dirty="0" smtClean="0"/>
              <a:t>plans</a:t>
            </a:r>
            <a:r>
              <a:rPr lang="en-US" sz="1800" b="0" dirty="0"/>
              <a:t>, the network, congestion, incidents or </a:t>
            </a:r>
            <a:r>
              <a:rPr lang="en-US" sz="1800" b="0" dirty="0" smtClean="0"/>
              <a:t>environmental</a:t>
            </a:r>
            <a:r>
              <a:rPr lang="cs-CZ" sz="1800" b="0" dirty="0" smtClean="0"/>
              <a:t> </a:t>
            </a:r>
            <a:r>
              <a:rPr lang="en-US" sz="1800" b="0" dirty="0" smtClean="0"/>
              <a:t>constraints</a:t>
            </a:r>
            <a:r>
              <a:rPr lang="en-US" sz="1800" b="0" dirty="0"/>
              <a:t>. </a:t>
            </a:r>
            <a:r>
              <a:rPr lang="en-US" sz="1800" b="0" dirty="0" smtClean="0"/>
              <a:t>The </a:t>
            </a:r>
            <a:r>
              <a:rPr lang="en-US" sz="1800" b="0" dirty="0"/>
              <a:t>driver receives both the estimated best </a:t>
            </a:r>
            <a:r>
              <a:rPr lang="en-US" sz="1800" b="0" dirty="0" smtClean="0"/>
              <a:t>route</a:t>
            </a:r>
            <a:r>
              <a:rPr lang="cs-CZ" sz="1800" b="0" dirty="0" smtClean="0"/>
              <a:t> </a:t>
            </a:r>
            <a:r>
              <a:rPr lang="en-US" sz="1800" b="0" dirty="0" smtClean="0"/>
              <a:t>to </a:t>
            </a:r>
            <a:r>
              <a:rPr lang="en-US" sz="1800" b="0" dirty="0"/>
              <a:t>his destination, as well as a predicted trip time for the </a:t>
            </a:r>
            <a:r>
              <a:rPr lang="en-US" sz="1800" b="0" dirty="0" smtClean="0"/>
              <a:t>best</a:t>
            </a:r>
            <a:r>
              <a:rPr lang="cs-CZ" sz="1800" b="0" dirty="0" smtClean="0"/>
              <a:t> </a:t>
            </a:r>
            <a:r>
              <a:rPr lang="en-US" sz="1800" b="0" dirty="0" smtClean="0"/>
              <a:t>alternative</a:t>
            </a:r>
            <a:r>
              <a:rPr lang="en-US" sz="1800" b="0" dirty="0"/>
              <a:t>. </a:t>
            </a:r>
            <a:r>
              <a:rPr lang="en-US" sz="1800" b="0" dirty="0" smtClean="0"/>
              <a:t>The </a:t>
            </a:r>
            <a:r>
              <a:rPr lang="en-US" sz="1800" b="0" dirty="0"/>
              <a:t>main innovative aspect of this application </a:t>
            </a:r>
            <a:r>
              <a:rPr lang="en-US" sz="1800" b="0" dirty="0" smtClean="0"/>
              <a:t>is</a:t>
            </a:r>
            <a:r>
              <a:rPr lang="cs-CZ" sz="1800" b="0" dirty="0" smtClean="0"/>
              <a:t> </a:t>
            </a:r>
            <a:r>
              <a:rPr lang="en-US" sz="1800" b="0" dirty="0" smtClean="0"/>
              <a:t>the </a:t>
            </a:r>
            <a:r>
              <a:rPr lang="en-US" sz="1800" b="0" dirty="0"/>
              <a:t>use of </a:t>
            </a:r>
            <a:r>
              <a:rPr lang="en-US" sz="1800" dirty="0"/>
              <a:t>detailed traffic signal plans </a:t>
            </a:r>
            <a:r>
              <a:rPr lang="en-US" sz="1800" b="0" dirty="0"/>
              <a:t>rather than </a:t>
            </a:r>
            <a:r>
              <a:rPr lang="en-US" sz="1800" b="0" dirty="0" smtClean="0"/>
              <a:t>average</a:t>
            </a:r>
            <a:r>
              <a:rPr lang="cs-CZ" sz="1800" b="0" dirty="0" smtClean="0"/>
              <a:t> </a:t>
            </a:r>
            <a:r>
              <a:rPr lang="en-US" sz="1800" b="0" dirty="0" smtClean="0"/>
              <a:t>traffic </a:t>
            </a:r>
            <a:r>
              <a:rPr lang="en-US" sz="1800" b="0" dirty="0"/>
              <a:t>flows to predict travel time</a:t>
            </a:r>
            <a:r>
              <a:rPr lang="en-US" sz="1800" b="0" dirty="0" smtClean="0"/>
              <a:t>.</a:t>
            </a:r>
            <a:endParaRPr lang="cs-CZ" sz="1800" b="0" dirty="0"/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40768"/>
            <a:ext cx="24765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317" y="4077072"/>
            <a:ext cx="258127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01858058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CVIS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7376" y="836712"/>
            <a:ext cx="6408110" cy="2874640"/>
          </a:xfrm>
        </p:spPr>
        <p:txBody>
          <a:bodyPr>
            <a:normAutofit fontScale="62500" lnSpcReduction="20000"/>
          </a:bodyPr>
          <a:lstStyle/>
          <a:p>
            <a:r>
              <a:rPr lang="cs-CZ" i="1" dirty="0"/>
              <a:t>CVIS </a:t>
            </a:r>
            <a:r>
              <a:rPr lang="cs-CZ" i="1" dirty="0" err="1"/>
              <a:t>social</a:t>
            </a:r>
            <a:r>
              <a:rPr lang="cs-CZ" i="1" dirty="0"/>
              <a:t> </a:t>
            </a:r>
            <a:r>
              <a:rPr lang="cs-CZ" i="1" dirty="0" smtClean="0"/>
              <a:t>network</a:t>
            </a:r>
          </a:p>
          <a:p>
            <a:r>
              <a:rPr lang="en-US" dirty="0"/>
              <a:t>This application provides a platform that allows </a:t>
            </a:r>
            <a:r>
              <a:rPr lang="en-US" dirty="0" smtClean="0"/>
              <a:t>governments</a:t>
            </a:r>
            <a:r>
              <a:rPr lang="cs-CZ" dirty="0" smtClean="0"/>
              <a:t> </a:t>
            </a:r>
            <a:r>
              <a:rPr lang="en-US" dirty="0" smtClean="0"/>
              <a:t>or </a:t>
            </a:r>
            <a:r>
              <a:rPr lang="en-US" dirty="0"/>
              <a:t>road authorities to enhance road safety by enabling </a:t>
            </a:r>
            <a:r>
              <a:rPr lang="en-US" dirty="0" smtClean="0"/>
              <a:t>a</a:t>
            </a:r>
            <a:r>
              <a:rPr lang="cs-CZ" dirty="0" smtClean="0"/>
              <a:t> </a:t>
            </a:r>
            <a:r>
              <a:rPr lang="en-US" dirty="0" smtClean="0"/>
              <a:t>’community</a:t>
            </a:r>
            <a:r>
              <a:rPr lang="en-US" dirty="0"/>
              <a:t>’ to report issues, enhance and validate its </a:t>
            </a:r>
            <a:r>
              <a:rPr lang="en-US" dirty="0" smtClean="0"/>
              <a:t>quality</a:t>
            </a:r>
            <a:r>
              <a:rPr lang="cs-CZ" dirty="0" smtClean="0"/>
              <a:t> </a:t>
            </a:r>
            <a:r>
              <a:rPr lang="en-US" dirty="0" smtClean="0"/>
              <a:t>and </a:t>
            </a:r>
            <a:r>
              <a:rPr lang="en-US" dirty="0"/>
              <a:t>be informed about those reported problems and </a:t>
            </a:r>
            <a:r>
              <a:rPr lang="en-US" dirty="0" smtClean="0"/>
              <a:t>their</a:t>
            </a:r>
            <a:r>
              <a:rPr lang="cs-CZ" dirty="0" smtClean="0"/>
              <a:t> </a:t>
            </a:r>
            <a:r>
              <a:rPr lang="en-US" dirty="0" smtClean="0"/>
              <a:t>planned </a:t>
            </a:r>
            <a:r>
              <a:rPr lang="en-US" dirty="0"/>
              <a:t>resolution. </a:t>
            </a:r>
            <a:r>
              <a:rPr lang="en-US" dirty="0" smtClean="0"/>
              <a:t>This </a:t>
            </a:r>
            <a:r>
              <a:rPr lang="cs-CZ" dirty="0" smtClean="0"/>
              <a:t> </a:t>
            </a:r>
            <a:r>
              <a:rPr lang="en-US" dirty="0" smtClean="0"/>
              <a:t>application </a:t>
            </a:r>
            <a:r>
              <a:rPr lang="en-US" dirty="0"/>
              <a:t>was developed for </a:t>
            </a:r>
            <a:r>
              <a:rPr lang="en-US" dirty="0" smtClean="0"/>
              <a:t>the</a:t>
            </a:r>
            <a:r>
              <a:rPr lang="cs-CZ" dirty="0"/>
              <a:t> </a:t>
            </a:r>
            <a:r>
              <a:rPr lang="en-US" dirty="0" smtClean="0"/>
              <a:t>CVIS </a:t>
            </a:r>
            <a:r>
              <a:rPr lang="en-US" dirty="0"/>
              <a:t>application innovation contest 2009 and received </a:t>
            </a:r>
            <a:r>
              <a:rPr lang="en-US" dirty="0" smtClean="0"/>
              <a:t>the</a:t>
            </a:r>
            <a:r>
              <a:rPr lang="cs-CZ" dirty="0" smtClean="0"/>
              <a:t> </a:t>
            </a:r>
            <a:r>
              <a:rPr lang="en-US" dirty="0" smtClean="0"/>
              <a:t>second </a:t>
            </a:r>
            <a:r>
              <a:rPr lang="en-US" dirty="0"/>
              <a:t>prize. </a:t>
            </a:r>
            <a:r>
              <a:rPr lang="en-US" dirty="0" err="1" smtClean="0"/>
              <a:t>Lodgon</a:t>
            </a:r>
            <a:r>
              <a:rPr lang="en-US" dirty="0" smtClean="0"/>
              <a:t> </a:t>
            </a:r>
            <a:r>
              <a:rPr lang="en-US" dirty="0"/>
              <a:t>is not partner in the </a:t>
            </a:r>
            <a:r>
              <a:rPr lang="cs-CZ" dirty="0" smtClean="0"/>
              <a:t>C</a:t>
            </a:r>
            <a:r>
              <a:rPr lang="en-US" dirty="0" smtClean="0"/>
              <a:t>VIS </a:t>
            </a:r>
            <a:r>
              <a:rPr lang="en-US" dirty="0"/>
              <a:t>project </a:t>
            </a:r>
            <a:r>
              <a:rPr lang="en-US" dirty="0" smtClean="0"/>
              <a:t>and</a:t>
            </a:r>
            <a:r>
              <a:rPr lang="cs-CZ" dirty="0" smtClean="0"/>
              <a:t> </a:t>
            </a:r>
            <a:r>
              <a:rPr lang="en-US" dirty="0" smtClean="0"/>
              <a:t>showed </a:t>
            </a:r>
            <a:r>
              <a:rPr lang="en-US" dirty="0"/>
              <a:t>how independent application developers can use </a:t>
            </a:r>
            <a:r>
              <a:rPr lang="en-US" dirty="0" smtClean="0"/>
              <a:t>the</a:t>
            </a:r>
            <a:r>
              <a:rPr lang="cs-CZ" dirty="0" smtClean="0"/>
              <a:t> </a:t>
            </a:r>
            <a:r>
              <a:rPr lang="en-US" dirty="0" smtClean="0"/>
              <a:t>CVIS </a:t>
            </a:r>
            <a:r>
              <a:rPr lang="en-US" dirty="0"/>
              <a:t>platform and create new applications.</a:t>
            </a:r>
            <a:endParaRPr lang="cs-CZ" dirty="0"/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987824" y="3645024"/>
            <a:ext cx="6048671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6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cs-CZ" b="0" i="1" dirty="0" smtClean="0"/>
              <a:t>City </a:t>
            </a:r>
            <a:r>
              <a:rPr lang="cs-CZ" b="0" i="1" dirty="0" err="1" smtClean="0"/>
              <a:t>information</a:t>
            </a:r>
            <a:r>
              <a:rPr lang="cs-CZ" b="0" i="1" dirty="0" smtClean="0"/>
              <a:t> </a:t>
            </a:r>
            <a:r>
              <a:rPr lang="cs-CZ" b="0" i="1" dirty="0" err="1" smtClean="0"/>
              <a:t>services</a:t>
            </a:r>
            <a:endParaRPr lang="cs-CZ" b="0" dirty="0" smtClean="0"/>
          </a:p>
          <a:p>
            <a:r>
              <a:rPr lang="en-US" b="0" dirty="0"/>
              <a:t>This application demonstrates the type of information </a:t>
            </a:r>
            <a:r>
              <a:rPr lang="en-US" b="0" dirty="0" smtClean="0"/>
              <a:t>services</a:t>
            </a:r>
            <a:r>
              <a:rPr lang="cs-CZ" b="0" dirty="0" smtClean="0"/>
              <a:t> </a:t>
            </a:r>
            <a:r>
              <a:rPr lang="en-US" b="0" dirty="0" smtClean="0"/>
              <a:t>which </a:t>
            </a:r>
            <a:r>
              <a:rPr lang="en-US" b="0" dirty="0"/>
              <a:t>local governments can provide drivers. B </a:t>
            </a:r>
            <a:r>
              <a:rPr lang="en-US" b="0" dirty="0" err="1"/>
              <a:t>ased</a:t>
            </a:r>
            <a:r>
              <a:rPr lang="en-US" b="0" dirty="0"/>
              <a:t> on </a:t>
            </a:r>
            <a:r>
              <a:rPr lang="en-US" b="0" dirty="0" smtClean="0"/>
              <a:t>on-line</a:t>
            </a:r>
            <a:r>
              <a:rPr lang="cs-CZ" b="0" dirty="0" smtClean="0"/>
              <a:t> </a:t>
            </a:r>
            <a:r>
              <a:rPr lang="en-US" b="0" dirty="0" smtClean="0"/>
              <a:t>information </a:t>
            </a:r>
            <a:r>
              <a:rPr lang="en-US" b="0" dirty="0"/>
              <a:t>services, a driver can be informed about </a:t>
            </a:r>
            <a:r>
              <a:rPr lang="en-US" b="0" dirty="0" smtClean="0"/>
              <a:t>parking</a:t>
            </a:r>
            <a:r>
              <a:rPr lang="cs-CZ" b="0" dirty="0" smtClean="0"/>
              <a:t> </a:t>
            </a:r>
            <a:r>
              <a:rPr lang="cs-CZ" b="0" dirty="0" err="1" smtClean="0"/>
              <a:t>locations</a:t>
            </a:r>
            <a:r>
              <a:rPr lang="cs-CZ" b="0" dirty="0"/>
              <a:t>, public transport </a:t>
            </a:r>
            <a:r>
              <a:rPr lang="cs-CZ" b="0" dirty="0" err="1"/>
              <a:t>alternatives</a:t>
            </a:r>
            <a:r>
              <a:rPr lang="cs-CZ" b="0" dirty="0"/>
              <a:t>, </a:t>
            </a:r>
            <a:r>
              <a:rPr lang="cs-CZ" b="0" dirty="0" err="1"/>
              <a:t>road</a:t>
            </a:r>
            <a:r>
              <a:rPr lang="cs-CZ" b="0" dirty="0"/>
              <a:t> </a:t>
            </a:r>
            <a:r>
              <a:rPr lang="cs-CZ" b="0" dirty="0" err="1"/>
              <a:t>constructions</a:t>
            </a:r>
            <a:r>
              <a:rPr lang="cs-CZ" b="0" dirty="0" smtClean="0"/>
              <a:t>, </a:t>
            </a:r>
            <a:r>
              <a:rPr lang="en-US" b="0" dirty="0" smtClean="0"/>
              <a:t>touristic </a:t>
            </a:r>
            <a:r>
              <a:rPr lang="en-US" b="0" dirty="0"/>
              <a:t>sites and more. </a:t>
            </a:r>
            <a:r>
              <a:rPr lang="en-US" b="0" dirty="0" smtClean="0"/>
              <a:t>This </a:t>
            </a:r>
            <a:r>
              <a:rPr lang="en-US" b="0" dirty="0"/>
              <a:t>demonstration shows how </a:t>
            </a:r>
            <a:r>
              <a:rPr lang="en-US" b="0" dirty="0" smtClean="0"/>
              <a:t>the</a:t>
            </a:r>
            <a:r>
              <a:rPr lang="cs-CZ" b="0" dirty="0" smtClean="0"/>
              <a:t> </a:t>
            </a:r>
            <a:r>
              <a:rPr lang="en-US" b="0" dirty="0" smtClean="0"/>
              <a:t>local </a:t>
            </a:r>
            <a:r>
              <a:rPr lang="en-US" b="0" dirty="0"/>
              <a:t>government of </a:t>
            </a:r>
            <a:r>
              <a:rPr lang="en-US" b="0" dirty="0" smtClean="0"/>
              <a:t>Amsterdam </a:t>
            </a:r>
            <a:r>
              <a:rPr lang="en-US" b="0" dirty="0"/>
              <a:t>can provide a connection </a:t>
            </a:r>
            <a:r>
              <a:rPr lang="en-US" b="0" dirty="0" smtClean="0"/>
              <a:t>to</a:t>
            </a:r>
            <a:r>
              <a:rPr lang="cs-CZ" b="0" dirty="0" smtClean="0"/>
              <a:t> </a:t>
            </a:r>
            <a:r>
              <a:rPr lang="cs-CZ" b="0" dirty="0" err="1" smtClean="0"/>
              <a:t>its</a:t>
            </a:r>
            <a:r>
              <a:rPr lang="cs-CZ" b="0" dirty="0" smtClean="0"/>
              <a:t> </a:t>
            </a:r>
            <a:r>
              <a:rPr lang="cs-CZ" b="0" dirty="0" err="1"/>
              <a:t>numerous</a:t>
            </a:r>
            <a:r>
              <a:rPr lang="cs-CZ" b="0" dirty="0"/>
              <a:t> </a:t>
            </a:r>
            <a:r>
              <a:rPr lang="cs-CZ" b="0" dirty="0" err="1"/>
              <a:t>autonomous</a:t>
            </a:r>
            <a:r>
              <a:rPr lang="cs-CZ" b="0" dirty="0"/>
              <a:t> online </a:t>
            </a:r>
            <a:r>
              <a:rPr lang="cs-CZ" b="0" dirty="0" err="1"/>
              <a:t>services</a:t>
            </a:r>
            <a:r>
              <a:rPr lang="cs-CZ" b="0" dirty="0" smtClean="0"/>
              <a:t>.</a:t>
            </a:r>
            <a:endParaRPr lang="cs-CZ" b="0" dirty="0"/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8452" y="1412776"/>
            <a:ext cx="2581275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71481"/>
            <a:ext cx="258127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1551964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CVIS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914401"/>
            <a:ext cx="6408110" cy="2874640"/>
          </a:xfrm>
        </p:spPr>
        <p:txBody>
          <a:bodyPr>
            <a:normAutofit fontScale="62500" lnSpcReduction="20000"/>
          </a:bodyPr>
          <a:lstStyle/>
          <a:p>
            <a:r>
              <a:rPr lang="cs-CZ" i="1" dirty="0" err="1" smtClean="0"/>
              <a:t>Information</a:t>
            </a:r>
            <a:r>
              <a:rPr lang="cs-CZ" i="1" dirty="0" smtClean="0"/>
              <a:t> </a:t>
            </a:r>
            <a:r>
              <a:rPr lang="cs-CZ" i="1" dirty="0" err="1" smtClean="0"/>
              <a:t>application</a:t>
            </a:r>
            <a:endParaRPr lang="cs-CZ" i="1" dirty="0" smtClean="0"/>
          </a:p>
          <a:p>
            <a:r>
              <a:rPr lang="en-US" dirty="0"/>
              <a:t>The goal of the </a:t>
            </a:r>
            <a:r>
              <a:rPr lang="en-US" dirty="0" smtClean="0"/>
              <a:t>CVIS </a:t>
            </a:r>
            <a:r>
              <a:rPr lang="en-US" dirty="0"/>
              <a:t>information application is to </a:t>
            </a:r>
            <a:r>
              <a:rPr lang="en-US" dirty="0" smtClean="0"/>
              <a:t>provide</a:t>
            </a:r>
            <a:r>
              <a:rPr lang="cs-CZ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driver with real-time traffic state, incident information </a:t>
            </a:r>
            <a:r>
              <a:rPr lang="en-US" dirty="0" smtClean="0"/>
              <a:t>and</a:t>
            </a:r>
            <a:r>
              <a:rPr lang="cs-CZ" dirty="0" smtClean="0"/>
              <a:t> </a:t>
            </a:r>
            <a:r>
              <a:rPr lang="en-US" dirty="0" smtClean="0"/>
              <a:t>route </a:t>
            </a:r>
            <a:r>
              <a:rPr lang="en-US" dirty="0"/>
              <a:t>options. </a:t>
            </a:r>
            <a:r>
              <a:rPr lang="en-US" dirty="0" smtClean="0"/>
              <a:t>The </a:t>
            </a:r>
            <a:r>
              <a:rPr lang="en-US" dirty="0"/>
              <a:t>data required for this purpose are </a:t>
            </a:r>
            <a:r>
              <a:rPr lang="en-US" dirty="0" smtClean="0"/>
              <a:t>collected</a:t>
            </a:r>
            <a:r>
              <a:rPr lang="cs-CZ" dirty="0" smtClean="0"/>
              <a:t> </a:t>
            </a:r>
            <a:r>
              <a:rPr lang="en-US" dirty="0" smtClean="0"/>
              <a:t>by continuously </a:t>
            </a:r>
            <a:r>
              <a:rPr lang="en-US" dirty="0"/>
              <a:t>monitoring, </a:t>
            </a:r>
            <a:r>
              <a:rPr lang="en-US" dirty="0" err="1"/>
              <a:t>analysing</a:t>
            </a:r>
            <a:r>
              <a:rPr lang="en-US" dirty="0"/>
              <a:t> and predicting </a:t>
            </a:r>
            <a:r>
              <a:rPr lang="en-US" dirty="0" smtClean="0"/>
              <a:t>the</a:t>
            </a:r>
            <a:r>
              <a:rPr lang="cs-CZ" dirty="0" smtClean="0"/>
              <a:t> </a:t>
            </a:r>
            <a:r>
              <a:rPr lang="en-US" dirty="0" smtClean="0"/>
              <a:t>road </a:t>
            </a:r>
            <a:r>
              <a:rPr lang="en-US" dirty="0"/>
              <a:t>network state. </a:t>
            </a:r>
            <a:r>
              <a:rPr lang="en-US" dirty="0" smtClean="0"/>
              <a:t>The </a:t>
            </a:r>
            <a:r>
              <a:rPr lang="en-US" dirty="0"/>
              <a:t>relevant information is broadcast </a:t>
            </a:r>
            <a:r>
              <a:rPr lang="en-US" dirty="0" smtClean="0"/>
              <a:t>to</a:t>
            </a:r>
            <a:r>
              <a:rPr lang="cs-CZ" dirty="0" smtClean="0"/>
              <a:t> </a:t>
            </a:r>
            <a:r>
              <a:rPr lang="en-US" dirty="0" smtClean="0"/>
              <a:t>an </a:t>
            </a:r>
            <a:r>
              <a:rPr lang="en-US" dirty="0"/>
              <a:t>on-board unit and display. </a:t>
            </a:r>
            <a:r>
              <a:rPr lang="en-US" dirty="0" smtClean="0"/>
              <a:t>The </a:t>
            </a:r>
            <a:r>
              <a:rPr lang="en-US" dirty="0"/>
              <a:t>information is based </a:t>
            </a:r>
            <a:r>
              <a:rPr lang="en-US" dirty="0" smtClean="0"/>
              <a:t>on</a:t>
            </a:r>
            <a:r>
              <a:rPr lang="cs-CZ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driver’s request and/or the location and direction of </a:t>
            </a:r>
            <a:r>
              <a:rPr lang="en-US" dirty="0" smtClean="0"/>
              <a:t>the</a:t>
            </a:r>
            <a:r>
              <a:rPr lang="cs-CZ" dirty="0" smtClean="0"/>
              <a:t> </a:t>
            </a:r>
            <a:r>
              <a:rPr lang="en-US" dirty="0" smtClean="0"/>
              <a:t>vehicle</a:t>
            </a:r>
            <a:r>
              <a:rPr lang="en-US" dirty="0"/>
              <a:t>. </a:t>
            </a:r>
            <a:r>
              <a:rPr lang="en-US" dirty="0" smtClean="0"/>
              <a:t>The </a:t>
            </a:r>
            <a:r>
              <a:rPr lang="en-US" dirty="0"/>
              <a:t>demonstration shows a </a:t>
            </a:r>
            <a:r>
              <a:rPr lang="en-US" dirty="0" err="1"/>
              <a:t>visualisation</a:t>
            </a:r>
            <a:r>
              <a:rPr lang="en-US" dirty="0"/>
              <a:t> of the </a:t>
            </a:r>
            <a:r>
              <a:rPr lang="en-US" dirty="0" smtClean="0"/>
              <a:t>local</a:t>
            </a:r>
            <a:r>
              <a:rPr lang="cs-CZ" dirty="0" smtClean="0"/>
              <a:t> </a:t>
            </a:r>
            <a:r>
              <a:rPr lang="cs-CZ" dirty="0" err="1" smtClean="0"/>
              <a:t>roadside</a:t>
            </a:r>
            <a:r>
              <a:rPr lang="cs-CZ" dirty="0" smtClean="0"/>
              <a:t> </a:t>
            </a:r>
            <a:r>
              <a:rPr lang="cs-CZ" dirty="0" err="1"/>
              <a:t>signalling</a:t>
            </a:r>
            <a:r>
              <a:rPr lang="cs-CZ" dirty="0"/>
              <a:t> </a:t>
            </a:r>
            <a:r>
              <a:rPr lang="cs-CZ" dirty="0" err="1"/>
              <a:t>information</a:t>
            </a:r>
            <a:r>
              <a:rPr lang="cs-CZ" dirty="0"/>
              <a:t>.</a:t>
            </a: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987824" y="3645024"/>
            <a:ext cx="6048671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6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cs-CZ" b="0" i="1" dirty="0" smtClean="0"/>
              <a:t>Access </a:t>
            </a:r>
            <a:r>
              <a:rPr lang="cs-CZ" b="0" i="1" dirty="0" err="1" smtClean="0"/>
              <a:t>control</a:t>
            </a:r>
            <a:endParaRPr lang="cs-CZ" b="0" dirty="0" smtClean="0"/>
          </a:p>
          <a:p>
            <a:r>
              <a:rPr lang="en-US" b="0" dirty="0"/>
              <a:t>The vehicle receives an announcement when it </a:t>
            </a:r>
            <a:r>
              <a:rPr lang="en-US" b="0" dirty="0" smtClean="0"/>
              <a:t>approaches</a:t>
            </a:r>
            <a:r>
              <a:rPr lang="cs-CZ" b="0" dirty="0" smtClean="0"/>
              <a:t> </a:t>
            </a:r>
            <a:r>
              <a:rPr lang="en-US" b="0" dirty="0" smtClean="0"/>
              <a:t>the </a:t>
            </a:r>
            <a:r>
              <a:rPr lang="en-US" b="0" dirty="0"/>
              <a:t>controlled area of the city of </a:t>
            </a:r>
            <a:r>
              <a:rPr lang="en-US" b="0" dirty="0" smtClean="0"/>
              <a:t>Amsterdam</a:t>
            </a:r>
            <a:r>
              <a:rPr lang="en-US" b="0" dirty="0"/>
              <a:t>. Specific </a:t>
            </a:r>
            <a:r>
              <a:rPr lang="en-US" b="0" dirty="0" smtClean="0"/>
              <a:t>rules</a:t>
            </a:r>
            <a:r>
              <a:rPr lang="cs-CZ" b="0" dirty="0" smtClean="0"/>
              <a:t> </a:t>
            </a:r>
            <a:r>
              <a:rPr lang="en-US" b="0" dirty="0" smtClean="0"/>
              <a:t>are </a:t>
            </a:r>
            <a:r>
              <a:rPr lang="cs-CZ" b="0" dirty="0" smtClean="0"/>
              <a:t> </a:t>
            </a:r>
            <a:r>
              <a:rPr lang="en-US" b="0" dirty="0" smtClean="0"/>
              <a:t>downloaded </a:t>
            </a:r>
            <a:r>
              <a:rPr lang="en-US" b="0" dirty="0"/>
              <a:t>relating to the actual local situation, e.g. </a:t>
            </a:r>
            <a:r>
              <a:rPr lang="en-US" b="0" dirty="0" smtClean="0"/>
              <a:t>A</a:t>
            </a:r>
            <a:r>
              <a:rPr lang="cs-CZ" b="0" dirty="0" smtClean="0"/>
              <a:t> </a:t>
            </a:r>
            <a:r>
              <a:rPr lang="en-US" b="0" dirty="0" smtClean="0"/>
              <a:t>truck-free </a:t>
            </a:r>
            <a:r>
              <a:rPr lang="en-US" b="0" dirty="0"/>
              <a:t>zone. When entering the sensitive area, the rules </a:t>
            </a:r>
            <a:r>
              <a:rPr lang="en-US" b="0" dirty="0" smtClean="0"/>
              <a:t>are</a:t>
            </a:r>
            <a:r>
              <a:rPr lang="cs-CZ" b="0" dirty="0" smtClean="0"/>
              <a:t> </a:t>
            </a:r>
            <a:r>
              <a:rPr lang="en-US" b="0" dirty="0" smtClean="0"/>
              <a:t>applied </a:t>
            </a:r>
            <a:r>
              <a:rPr lang="en-US" b="0" dirty="0"/>
              <a:t>and matched with the specific vehicle’s </a:t>
            </a:r>
            <a:r>
              <a:rPr lang="en-US" b="0" dirty="0" smtClean="0"/>
              <a:t>information</a:t>
            </a:r>
            <a:r>
              <a:rPr lang="cs-CZ" b="0" dirty="0" smtClean="0"/>
              <a:t> </a:t>
            </a:r>
            <a:r>
              <a:rPr lang="en-US" b="0" dirty="0" smtClean="0"/>
              <a:t>to </a:t>
            </a:r>
            <a:r>
              <a:rPr lang="en-US" b="0" dirty="0"/>
              <a:t>allow or deny access. If no access is allowed </a:t>
            </a:r>
            <a:r>
              <a:rPr lang="en-US" b="0" dirty="0" smtClean="0"/>
              <a:t>navigation</a:t>
            </a:r>
            <a:r>
              <a:rPr lang="cs-CZ" b="0" dirty="0" smtClean="0"/>
              <a:t> </a:t>
            </a:r>
            <a:r>
              <a:rPr lang="en-US" b="0" dirty="0" smtClean="0"/>
              <a:t>recommendations </a:t>
            </a:r>
            <a:r>
              <a:rPr lang="en-US" b="0" dirty="0"/>
              <a:t>are provided that avoid the area </a:t>
            </a:r>
            <a:r>
              <a:rPr lang="cs-CZ" b="0" dirty="0" smtClean="0"/>
              <a:t> a</a:t>
            </a:r>
            <a:r>
              <a:rPr lang="en-US" b="0" dirty="0" err="1" smtClean="0"/>
              <a:t>nd</a:t>
            </a:r>
            <a:r>
              <a:rPr lang="cs-CZ" b="0" dirty="0" smtClean="0"/>
              <a:t> </a:t>
            </a:r>
            <a:r>
              <a:rPr lang="en-US" b="0" dirty="0" smtClean="0"/>
              <a:t>guarantee </a:t>
            </a:r>
            <a:r>
              <a:rPr lang="en-US" b="0" dirty="0"/>
              <a:t>smooth continuation of the journey.</a:t>
            </a:r>
            <a:endParaRPr lang="cs-CZ" b="0" dirty="0"/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8471" y="1484784"/>
            <a:ext cx="2571750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337" y="4223667"/>
            <a:ext cx="2562225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06048275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CVIS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9417" y="770384"/>
            <a:ext cx="6408110" cy="2874640"/>
          </a:xfrm>
        </p:spPr>
        <p:txBody>
          <a:bodyPr>
            <a:noAutofit/>
          </a:bodyPr>
          <a:lstStyle/>
          <a:p>
            <a:r>
              <a:rPr lang="cs-CZ" sz="1800" i="1" dirty="0" err="1"/>
              <a:t>School</a:t>
            </a:r>
            <a:r>
              <a:rPr lang="cs-CZ" sz="1800" i="1" dirty="0"/>
              <a:t> </a:t>
            </a:r>
            <a:r>
              <a:rPr lang="cs-CZ" sz="1800" i="1" dirty="0" err="1"/>
              <a:t>children</a:t>
            </a:r>
            <a:r>
              <a:rPr lang="cs-CZ" sz="1800" i="1" dirty="0"/>
              <a:t> </a:t>
            </a:r>
            <a:r>
              <a:rPr lang="cs-CZ" sz="1800" i="1" dirty="0" err="1" smtClean="0"/>
              <a:t>alert</a:t>
            </a:r>
            <a:endParaRPr lang="cs-CZ" sz="1800" i="1" dirty="0" smtClean="0"/>
          </a:p>
          <a:p>
            <a:r>
              <a:rPr lang="en-US" sz="1800" dirty="0"/>
              <a:t>The in-car system also allows for dynamic safety </a:t>
            </a:r>
            <a:r>
              <a:rPr lang="en-US" sz="1800" dirty="0" smtClean="0"/>
              <a:t>information</a:t>
            </a:r>
            <a:r>
              <a:rPr lang="cs-CZ" sz="1800" dirty="0" smtClean="0"/>
              <a:t> </a:t>
            </a:r>
            <a:r>
              <a:rPr lang="en-US" sz="1800" dirty="0" smtClean="0"/>
              <a:t>to </a:t>
            </a:r>
            <a:r>
              <a:rPr lang="en-US" sz="1800" dirty="0"/>
              <a:t>be provided to the car. In the tour, you will </a:t>
            </a:r>
            <a:r>
              <a:rPr lang="en-US" sz="1800" dirty="0" smtClean="0"/>
              <a:t>experience</a:t>
            </a:r>
            <a:r>
              <a:rPr lang="cs-CZ" sz="1800" dirty="0" smtClean="0"/>
              <a:t> </a:t>
            </a:r>
            <a:r>
              <a:rPr lang="en-US" sz="1800" dirty="0" smtClean="0"/>
              <a:t>two </a:t>
            </a:r>
            <a:r>
              <a:rPr lang="en-US" sz="1800" dirty="0"/>
              <a:t>examples of this safe drive application. First, a </a:t>
            </a:r>
            <a:r>
              <a:rPr lang="en-US" sz="1800" dirty="0" err="1" smtClean="0"/>
              <a:t>timebased</a:t>
            </a:r>
            <a:r>
              <a:rPr lang="cs-CZ" sz="1800" dirty="0" smtClean="0"/>
              <a:t> </a:t>
            </a:r>
            <a:r>
              <a:rPr lang="en-US" sz="1800" dirty="0" smtClean="0"/>
              <a:t>warning </a:t>
            </a:r>
            <a:r>
              <a:rPr lang="en-US" sz="1800" dirty="0"/>
              <a:t>for school children is sent to the car </a:t>
            </a:r>
            <a:r>
              <a:rPr lang="en-US" sz="1800" dirty="0" smtClean="0"/>
              <a:t>whenever</a:t>
            </a:r>
            <a:r>
              <a:rPr lang="cs-CZ" sz="1800" dirty="0" smtClean="0"/>
              <a:t> </a:t>
            </a:r>
            <a:r>
              <a:rPr lang="en-US" sz="1800" dirty="0" smtClean="0"/>
              <a:t>appropriate</a:t>
            </a:r>
            <a:r>
              <a:rPr lang="en-US" sz="1800" dirty="0"/>
              <a:t>, e.g. during school opening and closing times</a:t>
            </a:r>
            <a:r>
              <a:rPr lang="en-US" sz="1800" dirty="0" smtClean="0"/>
              <a:t>.</a:t>
            </a:r>
            <a:r>
              <a:rPr lang="cs-CZ" sz="1800" dirty="0" smtClean="0"/>
              <a:t> </a:t>
            </a:r>
            <a:r>
              <a:rPr lang="en-US" sz="1800" dirty="0" smtClean="0"/>
              <a:t>The </a:t>
            </a:r>
            <a:r>
              <a:rPr lang="en-US" sz="1800" dirty="0"/>
              <a:t>other warns of a dangerous crossing ahead, enabling </a:t>
            </a:r>
            <a:r>
              <a:rPr lang="en-US" sz="1800" dirty="0" smtClean="0"/>
              <a:t>the</a:t>
            </a:r>
            <a:r>
              <a:rPr lang="cs-CZ" sz="1800" dirty="0" smtClean="0"/>
              <a:t> </a:t>
            </a:r>
            <a:r>
              <a:rPr lang="en-US" sz="1800" dirty="0" smtClean="0"/>
              <a:t>driver </a:t>
            </a:r>
            <a:r>
              <a:rPr lang="en-US" sz="1800" dirty="0"/>
              <a:t>to adapt his speed in advance. </a:t>
            </a:r>
            <a:r>
              <a:rPr lang="en-US" sz="1800" dirty="0" smtClean="0"/>
              <a:t>The </a:t>
            </a:r>
            <a:r>
              <a:rPr lang="en-US" sz="1800" dirty="0"/>
              <a:t>warning can </a:t>
            </a:r>
            <a:r>
              <a:rPr lang="en-US" sz="1800" dirty="0" smtClean="0"/>
              <a:t>be</a:t>
            </a:r>
            <a:r>
              <a:rPr lang="cs-CZ" sz="1800" dirty="0" smtClean="0"/>
              <a:t> </a:t>
            </a:r>
            <a:r>
              <a:rPr lang="en-US" sz="1800" dirty="0" smtClean="0"/>
              <a:t>made </a:t>
            </a:r>
            <a:r>
              <a:rPr lang="en-US" sz="1800" dirty="0"/>
              <a:t>dynamic, i.e. only given when a person is actually </a:t>
            </a:r>
            <a:r>
              <a:rPr lang="en-US" sz="1800" dirty="0" smtClean="0"/>
              <a:t>near</a:t>
            </a:r>
            <a:r>
              <a:rPr lang="cs-CZ" sz="1800" dirty="0" smtClean="0"/>
              <a:t> </a:t>
            </a:r>
            <a:r>
              <a:rPr lang="cs-CZ" sz="1800" dirty="0" err="1" smtClean="0"/>
              <a:t>the</a:t>
            </a:r>
            <a:r>
              <a:rPr lang="cs-CZ" sz="1800" dirty="0" smtClean="0"/>
              <a:t> </a:t>
            </a:r>
            <a:r>
              <a:rPr lang="cs-CZ" sz="1800" dirty="0" err="1"/>
              <a:t>crossing</a:t>
            </a:r>
            <a:r>
              <a:rPr lang="cs-CZ" sz="1800" dirty="0"/>
              <a:t>.</a:t>
            </a: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987824" y="3902348"/>
            <a:ext cx="6048671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6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cs-CZ" b="0" i="1" dirty="0" err="1"/>
              <a:t>Wrong</a:t>
            </a:r>
            <a:r>
              <a:rPr lang="cs-CZ" b="0" i="1" dirty="0"/>
              <a:t> </a:t>
            </a:r>
            <a:r>
              <a:rPr lang="cs-CZ" b="0" i="1" dirty="0" err="1"/>
              <a:t>way</a:t>
            </a:r>
            <a:r>
              <a:rPr lang="cs-CZ" b="0" i="1" dirty="0"/>
              <a:t> driver </a:t>
            </a:r>
            <a:r>
              <a:rPr lang="cs-CZ" b="0" i="1" dirty="0" err="1" smtClean="0"/>
              <a:t>alert</a:t>
            </a:r>
            <a:endParaRPr lang="cs-CZ" b="0" i="1" dirty="0" smtClean="0"/>
          </a:p>
          <a:p>
            <a:r>
              <a:rPr lang="en-US" b="0" dirty="0"/>
              <a:t>This example shows how car-to-car communication is </a:t>
            </a:r>
            <a:r>
              <a:rPr lang="en-US" b="0" dirty="0" smtClean="0"/>
              <a:t>handled</a:t>
            </a:r>
            <a:r>
              <a:rPr lang="cs-CZ" b="0" dirty="0" smtClean="0"/>
              <a:t> </a:t>
            </a:r>
            <a:r>
              <a:rPr lang="en-US" b="0" dirty="0" smtClean="0"/>
              <a:t>by </a:t>
            </a:r>
            <a:r>
              <a:rPr lang="en-US" b="0" dirty="0"/>
              <a:t>the </a:t>
            </a:r>
            <a:r>
              <a:rPr lang="en-US" b="0" dirty="0" smtClean="0"/>
              <a:t>CVIS </a:t>
            </a:r>
            <a:r>
              <a:rPr lang="en-US" b="0" dirty="0"/>
              <a:t>communication framework. In this demonstration</a:t>
            </a:r>
            <a:r>
              <a:rPr lang="en-US" b="0" dirty="0" smtClean="0"/>
              <a:t>,</a:t>
            </a:r>
            <a:r>
              <a:rPr lang="cs-CZ" b="0" dirty="0" smtClean="0"/>
              <a:t> </a:t>
            </a:r>
            <a:r>
              <a:rPr lang="en-US" b="0" dirty="0" smtClean="0"/>
              <a:t>we</a:t>
            </a:r>
            <a:r>
              <a:rPr lang="cs-CZ" b="0" dirty="0" smtClean="0"/>
              <a:t> </a:t>
            </a:r>
            <a:r>
              <a:rPr lang="en-US" b="0" dirty="0" smtClean="0"/>
              <a:t> </a:t>
            </a:r>
            <a:r>
              <a:rPr lang="en-US" b="0" dirty="0"/>
              <a:t>receive a safety warning from another </a:t>
            </a:r>
            <a:r>
              <a:rPr lang="en-US" b="0" dirty="0" smtClean="0"/>
              <a:t>CVIS </a:t>
            </a:r>
            <a:r>
              <a:rPr lang="en-US" b="0" dirty="0"/>
              <a:t>equipped </a:t>
            </a:r>
            <a:r>
              <a:rPr lang="en-US" b="0" dirty="0" smtClean="0"/>
              <a:t>car</a:t>
            </a:r>
            <a:r>
              <a:rPr lang="cs-CZ" b="0" dirty="0" smtClean="0"/>
              <a:t> </a:t>
            </a:r>
            <a:r>
              <a:rPr lang="en-US" b="0" dirty="0" smtClean="0"/>
              <a:t>(</a:t>
            </a:r>
            <a:r>
              <a:rPr lang="en-US" b="0" dirty="0"/>
              <a:t>driving the wrong way on a road) which sends warnings to </a:t>
            </a:r>
            <a:r>
              <a:rPr lang="en-US" b="0" dirty="0" smtClean="0"/>
              <a:t>all</a:t>
            </a:r>
            <a:r>
              <a:rPr lang="cs-CZ" b="0" dirty="0" smtClean="0"/>
              <a:t> </a:t>
            </a:r>
            <a:r>
              <a:rPr lang="en-US" b="0" dirty="0" smtClean="0"/>
              <a:t>vehicles </a:t>
            </a:r>
            <a:r>
              <a:rPr lang="en-US" b="0" dirty="0"/>
              <a:t>in the vicinity. </a:t>
            </a:r>
            <a:r>
              <a:rPr lang="en-US" b="0" dirty="0" smtClean="0"/>
              <a:t>The </a:t>
            </a:r>
            <a:r>
              <a:rPr lang="en-US" b="0" dirty="0"/>
              <a:t>traffic control </a:t>
            </a:r>
            <a:r>
              <a:rPr lang="en-US" b="0" dirty="0" err="1"/>
              <a:t>centre</a:t>
            </a:r>
            <a:r>
              <a:rPr lang="en-US" b="0" dirty="0"/>
              <a:t> is also </a:t>
            </a:r>
            <a:r>
              <a:rPr lang="en-US" b="0" dirty="0" smtClean="0"/>
              <a:t>informed</a:t>
            </a:r>
            <a:r>
              <a:rPr lang="cs-CZ" b="0" dirty="0" smtClean="0"/>
              <a:t>. </a:t>
            </a:r>
            <a:r>
              <a:rPr lang="en-US" b="0" dirty="0" smtClean="0"/>
              <a:t>The </a:t>
            </a:r>
            <a:r>
              <a:rPr lang="en-US" b="0" dirty="0"/>
              <a:t>control </a:t>
            </a:r>
            <a:r>
              <a:rPr lang="en-US" b="0" dirty="0" err="1"/>
              <a:t>centre</a:t>
            </a:r>
            <a:r>
              <a:rPr lang="en-US" b="0" dirty="0"/>
              <a:t> can immediately inform </a:t>
            </a:r>
            <a:r>
              <a:rPr lang="en-US" b="0" dirty="0" smtClean="0"/>
              <a:t>approaching</a:t>
            </a:r>
            <a:r>
              <a:rPr lang="cs-CZ" b="0" dirty="0" smtClean="0"/>
              <a:t> </a:t>
            </a:r>
            <a:r>
              <a:rPr lang="en-US" b="0" dirty="0" smtClean="0"/>
              <a:t>vehicles </a:t>
            </a:r>
            <a:r>
              <a:rPr lang="en-US" b="0" dirty="0"/>
              <a:t>on the route for the hazard in advance before </a:t>
            </a:r>
            <a:r>
              <a:rPr lang="en-US" b="0" dirty="0" smtClean="0"/>
              <a:t>they</a:t>
            </a:r>
            <a:r>
              <a:rPr lang="cs-CZ" b="0" dirty="0" smtClean="0"/>
              <a:t> </a:t>
            </a:r>
            <a:r>
              <a:rPr lang="en-US" b="0" dirty="0" smtClean="0"/>
              <a:t>actually </a:t>
            </a:r>
            <a:r>
              <a:rPr lang="en-US" b="0" dirty="0"/>
              <a:t>encounter the vehicle coming in their direction.</a:t>
            </a:r>
            <a:endParaRPr lang="cs-CZ" b="0" dirty="0"/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1895" y="1484784"/>
            <a:ext cx="2514600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011" y="4276055"/>
            <a:ext cx="2505075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863921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CVIS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764704"/>
            <a:ext cx="6408110" cy="2874640"/>
          </a:xfrm>
        </p:spPr>
        <p:txBody>
          <a:bodyPr>
            <a:noAutofit/>
          </a:bodyPr>
          <a:lstStyle/>
          <a:p>
            <a:r>
              <a:rPr lang="cs-CZ" sz="1800" i="1" dirty="0" err="1"/>
              <a:t>Carpool</a:t>
            </a:r>
            <a:r>
              <a:rPr lang="cs-CZ" sz="1800" i="1" dirty="0"/>
              <a:t> </a:t>
            </a:r>
            <a:r>
              <a:rPr lang="cs-CZ" sz="1800" i="1" dirty="0" err="1" smtClean="0"/>
              <a:t>matcher</a:t>
            </a:r>
            <a:endParaRPr lang="cs-CZ" sz="1800" i="1" dirty="0" smtClean="0"/>
          </a:p>
          <a:p>
            <a:r>
              <a:rPr lang="en-US" sz="1800" dirty="0"/>
              <a:t>Within the </a:t>
            </a:r>
            <a:r>
              <a:rPr lang="en-US" sz="1800" dirty="0" smtClean="0"/>
              <a:t>CVIS </a:t>
            </a:r>
            <a:r>
              <a:rPr lang="en-US" sz="1800" dirty="0"/>
              <a:t>project, the applications team </a:t>
            </a:r>
            <a:r>
              <a:rPr lang="en-US" sz="1800" dirty="0" err="1"/>
              <a:t>organised</a:t>
            </a:r>
            <a:r>
              <a:rPr lang="en-US" sz="1800" dirty="0"/>
              <a:t> </a:t>
            </a:r>
            <a:r>
              <a:rPr lang="en-US" sz="1800" dirty="0" smtClean="0"/>
              <a:t>an</a:t>
            </a:r>
            <a:r>
              <a:rPr lang="cs-CZ" sz="1800" dirty="0" smtClean="0"/>
              <a:t> </a:t>
            </a:r>
            <a:r>
              <a:rPr lang="en-US" sz="1800" dirty="0" smtClean="0"/>
              <a:t>open </a:t>
            </a:r>
            <a:r>
              <a:rPr lang="en-US" sz="1800" dirty="0"/>
              <a:t>contest for designing new applications. </a:t>
            </a:r>
            <a:r>
              <a:rPr lang="en-US" sz="1800" dirty="0" smtClean="0"/>
              <a:t>The carpool</a:t>
            </a:r>
            <a:r>
              <a:rPr lang="cs-CZ" sz="1800" dirty="0" smtClean="0"/>
              <a:t> </a:t>
            </a:r>
            <a:r>
              <a:rPr lang="en-US" sz="1800" dirty="0" smtClean="0"/>
              <a:t>matcher </a:t>
            </a:r>
            <a:r>
              <a:rPr lang="en-US" sz="1800" dirty="0"/>
              <a:t>shows how to diminish traffic and the </a:t>
            </a:r>
            <a:r>
              <a:rPr lang="en-US" sz="1800" dirty="0" smtClean="0"/>
              <a:t>corresponding</a:t>
            </a:r>
            <a:r>
              <a:rPr lang="cs-CZ" sz="1800" dirty="0" smtClean="0"/>
              <a:t> </a:t>
            </a:r>
            <a:r>
              <a:rPr lang="en-US" sz="1800" dirty="0" smtClean="0"/>
              <a:t>jams </a:t>
            </a:r>
            <a:r>
              <a:rPr lang="en-US" sz="1800" dirty="0"/>
              <a:t>through ride sharing. </a:t>
            </a:r>
            <a:r>
              <a:rPr lang="en-US" sz="1800" dirty="0" smtClean="0"/>
              <a:t>The </a:t>
            </a:r>
            <a:r>
              <a:rPr lang="en-US" sz="1800" dirty="0"/>
              <a:t>application suggests </a:t>
            </a:r>
            <a:r>
              <a:rPr lang="en-US" sz="1800" dirty="0" smtClean="0"/>
              <a:t>inviting</a:t>
            </a:r>
            <a:r>
              <a:rPr lang="cs-CZ" sz="1800" dirty="0" smtClean="0"/>
              <a:t> </a:t>
            </a:r>
            <a:r>
              <a:rPr lang="en-US" sz="1800" dirty="0" smtClean="0"/>
              <a:t>passengers </a:t>
            </a:r>
            <a:r>
              <a:rPr lang="en-US" sz="1800" dirty="0"/>
              <a:t>to join the same car, when potential passengers </a:t>
            </a:r>
            <a:r>
              <a:rPr lang="en-US" sz="1800" dirty="0" smtClean="0"/>
              <a:t>for</a:t>
            </a:r>
            <a:r>
              <a:rPr lang="cs-CZ" sz="1800" dirty="0" smtClean="0"/>
              <a:t> </a:t>
            </a:r>
            <a:r>
              <a:rPr lang="en-US" sz="1800" dirty="0" smtClean="0"/>
              <a:t>the </a:t>
            </a:r>
            <a:r>
              <a:rPr lang="en-US" sz="1800" dirty="0"/>
              <a:t>same destination are cooperatively detected. In addition </a:t>
            </a:r>
            <a:r>
              <a:rPr lang="en-US" sz="1800" dirty="0" smtClean="0"/>
              <a:t>to</a:t>
            </a:r>
            <a:r>
              <a:rPr lang="cs-CZ" sz="1800" dirty="0" smtClean="0"/>
              <a:t> </a:t>
            </a:r>
            <a:r>
              <a:rPr lang="en-US" sz="1800" dirty="0" smtClean="0"/>
              <a:t>reducing </a:t>
            </a:r>
            <a:r>
              <a:rPr lang="en-US" sz="1800" dirty="0"/>
              <a:t>traffic, this application saves fuel consumption </a:t>
            </a:r>
            <a:r>
              <a:rPr lang="en-US" sz="1800" dirty="0" smtClean="0"/>
              <a:t>and</a:t>
            </a:r>
            <a:r>
              <a:rPr lang="cs-CZ" sz="1800" dirty="0" smtClean="0"/>
              <a:t> </a:t>
            </a:r>
            <a:r>
              <a:rPr lang="en-US" sz="1800" dirty="0" smtClean="0"/>
              <a:t>instantly </a:t>
            </a:r>
            <a:r>
              <a:rPr lang="en-US" sz="1800" dirty="0"/>
              <a:t>creates opportunities to meet new people!</a:t>
            </a:r>
            <a:endParaRPr lang="cs-CZ" sz="1800" dirty="0"/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987824" y="3645024"/>
            <a:ext cx="6048671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cs-CZ" sz="1800" b="0" i="1" dirty="0"/>
              <a:t>Petrol station </a:t>
            </a:r>
            <a:r>
              <a:rPr lang="cs-CZ" sz="1800" b="0" i="1" dirty="0" err="1"/>
              <a:t>announcement</a:t>
            </a:r>
            <a:endParaRPr lang="cs-CZ" sz="1800" b="0" dirty="0" smtClean="0"/>
          </a:p>
          <a:p>
            <a:r>
              <a:rPr lang="en-US" sz="1800" b="0" dirty="0"/>
              <a:t>While driving, it can be useful to be informed about </a:t>
            </a:r>
            <a:r>
              <a:rPr lang="en-US" sz="1800" b="0" dirty="0" smtClean="0"/>
              <a:t>various</a:t>
            </a:r>
            <a:r>
              <a:rPr lang="cs-CZ" sz="1800" b="0" dirty="0" smtClean="0"/>
              <a:t> </a:t>
            </a:r>
            <a:r>
              <a:rPr lang="en-US" sz="1800" b="0" dirty="0" smtClean="0"/>
              <a:t>services </a:t>
            </a:r>
            <a:r>
              <a:rPr lang="en-US" sz="1800" b="0" dirty="0"/>
              <a:t>along the road, either by subscription or for free</a:t>
            </a:r>
            <a:r>
              <a:rPr lang="en-US" sz="1800" b="0" dirty="0" smtClean="0"/>
              <a:t>.</a:t>
            </a:r>
            <a:r>
              <a:rPr lang="cs-CZ" sz="1800" b="0" dirty="0" smtClean="0"/>
              <a:t> </a:t>
            </a:r>
            <a:r>
              <a:rPr lang="en-US" sz="1800" b="0" dirty="0" smtClean="0"/>
              <a:t>During </a:t>
            </a:r>
            <a:r>
              <a:rPr lang="en-US" sz="1800" b="0" dirty="0"/>
              <a:t>the </a:t>
            </a:r>
            <a:r>
              <a:rPr lang="en-US" sz="1800" b="0" dirty="0" err="1"/>
              <a:t>ridetour</a:t>
            </a:r>
            <a:r>
              <a:rPr lang="en-US" sz="1800" b="0" dirty="0"/>
              <a:t>, the system monitors the options </a:t>
            </a:r>
            <a:r>
              <a:rPr lang="en-US" sz="1800" b="0" dirty="0" smtClean="0"/>
              <a:t>for</a:t>
            </a:r>
            <a:r>
              <a:rPr lang="cs-CZ" sz="1800" b="0" dirty="0" smtClean="0"/>
              <a:t> </a:t>
            </a:r>
            <a:r>
              <a:rPr lang="en-US" sz="1800" b="0" dirty="0" err="1" smtClean="0"/>
              <a:t>refuelling</a:t>
            </a:r>
            <a:r>
              <a:rPr lang="en-US" sz="1800" b="0" dirty="0"/>
              <a:t>, matching in-car information of the remaining </a:t>
            </a:r>
            <a:r>
              <a:rPr lang="en-US" sz="1800" b="0" dirty="0" smtClean="0"/>
              <a:t>fuel</a:t>
            </a:r>
            <a:r>
              <a:rPr lang="cs-CZ" sz="1800" b="0" dirty="0" smtClean="0"/>
              <a:t> </a:t>
            </a:r>
            <a:r>
              <a:rPr lang="en-US" sz="1800" b="0" dirty="0" smtClean="0"/>
              <a:t>with </a:t>
            </a:r>
            <a:r>
              <a:rPr lang="en-US" sz="1800" b="0" dirty="0"/>
              <a:t>the offer from nearby petrol stations. </a:t>
            </a:r>
            <a:r>
              <a:rPr lang="en-US" sz="1800" b="0" dirty="0" smtClean="0"/>
              <a:t>Personal preferences</a:t>
            </a:r>
            <a:r>
              <a:rPr lang="cs-CZ" sz="1800" b="0" dirty="0" smtClean="0"/>
              <a:t> </a:t>
            </a:r>
            <a:r>
              <a:rPr lang="en-US" sz="1800" b="0" dirty="0" smtClean="0"/>
              <a:t>for </a:t>
            </a:r>
            <a:r>
              <a:rPr lang="en-US" sz="1800" b="0" dirty="0"/>
              <a:t>a brand of fuel (e.g. due to company fuel policies) can </a:t>
            </a:r>
            <a:r>
              <a:rPr lang="en-US" sz="1800" b="0" dirty="0" smtClean="0"/>
              <a:t>be</a:t>
            </a:r>
            <a:r>
              <a:rPr lang="cs-CZ" sz="1800" b="0" dirty="0" smtClean="0"/>
              <a:t> </a:t>
            </a:r>
            <a:r>
              <a:rPr lang="cs-CZ" sz="1800" b="0" dirty="0" err="1" smtClean="0"/>
              <a:t>included</a:t>
            </a:r>
            <a:r>
              <a:rPr lang="cs-CZ" sz="1800" b="0" dirty="0" smtClean="0"/>
              <a:t> </a:t>
            </a:r>
            <a:r>
              <a:rPr lang="cs-CZ" sz="1800" b="0" dirty="0" err="1"/>
              <a:t>seamlessly</a:t>
            </a:r>
            <a:r>
              <a:rPr lang="cs-CZ" sz="1800" b="0" dirty="0"/>
              <a:t>.</a:t>
            </a:r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4388" y="1412776"/>
            <a:ext cx="2505075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428455"/>
            <a:ext cx="2505075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8884611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6104"/>
          </a:xfrm>
        </p:spPr>
        <p:txBody>
          <a:bodyPr/>
          <a:lstStyle/>
          <a:p>
            <a:r>
              <a:rPr lang="cs-CZ" dirty="0" smtClean="0"/>
              <a:t>   Vize komplexních aplikací kooperativních systémů</a:t>
            </a:r>
            <a:endParaRPr lang="cs-CZ" dirty="0" smtClean="0">
              <a:solidFill>
                <a:srgbClr val="D1FFC5"/>
              </a:solidFill>
            </a:endParaRPr>
          </a:p>
        </p:txBody>
      </p:sp>
      <p:sp>
        <p:nvSpPr>
          <p:cNvPr id="512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</p:txBody>
      </p:sp>
      <p:grpSp>
        <p:nvGrpSpPr>
          <p:cNvPr id="3" name="Skupina 2"/>
          <p:cNvGrpSpPr/>
          <p:nvPr/>
        </p:nvGrpSpPr>
        <p:grpSpPr>
          <a:xfrm>
            <a:off x="2573486" y="820390"/>
            <a:ext cx="4113642" cy="5577235"/>
            <a:chOff x="2573486" y="820390"/>
            <a:chExt cx="4113642" cy="557723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4682"/>
            <a:stretch/>
          </p:blipFill>
          <p:spPr bwMode="auto">
            <a:xfrm>
              <a:off x="2573486" y="820390"/>
              <a:ext cx="4113642" cy="55772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Obdélník 1"/>
            <p:cNvSpPr/>
            <p:nvPr/>
          </p:nvSpPr>
          <p:spPr bwMode="auto">
            <a:xfrm>
              <a:off x="2573486" y="820390"/>
              <a:ext cx="2646586" cy="864096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cs-CZ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CVIS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7376" y="914401"/>
            <a:ext cx="6408110" cy="2874640"/>
          </a:xfrm>
        </p:spPr>
        <p:txBody>
          <a:bodyPr>
            <a:normAutofit/>
          </a:bodyPr>
          <a:lstStyle/>
          <a:p>
            <a:r>
              <a:rPr lang="cs-CZ" sz="1800" i="1" dirty="0"/>
              <a:t>Parking </a:t>
            </a:r>
            <a:r>
              <a:rPr lang="cs-CZ" sz="1800" i="1" dirty="0" err="1" smtClean="0"/>
              <a:t>booking</a:t>
            </a:r>
            <a:endParaRPr lang="cs-CZ" sz="1800" i="1" dirty="0" smtClean="0"/>
          </a:p>
          <a:p>
            <a:r>
              <a:rPr lang="en-US" sz="1800" dirty="0"/>
              <a:t>This application arranges a reservation of the </a:t>
            </a:r>
            <a:r>
              <a:rPr lang="en-US" sz="1800" dirty="0" smtClean="0"/>
              <a:t>minivan</a:t>
            </a:r>
            <a:r>
              <a:rPr lang="cs-CZ" sz="1800" dirty="0" smtClean="0"/>
              <a:t> </a:t>
            </a:r>
            <a:r>
              <a:rPr lang="en-US" sz="1800" dirty="0" smtClean="0"/>
              <a:t>parking </a:t>
            </a:r>
            <a:r>
              <a:rPr lang="en-US" sz="1800" dirty="0"/>
              <a:t>space at the start and end points of the road tour. </a:t>
            </a:r>
            <a:r>
              <a:rPr lang="en-US" sz="1800" dirty="0" smtClean="0"/>
              <a:t>In</a:t>
            </a:r>
            <a:r>
              <a:rPr lang="cs-CZ" sz="1800" dirty="0" smtClean="0"/>
              <a:t> </a:t>
            </a:r>
            <a:r>
              <a:rPr lang="en-US" sz="1800" dirty="0" smtClean="0"/>
              <a:t>this </a:t>
            </a:r>
            <a:r>
              <a:rPr lang="en-US" sz="1800" dirty="0"/>
              <a:t>application, the minivan can make a reservation </a:t>
            </a:r>
            <a:r>
              <a:rPr lang="en-US" sz="1800" dirty="0" smtClean="0"/>
              <a:t>either</a:t>
            </a:r>
            <a:r>
              <a:rPr lang="cs-CZ" sz="1800" dirty="0" smtClean="0"/>
              <a:t> </a:t>
            </a:r>
            <a:r>
              <a:rPr lang="en-US" sz="1800" dirty="0" smtClean="0"/>
              <a:t>automatically </a:t>
            </a:r>
            <a:r>
              <a:rPr lang="en-US" sz="1800" dirty="0"/>
              <a:t>or when prompted. A central booking </a:t>
            </a:r>
            <a:r>
              <a:rPr lang="en-US" sz="1800" dirty="0" err="1" smtClean="0"/>
              <a:t>syst</a:t>
            </a:r>
            <a:r>
              <a:rPr lang="cs-CZ" sz="1800" dirty="0" smtClean="0"/>
              <a:t>e</a:t>
            </a:r>
            <a:r>
              <a:rPr lang="en-US" sz="1800" dirty="0" smtClean="0"/>
              <a:t>m</a:t>
            </a:r>
            <a:r>
              <a:rPr lang="cs-CZ" sz="1800" dirty="0" smtClean="0"/>
              <a:t> </a:t>
            </a:r>
            <a:r>
              <a:rPr lang="en-US" sz="1800" dirty="0" smtClean="0"/>
              <a:t>processes </a:t>
            </a:r>
            <a:r>
              <a:rPr lang="en-US" sz="1800" dirty="0"/>
              <a:t>the reservation and informs the vehicle of the </a:t>
            </a:r>
            <a:r>
              <a:rPr lang="en-US" sz="1800" dirty="0" smtClean="0"/>
              <a:t>parking</a:t>
            </a:r>
            <a:r>
              <a:rPr lang="cs-CZ" sz="1800" dirty="0" smtClean="0"/>
              <a:t> </a:t>
            </a:r>
            <a:r>
              <a:rPr lang="en-US" sz="1800" dirty="0" smtClean="0"/>
              <a:t>location</a:t>
            </a:r>
            <a:r>
              <a:rPr lang="en-US" sz="1800" dirty="0"/>
              <a:t>, and time slot. If needed, due to e.g. traffic delays, </a:t>
            </a:r>
            <a:r>
              <a:rPr lang="en-US" sz="1800" dirty="0" smtClean="0"/>
              <a:t>an</a:t>
            </a:r>
            <a:r>
              <a:rPr lang="cs-CZ" sz="1800" dirty="0" smtClean="0"/>
              <a:t> </a:t>
            </a:r>
            <a:r>
              <a:rPr lang="en-US" sz="1800" dirty="0" smtClean="0"/>
              <a:t>updated </a:t>
            </a:r>
            <a:r>
              <a:rPr lang="en-US" sz="1800" dirty="0"/>
              <a:t>time or location will be suggested by the system.</a:t>
            </a:r>
            <a:endParaRPr lang="cs-CZ" sz="1800" dirty="0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645024"/>
            <a:ext cx="2571750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51143185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</a:t>
            </a:r>
            <a:r>
              <a:rPr lang="cs-CZ" dirty="0" smtClean="0"/>
              <a:t>SAFESPOT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7376" y="914401"/>
            <a:ext cx="6408110" cy="2874640"/>
          </a:xfrm>
        </p:spPr>
        <p:txBody>
          <a:bodyPr>
            <a:normAutofit/>
          </a:bodyPr>
          <a:lstStyle/>
          <a:p>
            <a:r>
              <a:rPr lang="cs-CZ" sz="1800" i="1" dirty="0" err="1"/>
              <a:t>Red</a:t>
            </a:r>
            <a:r>
              <a:rPr lang="cs-CZ" sz="1800" i="1" dirty="0"/>
              <a:t> </a:t>
            </a:r>
            <a:r>
              <a:rPr lang="cs-CZ" sz="1800" i="1" dirty="0" err="1"/>
              <a:t>light</a:t>
            </a:r>
            <a:r>
              <a:rPr lang="cs-CZ" sz="1800" i="1" dirty="0"/>
              <a:t> </a:t>
            </a:r>
            <a:r>
              <a:rPr lang="cs-CZ" sz="1800" i="1" dirty="0" err="1" smtClean="0"/>
              <a:t>violator</a:t>
            </a:r>
            <a:endParaRPr lang="cs-CZ" sz="1800" i="1" dirty="0" smtClean="0"/>
          </a:p>
          <a:p>
            <a:r>
              <a:rPr lang="en-US" sz="1800" dirty="0"/>
              <a:t>An equipped vehicle receives a safety warning when </a:t>
            </a:r>
            <a:r>
              <a:rPr lang="en-US" sz="1800" dirty="0" smtClean="0"/>
              <a:t>crossing</a:t>
            </a:r>
            <a:r>
              <a:rPr lang="cs-CZ" sz="1800" dirty="0" smtClean="0"/>
              <a:t> </a:t>
            </a:r>
            <a:r>
              <a:rPr lang="en-US" sz="1800" dirty="0" smtClean="0"/>
              <a:t>a </a:t>
            </a:r>
            <a:r>
              <a:rPr lang="en-US" sz="1800" dirty="0"/>
              <a:t>virtual stop line, while the traffic light is red. T he detection </a:t>
            </a:r>
            <a:r>
              <a:rPr lang="en-US" sz="1800" dirty="0" smtClean="0"/>
              <a:t>of</a:t>
            </a:r>
            <a:r>
              <a:rPr lang="cs-CZ" sz="1800" dirty="0" smtClean="0"/>
              <a:t> </a:t>
            </a:r>
            <a:r>
              <a:rPr lang="en-US" sz="1800" dirty="0" smtClean="0"/>
              <a:t>red </a:t>
            </a:r>
            <a:r>
              <a:rPr lang="en-US" sz="1800" dirty="0"/>
              <a:t>light violators is useful for the violator that is made aware </a:t>
            </a:r>
            <a:r>
              <a:rPr lang="en-US" sz="1800" dirty="0" smtClean="0"/>
              <a:t>of</a:t>
            </a:r>
            <a:r>
              <a:rPr lang="cs-CZ" sz="1800" dirty="0" smtClean="0"/>
              <a:t> </a:t>
            </a:r>
            <a:r>
              <a:rPr lang="en-US" sz="1800" dirty="0" smtClean="0"/>
              <a:t>the </a:t>
            </a:r>
            <a:r>
              <a:rPr lang="en-US" sz="1800" dirty="0"/>
              <a:t>fact that he/she actually passed a red light. Secondly, </a:t>
            </a:r>
            <a:r>
              <a:rPr lang="en-US" sz="1800" dirty="0" smtClean="0"/>
              <a:t>this</a:t>
            </a:r>
            <a:r>
              <a:rPr lang="cs-CZ" sz="1800" dirty="0" smtClean="0"/>
              <a:t> </a:t>
            </a:r>
            <a:r>
              <a:rPr lang="en-US" sz="1800" dirty="0" smtClean="0"/>
              <a:t>warning </a:t>
            </a:r>
            <a:r>
              <a:rPr lang="en-US" sz="1800" dirty="0"/>
              <a:t>can be forwarded to other cooperative vehicles </a:t>
            </a:r>
            <a:r>
              <a:rPr lang="en-US" sz="1800" dirty="0" smtClean="0"/>
              <a:t>on</a:t>
            </a:r>
            <a:r>
              <a:rPr lang="cs-CZ" sz="1800" dirty="0" smtClean="0"/>
              <a:t> </a:t>
            </a:r>
            <a:r>
              <a:rPr lang="en-US" sz="1800" dirty="0" smtClean="0"/>
              <a:t>the </a:t>
            </a:r>
            <a:r>
              <a:rPr lang="en-US" sz="1800" dirty="0"/>
              <a:t>intersection. In this way all drivers are warned of </a:t>
            </a:r>
            <a:r>
              <a:rPr lang="en-US" sz="1800" dirty="0" smtClean="0"/>
              <a:t>potential</a:t>
            </a:r>
            <a:r>
              <a:rPr lang="cs-CZ" sz="1800" dirty="0" smtClean="0"/>
              <a:t> </a:t>
            </a:r>
            <a:r>
              <a:rPr lang="cs-CZ" sz="1800" dirty="0" err="1" smtClean="0"/>
              <a:t>dangers</a:t>
            </a:r>
            <a:r>
              <a:rPr lang="cs-CZ" sz="1800" dirty="0"/>
              <a:t>.</a:t>
            </a: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987824" y="3645024"/>
            <a:ext cx="6048671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cs-CZ" sz="1800" b="0" i="1" dirty="0" err="1"/>
              <a:t>Prevention</a:t>
            </a:r>
            <a:r>
              <a:rPr lang="cs-CZ" sz="1800" b="0" i="1" dirty="0"/>
              <a:t> </a:t>
            </a:r>
            <a:r>
              <a:rPr lang="cs-CZ" sz="1800" b="0" i="1" dirty="0" err="1"/>
              <a:t>of</a:t>
            </a:r>
            <a:r>
              <a:rPr lang="cs-CZ" sz="1800" b="0" i="1" dirty="0"/>
              <a:t> </a:t>
            </a:r>
            <a:r>
              <a:rPr lang="cs-CZ" sz="1800" b="0" i="1" dirty="0" err="1"/>
              <a:t>accidents</a:t>
            </a:r>
            <a:r>
              <a:rPr lang="cs-CZ" sz="1800" b="0" i="1" dirty="0"/>
              <a:t> </a:t>
            </a:r>
            <a:r>
              <a:rPr lang="cs-CZ" sz="1800" b="0" i="1" dirty="0" err="1" smtClean="0"/>
              <a:t>involving</a:t>
            </a:r>
            <a:r>
              <a:rPr lang="cs-CZ" sz="1800" b="0" i="1" dirty="0" smtClean="0"/>
              <a:t> </a:t>
            </a:r>
            <a:r>
              <a:rPr lang="cs-CZ" sz="1800" b="0" i="1" dirty="0" err="1" smtClean="0"/>
              <a:t>vulnerable</a:t>
            </a:r>
            <a:r>
              <a:rPr lang="cs-CZ" sz="1800" b="0" i="1" dirty="0" smtClean="0"/>
              <a:t> </a:t>
            </a:r>
            <a:r>
              <a:rPr lang="cs-CZ" sz="1800" b="0" i="1" dirty="0" err="1"/>
              <a:t>road</a:t>
            </a:r>
            <a:r>
              <a:rPr lang="cs-CZ" sz="1800" b="0" i="1" dirty="0"/>
              <a:t> </a:t>
            </a:r>
            <a:r>
              <a:rPr lang="cs-CZ" sz="1800" b="0" i="1" dirty="0" err="1" smtClean="0"/>
              <a:t>users</a:t>
            </a:r>
            <a:endParaRPr lang="cs-CZ" sz="1800" b="0" i="1" dirty="0" smtClean="0"/>
          </a:p>
          <a:p>
            <a:r>
              <a:rPr lang="en-US" sz="1800" b="0" dirty="0"/>
              <a:t>An equipped vehicle receives a safety warning for a </a:t>
            </a:r>
            <a:r>
              <a:rPr lang="en-US" sz="1800" b="0" dirty="0" smtClean="0"/>
              <a:t>possible</a:t>
            </a:r>
            <a:r>
              <a:rPr lang="cs-CZ" sz="1800" b="0" dirty="0" smtClean="0"/>
              <a:t> </a:t>
            </a:r>
            <a:r>
              <a:rPr lang="en-US" sz="1800" b="0" dirty="0" smtClean="0"/>
              <a:t>collision </a:t>
            </a:r>
            <a:r>
              <a:rPr lang="en-US" sz="1800" b="0" dirty="0"/>
              <a:t>with vulnerable road users when turning right </a:t>
            </a:r>
            <a:r>
              <a:rPr lang="en-US" sz="1800" b="0" dirty="0" smtClean="0"/>
              <a:t>at</a:t>
            </a:r>
            <a:r>
              <a:rPr lang="cs-CZ" sz="1800" b="0" dirty="0" smtClean="0"/>
              <a:t> </a:t>
            </a:r>
            <a:r>
              <a:rPr lang="en-US" sz="1800" b="0" dirty="0" smtClean="0"/>
              <a:t>an </a:t>
            </a:r>
            <a:r>
              <a:rPr lang="en-US" sz="1800" b="0" dirty="0"/>
              <a:t>intersection. </a:t>
            </a:r>
            <a:r>
              <a:rPr lang="en-US" sz="1800" b="0" dirty="0" smtClean="0"/>
              <a:t>Accidents </a:t>
            </a:r>
            <a:r>
              <a:rPr lang="en-US" sz="1800" b="0" dirty="0"/>
              <a:t>with pedestrians or bikers, </a:t>
            </a:r>
            <a:r>
              <a:rPr lang="en-US" sz="1800" b="0" dirty="0" smtClean="0"/>
              <a:t>which</a:t>
            </a:r>
            <a:r>
              <a:rPr lang="cs-CZ" sz="1800" b="0" dirty="0" smtClean="0"/>
              <a:t> </a:t>
            </a:r>
            <a:r>
              <a:rPr lang="en-US" sz="1800" b="0" dirty="0" smtClean="0"/>
              <a:t>often </a:t>
            </a:r>
            <a:r>
              <a:rPr lang="en-US" sz="1800" b="0" dirty="0"/>
              <a:t>lead to severe injuries, can be prevented with </a:t>
            </a:r>
            <a:r>
              <a:rPr lang="en-US" sz="1800" b="0" dirty="0" smtClean="0"/>
              <a:t>this</a:t>
            </a:r>
            <a:r>
              <a:rPr lang="cs-CZ" sz="1800" b="0" dirty="0" smtClean="0"/>
              <a:t> </a:t>
            </a:r>
            <a:r>
              <a:rPr lang="cs-CZ" sz="1800" b="0" dirty="0" err="1" smtClean="0"/>
              <a:t>application</a:t>
            </a:r>
            <a:r>
              <a:rPr lang="cs-CZ" sz="1800" b="0" dirty="0" smtClean="0"/>
              <a:t>.</a:t>
            </a:r>
            <a:endParaRPr lang="cs-CZ" sz="1800" b="0" dirty="0"/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484784"/>
            <a:ext cx="18288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21088"/>
            <a:ext cx="176212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068328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SAFESPOT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7376" y="914401"/>
            <a:ext cx="6408110" cy="2874640"/>
          </a:xfrm>
        </p:spPr>
        <p:txBody>
          <a:bodyPr>
            <a:normAutofit/>
          </a:bodyPr>
          <a:lstStyle/>
          <a:p>
            <a:r>
              <a:rPr lang="en-US" sz="1800" i="1" dirty="0"/>
              <a:t>Emergency vehicle for safety </a:t>
            </a:r>
            <a:r>
              <a:rPr lang="en-US" sz="1800" i="1" dirty="0" smtClean="0"/>
              <a:t>margin</a:t>
            </a:r>
            <a:r>
              <a:rPr lang="cs-CZ" sz="1800" i="1" dirty="0" smtClean="0"/>
              <a:t> </a:t>
            </a:r>
            <a:r>
              <a:rPr lang="cs-CZ" sz="1800" i="1" dirty="0" err="1" smtClean="0"/>
              <a:t>Assistance</a:t>
            </a:r>
            <a:endParaRPr lang="cs-CZ" sz="1800" i="1" dirty="0" smtClean="0"/>
          </a:p>
          <a:p>
            <a:r>
              <a:rPr lang="en-US" sz="1800" dirty="0"/>
              <a:t>This application consist of a </a:t>
            </a:r>
            <a:r>
              <a:rPr lang="en-US" sz="1800" dirty="0" smtClean="0"/>
              <a:t>SAFESPOT</a:t>
            </a:r>
            <a:r>
              <a:rPr lang="cs-CZ" sz="1800" dirty="0" smtClean="0"/>
              <a:t> </a:t>
            </a:r>
            <a:r>
              <a:rPr lang="en-US" sz="1800" dirty="0" smtClean="0"/>
              <a:t>emergency vehicle</a:t>
            </a:r>
            <a:r>
              <a:rPr lang="cs-CZ" sz="1800" dirty="0" smtClean="0"/>
              <a:t> </a:t>
            </a:r>
            <a:r>
              <a:rPr lang="en-US" sz="1800" dirty="0" smtClean="0"/>
              <a:t>from </a:t>
            </a:r>
            <a:r>
              <a:rPr lang="en-US" sz="1800" dirty="0"/>
              <a:t>FIAT equipped with a light bar, which sends via </a:t>
            </a:r>
            <a:r>
              <a:rPr lang="en-US" sz="1800" dirty="0" smtClean="0"/>
              <a:t>M5 an</a:t>
            </a:r>
            <a:r>
              <a:rPr lang="cs-CZ" sz="1800" dirty="0" smtClean="0"/>
              <a:t> </a:t>
            </a:r>
            <a:r>
              <a:rPr lang="en-US" sz="1800" dirty="0" smtClean="0"/>
              <a:t>emergency </a:t>
            </a:r>
            <a:r>
              <a:rPr lang="en-US" sz="1800" dirty="0"/>
              <a:t>message (the SAFESPOT so called “HMI message</a:t>
            </a:r>
            <a:r>
              <a:rPr lang="en-US" sz="1800" dirty="0" smtClean="0"/>
              <a:t>”)</a:t>
            </a:r>
            <a:r>
              <a:rPr lang="cs-CZ" sz="1800" dirty="0" smtClean="0"/>
              <a:t> to </a:t>
            </a:r>
            <a:r>
              <a:rPr lang="cs-CZ" sz="1800" dirty="0" err="1"/>
              <a:t>the</a:t>
            </a:r>
            <a:r>
              <a:rPr lang="cs-CZ" sz="1800" dirty="0"/>
              <a:t> </a:t>
            </a:r>
            <a:r>
              <a:rPr lang="cs-CZ" sz="1800" dirty="0" err="1"/>
              <a:t>surrounding</a:t>
            </a:r>
            <a:r>
              <a:rPr lang="cs-CZ" sz="1800" dirty="0"/>
              <a:t> </a:t>
            </a:r>
            <a:r>
              <a:rPr lang="cs-CZ" sz="1800" dirty="0" err="1"/>
              <a:t>traffic</a:t>
            </a:r>
            <a:r>
              <a:rPr lang="cs-CZ" sz="1800" dirty="0"/>
              <a:t>.</a:t>
            </a:r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571625"/>
            <a:ext cx="1838325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42316800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</a:t>
            </a:r>
            <a:r>
              <a:rPr lang="cs-CZ" b="0" dirty="0" smtClean="0"/>
              <a:t>COOPERS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7376" y="914401"/>
            <a:ext cx="6408110" cy="2874640"/>
          </a:xfrm>
        </p:spPr>
        <p:txBody>
          <a:bodyPr>
            <a:normAutofit/>
          </a:bodyPr>
          <a:lstStyle/>
          <a:p>
            <a:r>
              <a:rPr lang="cs-CZ" sz="1800" i="1" dirty="0" err="1"/>
              <a:t>Accident</a:t>
            </a:r>
            <a:r>
              <a:rPr lang="cs-CZ" sz="1800" i="1" dirty="0"/>
              <a:t> </a:t>
            </a:r>
            <a:r>
              <a:rPr lang="cs-CZ" sz="1800" i="1" dirty="0" err="1" smtClean="0"/>
              <a:t>warning</a:t>
            </a:r>
            <a:endParaRPr lang="cs-CZ" sz="1800" i="1" dirty="0" smtClean="0"/>
          </a:p>
          <a:p>
            <a:r>
              <a:rPr lang="en-US" sz="1800" dirty="0"/>
              <a:t>This application demonstrates the accident warning which </a:t>
            </a:r>
            <a:r>
              <a:rPr lang="en-US" sz="1800" dirty="0" smtClean="0"/>
              <a:t>is</a:t>
            </a:r>
            <a:r>
              <a:rPr lang="cs-CZ" sz="1800" dirty="0" smtClean="0"/>
              <a:t> </a:t>
            </a:r>
            <a:r>
              <a:rPr lang="en-US" sz="1800" dirty="0" smtClean="0"/>
              <a:t>a </a:t>
            </a:r>
            <a:r>
              <a:rPr lang="en-US" sz="1800" dirty="0"/>
              <a:t>key service for improving safety on motorways. </a:t>
            </a:r>
            <a:r>
              <a:rPr lang="en-US" sz="1800" dirty="0" smtClean="0"/>
              <a:t>The driver</a:t>
            </a:r>
            <a:r>
              <a:rPr lang="cs-CZ" sz="1800" dirty="0" smtClean="0"/>
              <a:t> </a:t>
            </a:r>
            <a:r>
              <a:rPr lang="en-US" sz="1800" dirty="0" smtClean="0"/>
              <a:t>is </a:t>
            </a:r>
            <a:r>
              <a:rPr lang="en-US" sz="1800" dirty="0"/>
              <a:t>warned in advance of a hazardous event to raise </a:t>
            </a:r>
            <a:r>
              <a:rPr lang="en-US" sz="1800" dirty="0" smtClean="0"/>
              <a:t>his/her</a:t>
            </a:r>
            <a:r>
              <a:rPr lang="cs-CZ" sz="1800" dirty="0" smtClean="0"/>
              <a:t> </a:t>
            </a:r>
            <a:r>
              <a:rPr lang="en-US" sz="1800" dirty="0" smtClean="0"/>
              <a:t>awareness</a:t>
            </a:r>
            <a:r>
              <a:rPr lang="cs-CZ" sz="1800" dirty="0" smtClean="0"/>
              <a:t> </a:t>
            </a:r>
            <a:r>
              <a:rPr lang="en-US" sz="1800" dirty="0" smtClean="0"/>
              <a:t>and </a:t>
            </a:r>
            <a:r>
              <a:rPr lang="en-US" sz="1800" dirty="0"/>
              <a:t>give time for early preparation. </a:t>
            </a:r>
            <a:r>
              <a:rPr lang="en-US" sz="1800" dirty="0" smtClean="0"/>
              <a:t>The message</a:t>
            </a:r>
            <a:r>
              <a:rPr lang="cs-CZ" sz="1800" dirty="0" smtClean="0"/>
              <a:t> </a:t>
            </a:r>
            <a:r>
              <a:rPr lang="en-US" sz="1800" dirty="0" smtClean="0"/>
              <a:t>indicates </a:t>
            </a:r>
            <a:r>
              <a:rPr lang="en-US" sz="1800" dirty="0"/>
              <a:t>start and duration of the event as well as its cause</a:t>
            </a:r>
            <a:r>
              <a:rPr lang="en-US" sz="1800" dirty="0" smtClean="0"/>
              <a:t>.</a:t>
            </a:r>
            <a:r>
              <a:rPr lang="cs-CZ" sz="1800" dirty="0" smtClean="0"/>
              <a:t> </a:t>
            </a:r>
            <a:r>
              <a:rPr lang="en-US" sz="1800" dirty="0" smtClean="0"/>
              <a:t>Messages </a:t>
            </a:r>
            <a:r>
              <a:rPr lang="en-US" sz="1800" dirty="0"/>
              <a:t>are displayed according to priority, distance</a:t>
            </a:r>
            <a:r>
              <a:rPr lang="en-US" sz="1800" dirty="0" smtClean="0"/>
              <a:t>,</a:t>
            </a:r>
            <a:r>
              <a:rPr lang="cs-CZ" sz="1800" dirty="0" smtClean="0"/>
              <a:t> </a:t>
            </a:r>
            <a:r>
              <a:rPr lang="en-US" sz="1800" dirty="0" smtClean="0"/>
              <a:t>nature </a:t>
            </a:r>
            <a:r>
              <a:rPr lang="en-US" sz="1800" dirty="0"/>
              <a:t>of the event and only if they are of direct interest </a:t>
            </a:r>
            <a:r>
              <a:rPr lang="en-US" sz="1800" dirty="0" smtClean="0"/>
              <a:t>for</a:t>
            </a:r>
            <a:r>
              <a:rPr lang="cs-CZ" sz="1800" dirty="0" smtClean="0"/>
              <a:t> </a:t>
            </a:r>
            <a:r>
              <a:rPr lang="cs-CZ" sz="1800" dirty="0" err="1" smtClean="0"/>
              <a:t>the</a:t>
            </a:r>
            <a:r>
              <a:rPr lang="cs-CZ" sz="1800" dirty="0" smtClean="0"/>
              <a:t> </a:t>
            </a:r>
            <a:r>
              <a:rPr lang="cs-CZ" sz="1800" dirty="0"/>
              <a:t>driver</a:t>
            </a:r>
            <a:r>
              <a:rPr lang="cs-CZ" sz="1800" dirty="0" smtClean="0"/>
              <a:t>.</a:t>
            </a:r>
            <a:endParaRPr lang="cs-CZ" sz="1800" dirty="0"/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987824" y="3645024"/>
            <a:ext cx="6048671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cs-CZ" sz="1800" b="0" i="1" dirty="0" err="1"/>
              <a:t>Roadworks</a:t>
            </a:r>
            <a:r>
              <a:rPr lang="cs-CZ" sz="1800" b="0" i="1" dirty="0"/>
              <a:t> </a:t>
            </a:r>
            <a:r>
              <a:rPr lang="cs-CZ" sz="1800" b="0" i="1" dirty="0" err="1" smtClean="0"/>
              <a:t>warning</a:t>
            </a:r>
            <a:endParaRPr lang="cs-CZ" sz="1800" b="0" i="1" dirty="0" smtClean="0"/>
          </a:p>
          <a:p>
            <a:r>
              <a:rPr lang="en-US" sz="1800" b="0" dirty="0"/>
              <a:t>Roadwork information is triggered directly by the </a:t>
            </a:r>
            <a:r>
              <a:rPr lang="en-US" sz="1800" b="0" dirty="0" err="1" smtClean="0"/>
              <a:t>roadworks</a:t>
            </a:r>
            <a:r>
              <a:rPr lang="cs-CZ" sz="1800" b="0" dirty="0" smtClean="0"/>
              <a:t> </a:t>
            </a:r>
            <a:r>
              <a:rPr lang="en-US" sz="1800" b="0" dirty="0" smtClean="0"/>
              <a:t>management </a:t>
            </a:r>
            <a:r>
              <a:rPr lang="en-US" sz="1800" b="0" dirty="0"/>
              <a:t>system. </a:t>
            </a:r>
            <a:r>
              <a:rPr lang="en-US" sz="1800" b="0" dirty="0" smtClean="0"/>
              <a:t>Therefore </a:t>
            </a:r>
            <a:r>
              <a:rPr lang="en-US" sz="1800" b="0" dirty="0"/>
              <a:t>warnings can be </a:t>
            </a:r>
            <a:r>
              <a:rPr lang="en-US" sz="1800" b="0" dirty="0" smtClean="0"/>
              <a:t>received</a:t>
            </a:r>
            <a:r>
              <a:rPr lang="cs-CZ" sz="1800" b="0" dirty="0" smtClean="0"/>
              <a:t> </a:t>
            </a:r>
            <a:r>
              <a:rPr lang="en-US" sz="1800" b="0" dirty="0" smtClean="0"/>
              <a:t>in </a:t>
            </a:r>
            <a:r>
              <a:rPr lang="en-US" sz="1800" b="0" dirty="0"/>
              <a:t>advance or directly at the beginning of road works</a:t>
            </a:r>
            <a:r>
              <a:rPr lang="en-US" sz="1800" b="0" dirty="0" smtClean="0"/>
              <a:t>.</a:t>
            </a:r>
            <a:r>
              <a:rPr lang="cs-CZ" sz="1800" b="0" dirty="0" smtClean="0"/>
              <a:t> </a:t>
            </a:r>
            <a:r>
              <a:rPr lang="en-US" sz="1800" b="0" dirty="0" smtClean="0"/>
              <a:t>Maintenance </a:t>
            </a:r>
            <a:r>
              <a:rPr lang="en-US" sz="1800" b="0" dirty="0"/>
              <a:t>units report their location and status back to </a:t>
            </a:r>
            <a:r>
              <a:rPr lang="en-US" sz="1800" b="0" dirty="0" smtClean="0"/>
              <a:t>the</a:t>
            </a:r>
            <a:r>
              <a:rPr lang="cs-CZ" sz="1800" b="0" dirty="0" smtClean="0"/>
              <a:t> </a:t>
            </a:r>
            <a:r>
              <a:rPr lang="en-US" sz="1800" b="0" dirty="0" smtClean="0"/>
              <a:t>management </a:t>
            </a:r>
            <a:r>
              <a:rPr lang="en-US" sz="1800" b="0" dirty="0" err="1"/>
              <a:t>centre</a:t>
            </a:r>
            <a:r>
              <a:rPr lang="en-US" sz="1800" b="0" dirty="0"/>
              <a:t> which enables provision of updates to </a:t>
            </a:r>
            <a:r>
              <a:rPr lang="en-US" sz="1800" b="0" dirty="0" smtClean="0"/>
              <a:t>the</a:t>
            </a:r>
            <a:r>
              <a:rPr lang="cs-CZ" sz="1800" b="0" dirty="0" smtClean="0"/>
              <a:t> driver</a:t>
            </a:r>
            <a:r>
              <a:rPr lang="cs-CZ" sz="1800" b="0" dirty="0"/>
              <a:t>.</a:t>
            </a:r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7145" y="1340768"/>
            <a:ext cx="24193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584" y="3933056"/>
            <a:ext cx="2381250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98612126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Aplikace projektu COOPERS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7376" y="764704"/>
            <a:ext cx="6408110" cy="2874640"/>
          </a:xfrm>
        </p:spPr>
        <p:txBody>
          <a:bodyPr>
            <a:noAutofit/>
          </a:bodyPr>
          <a:lstStyle/>
          <a:p>
            <a:r>
              <a:rPr lang="cs-CZ" sz="1800" i="1" dirty="0" err="1"/>
              <a:t>Lane</a:t>
            </a:r>
            <a:r>
              <a:rPr lang="cs-CZ" sz="1800" i="1" dirty="0"/>
              <a:t> </a:t>
            </a:r>
            <a:r>
              <a:rPr lang="cs-CZ" sz="1800" i="1" dirty="0" err="1" smtClean="0"/>
              <a:t>utilisation</a:t>
            </a:r>
            <a:endParaRPr lang="cs-CZ" sz="1800" i="1" dirty="0" smtClean="0"/>
          </a:p>
          <a:p>
            <a:r>
              <a:rPr lang="cs-CZ" sz="1800" dirty="0" err="1"/>
              <a:t>The</a:t>
            </a:r>
            <a:r>
              <a:rPr lang="cs-CZ" sz="1800" dirty="0"/>
              <a:t> </a:t>
            </a:r>
            <a:r>
              <a:rPr lang="cs-CZ" sz="1800" dirty="0" err="1"/>
              <a:t>lane</a:t>
            </a:r>
            <a:r>
              <a:rPr lang="cs-CZ" sz="1800" dirty="0"/>
              <a:t> </a:t>
            </a:r>
            <a:r>
              <a:rPr lang="cs-CZ" sz="1800" dirty="0" err="1"/>
              <a:t>utilisation</a:t>
            </a:r>
            <a:r>
              <a:rPr lang="cs-CZ" sz="1800" dirty="0"/>
              <a:t> </a:t>
            </a:r>
            <a:r>
              <a:rPr lang="cs-CZ" sz="1800" dirty="0" err="1"/>
              <a:t>application</a:t>
            </a:r>
            <a:r>
              <a:rPr lang="cs-CZ" sz="1800" dirty="0"/>
              <a:t> </a:t>
            </a:r>
            <a:r>
              <a:rPr lang="cs-CZ" sz="1800" dirty="0" err="1"/>
              <a:t>enables</a:t>
            </a:r>
            <a:r>
              <a:rPr lang="cs-CZ" sz="1800" dirty="0"/>
              <a:t> </a:t>
            </a:r>
            <a:r>
              <a:rPr lang="cs-CZ" sz="1800" dirty="0" err="1"/>
              <a:t>dynamic</a:t>
            </a:r>
            <a:r>
              <a:rPr lang="cs-CZ" sz="1800" dirty="0"/>
              <a:t> </a:t>
            </a:r>
            <a:r>
              <a:rPr lang="cs-CZ" sz="1800" dirty="0" err="1"/>
              <a:t>lane</a:t>
            </a:r>
            <a:r>
              <a:rPr lang="cs-CZ" sz="1800" dirty="0"/>
              <a:t> </a:t>
            </a:r>
            <a:r>
              <a:rPr lang="cs-CZ" sz="1800" dirty="0" err="1" smtClean="0"/>
              <a:t>restrictions</a:t>
            </a:r>
            <a:r>
              <a:rPr lang="cs-CZ" sz="1800" dirty="0" smtClean="0"/>
              <a:t> </a:t>
            </a:r>
            <a:r>
              <a:rPr lang="en-US" sz="1800" dirty="0" smtClean="0"/>
              <a:t>and </a:t>
            </a:r>
            <a:r>
              <a:rPr lang="en-US" sz="1800" dirty="0"/>
              <a:t>permissions depending on location, time or vehicle type</a:t>
            </a:r>
            <a:r>
              <a:rPr lang="en-US" sz="1800" dirty="0" smtClean="0"/>
              <a:t>.</a:t>
            </a:r>
            <a:r>
              <a:rPr lang="cs-CZ" sz="1800" dirty="0" smtClean="0"/>
              <a:t> </a:t>
            </a:r>
            <a:r>
              <a:rPr lang="en-US" sz="1800" dirty="0" smtClean="0"/>
              <a:t>Lane </a:t>
            </a:r>
            <a:r>
              <a:rPr lang="en-US" sz="1800" dirty="0"/>
              <a:t>keeping is another message type designed to </a:t>
            </a:r>
            <a:r>
              <a:rPr lang="en-US" sz="1800" dirty="0" err="1" smtClean="0"/>
              <a:t>stabilise</a:t>
            </a:r>
            <a:r>
              <a:rPr lang="cs-CZ" sz="1800" dirty="0" smtClean="0"/>
              <a:t> </a:t>
            </a:r>
            <a:r>
              <a:rPr lang="en-US" sz="1800" dirty="0" smtClean="0"/>
              <a:t>traffic </a:t>
            </a:r>
            <a:r>
              <a:rPr lang="en-US" sz="1800" dirty="0"/>
              <a:t>flow and postpone or even prevent the accumulation </a:t>
            </a:r>
            <a:r>
              <a:rPr lang="en-US" sz="1800" dirty="0" smtClean="0"/>
              <a:t>of</a:t>
            </a:r>
            <a:r>
              <a:rPr lang="cs-CZ" sz="1800" dirty="0" smtClean="0"/>
              <a:t> </a:t>
            </a:r>
            <a:r>
              <a:rPr lang="en-US" sz="1800" dirty="0" smtClean="0"/>
              <a:t>congestion</a:t>
            </a:r>
            <a:r>
              <a:rPr lang="en-US" sz="1800" dirty="0"/>
              <a:t>. </a:t>
            </a:r>
            <a:r>
              <a:rPr lang="en-US" sz="1800" dirty="0" smtClean="0"/>
              <a:t>Together </a:t>
            </a:r>
            <a:r>
              <a:rPr lang="en-US" sz="1800" dirty="0"/>
              <a:t>with lane specific positioning, as </a:t>
            </a:r>
            <a:r>
              <a:rPr lang="en-US" sz="1800" dirty="0" smtClean="0"/>
              <a:t>shown</a:t>
            </a:r>
            <a:r>
              <a:rPr lang="cs-CZ" sz="1800" dirty="0" smtClean="0"/>
              <a:t> </a:t>
            </a:r>
            <a:r>
              <a:rPr lang="en-US" sz="1800" dirty="0" smtClean="0"/>
              <a:t>in </a:t>
            </a:r>
            <a:r>
              <a:rPr lang="en-US" sz="1800" dirty="0"/>
              <a:t>the technology demonstration, lane specific advice </a:t>
            </a:r>
            <a:r>
              <a:rPr lang="en-US" sz="1800" dirty="0" smtClean="0"/>
              <a:t>can</a:t>
            </a:r>
            <a:r>
              <a:rPr lang="cs-CZ" sz="1800" dirty="0" smtClean="0"/>
              <a:t> </a:t>
            </a:r>
            <a:r>
              <a:rPr lang="en-US" sz="1800" dirty="0" smtClean="0"/>
              <a:t>be </a:t>
            </a:r>
            <a:r>
              <a:rPr lang="en-US" sz="1800" dirty="0"/>
              <a:t>given. For example, only those drivers in the lane to </a:t>
            </a:r>
            <a:r>
              <a:rPr lang="en-US" sz="1800" dirty="0" smtClean="0"/>
              <a:t>be</a:t>
            </a:r>
            <a:r>
              <a:rPr lang="cs-CZ" sz="1800" dirty="0" smtClean="0"/>
              <a:t> </a:t>
            </a:r>
            <a:r>
              <a:rPr lang="en-US" sz="1800" dirty="0" smtClean="0"/>
              <a:t>blocked </a:t>
            </a:r>
            <a:r>
              <a:rPr lang="en-US" sz="1800" dirty="0"/>
              <a:t>get the advice to change lane.</a:t>
            </a:r>
            <a:endParaRPr lang="cs-CZ" sz="1800" dirty="0"/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987824" y="3645024"/>
            <a:ext cx="6048671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cs-CZ" sz="1800" b="0" i="1" dirty="0" err="1"/>
              <a:t>Congestion</a:t>
            </a:r>
            <a:r>
              <a:rPr lang="cs-CZ" sz="1800" b="0" i="1" dirty="0"/>
              <a:t> </a:t>
            </a:r>
            <a:r>
              <a:rPr lang="cs-CZ" sz="1800" b="0" i="1" dirty="0" err="1" smtClean="0"/>
              <a:t>warning</a:t>
            </a:r>
            <a:endParaRPr lang="cs-CZ" sz="1800" b="0" i="1" dirty="0" smtClean="0"/>
          </a:p>
          <a:p>
            <a:r>
              <a:rPr lang="en-US" sz="1800" b="0" dirty="0"/>
              <a:t>One of the key points of </a:t>
            </a:r>
            <a:r>
              <a:rPr lang="en-US" sz="1800" b="0" dirty="0" smtClean="0"/>
              <a:t>COOPERS </a:t>
            </a:r>
            <a:r>
              <a:rPr lang="en-US" sz="1800" b="0" dirty="0"/>
              <a:t>is the warning of </a:t>
            </a:r>
            <a:r>
              <a:rPr lang="en-US" sz="1800" b="0" dirty="0" smtClean="0"/>
              <a:t>traffic</a:t>
            </a:r>
            <a:r>
              <a:rPr lang="cs-CZ" sz="1800" b="0" dirty="0" smtClean="0"/>
              <a:t> </a:t>
            </a:r>
            <a:r>
              <a:rPr lang="en-US" sz="1800" b="0" dirty="0" smtClean="0"/>
              <a:t>congestion</a:t>
            </a:r>
            <a:r>
              <a:rPr lang="en-US" sz="1800" b="0" dirty="0"/>
              <a:t>. In general the system displays the traffic </a:t>
            </a:r>
            <a:r>
              <a:rPr lang="en-US" sz="1800" b="0" dirty="0" smtClean="0"/>
              <a:t>congestion</a:t>
            </a:r>
            <a:r>
              <a:rPr lang="cs-CZ" sz="1800" b="0" dirty="0" smtClean="0"/>
              <a:t> </a:t>
            </a:r>
            <a:r>
              <a:rPr lang="en-US" sz="1800" b="0" dirty="0" smtClean="0"/>
              <a:t>warning </a:t>
            </a:r>
            <a:r>
              <a:rPr lang="en-US" sz="1800" b="0" dirty="0"/>
              <a:t>on the left side of the display. </a:t>
            </a:r>
            <a:r>
              <a:rPr lang="en-US" sz="1800" b="0" dirty="0" smtClean="0"/>
              <a:t>The </a:t>
            </a:r>
            <a:r>
              <a:rPr lang="en-US" sz="1800" b="0" dirty="0"/>
              <a:t>message contains </a:t>
            </a:r>
            <a:r>
              <a:rPr lang="en-US" sz="1800" b="0" dirty="0" smtClean="0"/>
              <a:t>the</a:t>
            </a:r>
            <a:r>
              <a:rPr lang="cs-CZ" sz="1800" b="0" dirty="0" smtClean="0"/>
              <a:t> </a:t>
            </a:r>
            <a:r>
              <a:rPr lang="en-US" sz="1800" b="0" dirty="0" smtClean="0"/>
              <a:t>nature </a:t>
            </a:r>
            <a:r>
              <a:rPr lang="en-US" sz="1800" b="0" dirty="0"/>
              <a:t>of the congestion, when it starts (e.g. 220m ahead) </a:t>
            </a:r>
            <a:r>
              <a:rPr lang="en-US" sz="1800" b="0" dirty="0" smtClean="0"/>
              <a:t>and</a:t>
            </a:r>
            <a:r>
              <a:rPr lang="cs-CZ" sz="1800" b="0" dirty="0" smtClean="0"/>
              <a:t> </a:t>
            </a:r>
            <a:r>
              <a:rPr lang="en-US" sz="1800" b="0" dirty="0" smtClean="0"/>
              <a:t>how </a:t>
            </a:r>
            <a:r>
              <a:rPr lang="en-US" sz="1800" b="0" dirty="0"/>
              <a:t>far it extends (e.g. 2.4 km to go). </a:t>
            </a:r>
            <a:r>
              <a:rPr lang="en-US" sz="1800" b="0" dirty="0" smtClean="0"/>
              <a:t>Additional</a:t>
            </a:r>
            <a:r>
              <a:rPr lang="cs-CZ" sz="1800" b="0" dirty="0" smtClean="0"/>
              <a:t>  </a:t>
            </a:r>
            <a:r>
              <a:rPr lang="en-US" sz="1800" b="0" dirty="0" smtClean="0"/>
              <a:t>information</a:t>
            </a:r>
            <a:r>
              <a:rPr lang="cs-CZ" sz="1800" b="0" dirty="0" smtClean="0"/>
              <a:t> </a:t>
            </a:r>
            <a:r>
              <a:rPr lang="en-US" sz="1800" b="0" dirty="0" smtClean="0"/>
              <a:t>can </a:t>
            </a:r>
            <a:r>
              <a:rPr lang="en-US" sz="1800" b="0" dirty="0"/>
              <a:t>be shown in a 4th line. </a:t>
            </a:r>
            <a:r>
              <a:rPr lang="en-US" sz="1800" b="0" dirty="0" smtClean="0"/>
              <a:t>The </a:t>
            </a:r>
            <a:r>
              <a:rPr lang="en-US" sz="1800" b="0" dirty="0"/>
              <a:t>congestion is also marked </a:t>
            </a:r>
            <a:r>
              <a:rPr lang="en-US" sz="1800" b="0" dirty="0" smtClean="0"/>
              <a:t>in</a:t>
            </a:r>
            <a:r>
              <a:rPr lang="cs-CZ" sz="1800" b="0" dirty="0" smtClean="0"/>
              <a:t> </a:t>
            </a:r>
            <a:r>
              <a:rPr lang="en-US" sz="1800" b="0" dirty="0" err="1" smtClean="0"/>
              <a:t>colour</a:t>
            </a:r>
            <a:r>
              <a:rPr lang="en-US" sz="1800" b="0" dirty="0" smtClean="0"/>
              <a:t> </a:t>
            </a:r>
            <a:r>
              <a:rPr lang="en-US" sz="1800" b="0" dirty="0"/>
              <a:t>on the right side of the display.</a:t>
            </a:r>
            <a:endParaRPr lang="cs-CZ" sz="1800" b="0" dirty="0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4175" y="1412776"/>
            <a:ext cx="240982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674" y="4077072"/>
            <a:ext cx="234315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333691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COOPERS </a:t>
            </a:r>
            <a:r>
              <a:rPr lang="cs-CZ" dirty="0" smtClean="0"/>
              <a:t> - Bezpečností aplikace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7376" y="764704"/>
            <a:ext cx="6408110" cy="2874640"/>
          </a:xfrm>
        </p:spPr>
        <p:txBody>
          <a:bodyPr>
            <a:noAutofit/>
          </a:bodyPr>
          <a:lstStyle/>
          <a:p>
            <a:r>
              <a:rPr lang="cs-CZ" sz="1800" i="1" dirty="0" err="1"/>
              <a:t>Lane</a:t>
            </a:r>
            <a:r>
              <a:rPr lang="cs-CZ" sz="1800" i="1" dirty="0"/>
              <a:t> </a:t>
            </a:r>
            <a:r>
              <a:rPr lang="cs-CZ" sz="1800" i="1" dirty="0" err="1"/>
              <a:t>change</a:t>
            </a:r>
            <a:r>
              <a:rPr lang="cs-CZ" sz="1800" i="1" dirty="0"/>
              <a:t> </a:t>
            </a:r>
            <a:r>
              <a:rPr lang="cs-CZ" sz="1800" i="1" dirty="0" err="1" smtClean="0"/>
              <a:t>manoeuvre</a:t>
            </a:r>
            <a:endParaRPr lang="cs-CZ" sz="1800" i="1" dirty="0" smtClean="0"/>
          </a:p>
          <a:p>
            <a:r>
              <a:rPr lang="en-US" sz="1800" dirty="0"/>
              <a:t>In the </a:t>
            </a:r>
            <a:r>
              <a:rPr lang="en-US" sz="1800" dirty="0" smtClean="0"/>
              <a:t>Lane Change </a:t>
            </a:r>
            <a:r>
              <a:rPr lang="en-US" sz="1800" dirty="0" err="1" smtClean="0"/>
              <a:t>Manoeuvre</a:t>
            </a:r>
            <a:r>
              <a:rPr lang="en-US" sz="1800" dirty="0" smtClean="0"/>
              <a:t> </a:t>
            </a:r>
            <a:r>
              <a:rPr lang="en-US" sz="1800" dirty="0"/>
              <a:t>application, a motorcycle begins </a:t>
            </a:r>
            <a:r>
              <a:rPr lang="en-US" sz="1800" dirty="0" smtClean="0"/>
              <a:t>to</a:t>
            </a:r>
            <a:r>
              <a:rPr lang="cs-CZ" sz="1800" dirty="0" smtClean="0"/>
              <a:t> </a:t>
            </a:r>
            <a:r>
              <a:rPr lang="en-US" sz="1800" dirty="0" smtClean="0"/>
              <a:t>change </a:t>
            </a:r>
            <a:r>
              <a:rPr lang="en-US" sz="1800" dirty="0"/>
              <a:t>lane in front of an unseen passenger car, while </a:t>
            </a:r>
            <a:r>
              <a:rPr lang="en-US" sz="1800" dirty="0" smtClean="0"/>
              <a:t>cooperative</a:t>
            </a:r>
            <a:r>
              <a:rPr lang="cs-CZ" sz="1800" dirty="0" smtClean="0"/>
              <a:t> </a:t>
            </a:r>
            <a:r>
              <a:rPr lang="en-US" sz="1800" dirty="0" smtClean="0"/>
              <a:t>systems </a:t>
            </a:r>
            <a:r>
              <a:rPr lang="en-US" sz="1800" dirty="0"/>
              <a:t>are used to prevent an accident. </a:t>
            </a:r>
            <a:r>
              <a:rPr lang="en-US" sz="1800" dirty="0" smtClean="0"/>
              <a:t>As </a:t>
            </a:r>
            <a:r>
              <a:rPr lang="en-US" sz="1800" dirty="0"/>
              <a:t>the motorcycle begins </a:t>
            </a:r>
            <a:r>
              <a:rPr lang="en-US" sz="1800" dirty="0" smtClean="0"/>
              <a:t>to</a:t>
            </a:r>
            <a:r>
              <a:rPr lang="cs-CZ" sz="1800" dirty="0" smtClean="0"/>
              <a:t> </a:t>
            </a:r>
            <a:r>
              <a:rPr lang="en-US" sz="1800" dirty="0" smtClean="0"/>
              <a:t>move </a:t>
            </a:r>
            <a:r>
              <a:rPr lang="en-US" sz="1800" dirty="0"/>
              <a:t>to the left, the rider gets a </a:t>
            </a:r>
            <a:r>
              <a:rPr lang="en-US" sz="1800" dirty="0" smtClean="0"/>
              <a:t> </a:t>
            </a:r>
            <a:r>
              <a:rPr lang="en-US" sz="1800" dirty="0" err="1"/>
              <a:t>ane</a:t>
            </a:r>
            <a:r>
              <a:rPr lang="en-US" sz="1800" dirty="0"/>
              <a:t> </a:t>
            </a:r>
            <a:r>
              <a:rPr lang="en-US" sz="1800" dirty="0" smtClean="0"/>
              <a:t>Change </a:t>
            </a:r>
            <a:r>
              <a:rPr lang="en-US" sz="1800" dirty="0" err="1" smtClean="0"/>
              <a:t>Manoeuvre</a:t>
            </a:r>
            <a:r>
              <a:rPr lang="en-US" sz="1800" dirty="0" smtClean="0"/>
              <a:t> </a:t>
            </a:r>
            <a:r>
              <a:rPr lang="en-US" sz="1800" dirty="0"/>
              <a:t>warning </a:t>
            </a:r>
            <a:r>
              <a:rPr lang="en-US" sz="1800" dirty="0" smtClean="0"/>
              <a:t>on</a:t>
            </a:r>
            <a:r>
              <a:rPr lang="cs-CZ" sz="1800" dirty="0" smtClean="0"/>
              <a:t> </a:t>
            </a:r>
            <a:r>
              <a:rPr lang="en-US" sz="1800" dirty="0" smtClean="0"/>
              <a:t>the HMI </a:t>
            </a:r>
            <a:r>
              <a:rPr lang="en-US" sz="1800" dirty="0"/>
              <a:t>display and also an audio message in the helmet </a:t>
            </a:r>
            <a:r>
              <a:rPr lang="en-US" sz="1800" dirty="0" smtClean="0"/>
              <a:t>speakers</a:t>
            </a:r>
            <a:r>
              <a:rPr lang="cs-CZ" sz="1800" dirty="0" smtClean="0"/>
              <a:t> </a:t>
            </a:r>
            <a:r>
              <a:rPr lang="en-US" sz="1800" dirty="0" smtClean="0"/>
              <a:t>using Bluetooth</a:t>
            </a:r>
            <a:r>
              <a:rPr lang="en-US" sz="1800" dirty="0"/>
              <a:t>. </a:t>
            </a:r>
            <a:r>
              <a:rPr lang="en-US" sz="1800" dirty="0" smtClean="0"/>
              <a:t>The </a:t>
            </a:r>
            <a:r>
              <a:rPr lang="en-US" sz="1800" dirty="0"/>
              <a:t>level of warning varies according to the </a:t>
            </a:r>
            <a:r>
              <a:rPr lang="en-US" sz="1800" dirty="0" smtClean="0"/>
              <a:t>distance</a:t>
            </a:r>
            <a:r>
              <a:rPr lang="cs-CZ" sz="1800" dirty="0" smtClean="0"/>
              <a:t> </a:t>
            </a:r>
            <a:r>
              <a:rPr lang="en-US" sz="1800" dirty="0" smtClean="0"/>
              <a:t>between </a:t>
            </a:r>
            <a:r>
              <a:rPr lang="en-US" sz="1800" dirty="0"/>
              <a:t>the motorcycle and the car as well as their speeds.</a:t>
            </a:r>
            <a:endParaRPr lang="cs-CZ" sz="1800" dirty="0"/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987824" y="3645024"/>
            <a:ext cx="6048671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6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cs-CZ" b="0" i="1" dirty="0" err="1"/>
              <a:t>Safety</a:t>
            </a:r>
            <a:r>
              <a:rPr lang="cs-CZ" b="0" i="1" dirty="0"/>
              <a:t> distance </a:t>
            </a:r>
            <a:r>
              <a:rPr lang="cs-CZ" b="0" i="1" dirty="0" err="1" smtClean="0"/>
              <a:t>warning</a:t>
            </a:r>
            <a:endParaRPr lang="cs-CZ" b="0" i="1" dirty="0" smtClean="0"/>
          </a:p>
          <a:p>
            <a:r>
              <a:rPr lang="en-US" b="0" dirty="0"/>
              <a:t>The Safety </a:t>
            </a:r>
            <a:r>
              <a:rPr lang="en-US" b="0" dirty="0" smtClean="0"/>
              <a:t>Distance </a:t>
            </a:r>
            <a:r>
              <a:rPr lang="en-US" b="0" dirty="0"/>
              <a:t>Warning application gives a warning to the </a:t>
            </a:r>
            <a:r>
              <a:rPr lang="en-US" b="0" dirty="0" smtClean="0"/>
              <a:t>driver</a:t>
            </a:r>
            <a:r>
              <a:rPr lang="cs-CZ" b="0" dirty="0" smtClean="0"/>
              <a:t> </a:t>
            </a:r>
            <a:r>
              <a:rPr lang="en-US" b="0" dirty="0" smtClean="0"/>
              <a:t>of </a:t>
            </a:r>
            <a:r>
              <a:rPr lang="en-US" b="0" dirty="0"/>
              <a:t>a car that is approaching too closely to the vehicle in front. </a:t>
            </a:r>
            <a:r>
              <a:rPr lang="en-US" b="0" dirty="0" smtClean="0"/>
              <a:t>Using</a:t>
            </a:r>
            <a:r>
              <a:rPr lang="cs-CZ" b="0" dirty="0" smtClean="0"/>
              <a:t> </a:t>
            </a:r>
            <a:r>
              <a:rPr lang="en-US" b="0" dirty="0" smtClean="0"/>
              <a:t>vehicle-to-vehicle </a:t>
            </a:r>
            <a:r>
              <a:rPr lang="en-US" b="0" dirty="0"/>
              <a:t>communication and exchange of position and </a:t>
            </a:r>
            <a:r>
              <a:rPr lang="en-US" b="0" dirty="0" smtClean="0"/>
              <a:t>speed</a:t>
            </a:r>
            <a:r>
              <a:rPr lang="cs-CZ" b="0" dirty="0" smtClean="0"/>
              <a:t> </a:t>
            </a:r>
            <a:r>
              <a:rPr lang="en-US" b="0" dirty="0" smtClean="0"/>
              <a:t>information</a:t>
            </a:r>
            <a:r>
              <a:rPr lang="en-US" b="0" dirty="0"/>
              <a:t>, the vehicle behind computes the safe following </a:t>
            </a:r>
            <a:r>
              <a:rPr lang="en-US" b="0" dirty="0" smtClean="0"/>
              <a:t>distance</a:t>
            </a:r>
            <a:r>
              <a:rPr lang="cs-CZ" b="0" dirty="0" smtClean="0"/>
              <a:t> </a:t>
            </a:r>
            <a:r>
              <a:rPr lang="en-US" b="0" dirty="0" smtClean="0"/>
              <a:t>with </a:t>
            </a:r>
            <a:r>
              <a:rPr lang="en-US" b="0" dirty="0"/>
              <a:t>respect to the other vehicle. Should this vehicle approach </a:t>
            </a:r>
            <a:r>
              <a:rPr lang="en-US" b="0" dirty="0" smtClean="0"/>
              <a:t>closer</a:t>
            </a:r>
            <a:r>
              <a:rPr lang="cs-CZ" b="0" dirty="0" smtClean="0"/>
              <a:t> </a:t>
            </a:r>
            <a:r>
              <a:rPr lang="en-US" b="0" dirty="0" smtClean="0"/>
              <a:t>than </a:t>
            </a:r>
            <a:r>
              <a:rPr lang="en-US" b="0" dirty="0"/>
              <a:t>the safety distance, the driver of the following vehicle </a:t>
            </a:r>
            <a:r>
              <a:rPr lang="en-US" b="0" dirty="0" smtClean="0"/>
              <a:t>receives</a:t>
            </a:r>
            <a:r>
              <a:rPr lang="cs-CZ" b="0" dirty="0" smtClean="0"/>
              <a:t> </a:t>
            </a:r>
            <a:r>
              <a:rPr lang="en-US" b="0" dirty="0" smtClean="0"/>
              <a:t>a </a:t>
            </a:r>
            <a:r>
              <a:rPr lang="en-US" b="0" dirty="0"/>
              <a:t>warning that becomes stronger as the vehicles become closer </a:t>
            </a:r>
            <a:r>
              <a:rPr lang="en-US" b="0" dirty="0" smtClean="0"/>
              <a:t>and</a:t>
            </a:r>
            <a:r>
              <a:rPr lang="cs-CZ" b="0" dirty="0" smtClean="0"/>
              <a:t> </a:t>
            </a:r>
            <a:r>
              <a:rPr lang="cs-CZ" b="0" dirty="0" err="1" smtClean="0"/>
              <a:t>closer</a:t>
            </a:r>
            <a:r>
              <a:rPr lang="cs-CZ" b="0" dirty="0"/>
              <a:t>.</a:t>
            </a:r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396549"/>
            <a:ext cx="1457325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653136"/>
            <a:ext cx="21240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35000075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COOPERS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7376" y="836712"/>
            <a:ext cx="6408110" cy="2874640"/>
          </a:xfrm>
        </p:spPr>
        <p:txBody>
          <a:bodyPr>
            <a:normAutofit/>
          </a:bodyPr>
          <a:lstStyle/>
          <a:p>
            <a:r>
              <a:rPr lang="cs-CZ" sz="1800" i="1" dirty="0" err="1"/>
              <a:t>Frontal</a:t>
            </a:r>
            <a:r>
              <a:rPr lang="cs-CZ" sz="1800" i="1" dirty="0"/>
              <a:t> </a:t>
            </a:r>
            <a:r>
              <a:rPr lang="cs-CZ" sz="1800" i="1" dirty="0" err="1"/>
              <a:t>collision</a:t>
            </a:r>
            <a:r>
              <a:rPr lang="cs-CZ" sz="1800" i="1" dirty="0"/>
              <a:t> </a:t>
            </a:r>
            <a:r>
              <a:rPr lang="cs-CZ" sz="1800" i="1" dirty="0" err="1" smtClean="0"/>
              <a:t>warning</a:t>
            </a:r>
            <a:endParaRPr lang="cs-CZ" sz="1800" i="1" dirty="0" smtClean="0"/>
          </a:p>
          <a:p>
            <a:r>
              <a:rPr lang="en-US" sz="1800" dirty="0"/>
              <a:t>In the Frontal </a:t>
            </a:r>
            <a:r>
              <a:rPr lang="en-US" sz="1800" dirty="0" smtClean="0"/>
              <a:t>Collision </a:t>
            </a:r>
            <a:r>
              <a:rPr lang="en-US" sz="1800" dirty="0"/>
              <a:t>Warning application, two heavy </a:t>
            </a:r>
            <a:r>
              <a:rPr lang="en-US" sz="1800" dirty="0" smtClean="0"/>
              <a:t>trucks</a:t>
            </a:r>
            <a:r>
              <a:rPr lang="cs-CZ" sz="1800" dirty="0" smtClean="0"/>
              <a:t> </a:t>
            </a:r>
            <a:r>
              <a:rPr lang="en-US" sz="1800" dirty="0" smtClean="0"/>
              <a:t>approach </a:t>
            </a:r>
            <a:r>
              <a:rPr lang="en-US" sz="1800" dirty="0"/>
              <a:t>a broken-down passenger car, stationary in the right lane</a:t>
            </a:r>
            <a:r>
              <a:rPr lang="en-US" sz="1800" dirty="0" smtClean="0"/>
              <a:t>.</a:t>
            </a:r>
            <a:r>
              <a:rPr lang="cs-CZ" sz="1800" dirty="0" smtClean="0"/>
              <a:t> </a:t>
            </a:r>
            <a:r>
              <a:rPr lang="en-US" sz="1800" dirty="0" smtClean="0"/>
              <a:t>As </a:t>
            </a:r>
            <a:r>
              <a:rPr lang="en-US" sz="1800" dirty="0"/>
              <a:t>the truck in front gets closer to the car, it moves out to the left lane </a:t>
            </a:r>
            <a:r>
              <a:rPr lang="en-US" sz="1800" dirty="0" smtClean="0"/>
              <a:t>to</a:t>
            </a:r>
            <a:r>
              <a:rPr lang="cs-CZ" sz="1800" dirty="0" smtClean="0"/>
              <a:t> </a:t>
            </a:r>
            <a:r>
              <a:rPr lang="en-US" sz="1800" dirty="0" smtClean="0"/>
              <a:t>pass </a:t>
            </a:r>
            <a:r>
              <a:rPr lang="en-US" sz="1800" dirty="0"/>
              <a:t>the car. T he presence of the stopped car is communicated to </a:t>
            </a:r>
            <a:r>
              <a:rPr lang="en-US" sz="1800" dirty="0" smtClean="0"/>
              <a:t>the</a:t>
            </a:r>
            <a:r>
              <a:rPr lang="cs-CZ" sz="1800" dirty="0" smtClean="0"/>
              <a:t> </a:t>
            </a:r>
            <a:r>
              <a:rPr lang="en-US" sz="1800" dirty="0" smtClean="0"/>
              <a:t>following </a:t>
            </a:r>
            <a:r>
              <a:rPr lang="en-US" sz="1800" dirty="0"/>
              <a:t>truck’s driver, who slows down to a stop a few meters </a:t>
            </a:r>
            <a:r>
              <a:rPr lang="en-US" sz="1800" dirty="0" smtClean="0"/>
              <a:t>behind</a:t>
            </a:r>
            <a:r>
              <a:rPr lang="cs-CZ" sz="1800" dirty="0" smtClean="0"/>
              <a:t> </a:t>
            </a:r>
            <a:r>
              <a:rPr lang="en-US" sz="1800" dirty="0" smtClean="0"/>
              <a:t>the </a:t>
            </a:r>
            <a:r>
              <a:rPr lang="en-US" sz="1800" dirty="0"/>
              <a:t>car. T he cooperative approach is used to prevent a </a:t>
            </a:r>
            <a:r>
              <a:rPr lang="en-US" sz="1800" dirty="0" smtClean="0"/>
              <a:t>dangerous</a:t>
            </a:r>
            <a:r>
              <a:rPr lang="cs-CZ" sz="1800" dirty="0" smtClean="0"/>
              <a:t> </a:t>
            </a:r>
            <a:r>
              <a:rPr lang="cs-CZ" sz="1800" dirty="0" err="1" smtClean="0"/>
              <a:t>rear</a:t>
            </a:r>
            <a:r>
              <a:rPr lang="cs-CZ" sz="1800" dirty="0" smtClean="0"/>
              <a:t>-end </a:t>
            </a:r>
            <a:r>
              <a:rPr lang="cs-CZ" sz="1800" dirty="0" err="1"/>
              <a:t>collision</a:t>
            </a:r>
            <a:r>
              <a:rPr lang="cs-CZ" sz="1800" dirty="0"/>
              <a:t>.</a:t>
            </a: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1907704" y="3501008"/>
            <a:ext cx="7128791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cs-CZ" sz="1800" b="0" i="1" dirty="0" err="1"/>
              <a:t>Head</a:t>
            </a:r>
            <a:r>
              <a:rPr lang="cs-CZ" sz="1800" b="0" i="1" dirty="0"/>
              <a:t> on </a:t>
            </a:r>
            <a:r>
              <a:rPr lang="cs-CZ" sz="1800" b="0" i="1" dirty="0" err="1"/>
              <a:t>collision</a:t>
            </a:r>
            <a:r>
              <a:rPr lang="cs-CZ" sz="1800" b="0" i="1" dirty="0"/>
              <a:t> </a:t>
            </a:r>
            <a:r>
              <a:rPr lang="cs-CZ" sz="1800" b="0" i="1" dirty="0" err="1" smtClean="0"/>
              <a:t>warning</a:t>
            </a:r>
            <a:endParaRPr lang="cs-CZ" sz="1800" b="0" i="1" dirty="0" smtClean="0"/>
          </a:p>
          <a:p>
            <a:r>
              <a:rPr lang="en-US" sz="1800" b="0" dirty="0"/>
              <a:t>In the </a:t>
            </a:r>
            <a:r>
              <a:rPr lang="en-US" sz="1800" b="0" dirty="0" smtClean="0"/>
              <a:t>Head On Collision </a:t>
            </a:r>
            <a:r>
              <a:rPr lang="en-US" sz="1800" b="0" dirty="0"/>
              <a:t>Warning application, a passenger car </a:t>
            </a:r>
            <a:r>
              <a:rPr lang="en-US" sz="1800" b="0" dirty="0" smtClean="0"/>
              <a:t>pulls</a:t>
            </a:r>
            <a:r>
              <a:rPr lang="cs-CZ" sz="1800" b="0" dirty="0" smtClean="0"/>
              <a:t> </a:t>
            </a:r>
            <a:r>
              <a:rPr lang="en-US" sz="1800" b="0" dirty="0" smtClean="0"/>
              <a:t>out </a:t>
            </a:r>
            <a:r>
              <a:rPr lang="en-US" sz="1800" b="0" dirty="0"/>
              <a:t>to overtake a slow-moving truck in the right lane. A second </a:t>
            </a:r>
            <a:r>
              <a:rPr lang="en-US" sz="1800" b="0" dirty="0" smtClean="0"/>
              <a:t>heavy</a:t>
            </a:r>
            <a:r>
              <a:rPr lang="cs-CZ" sz="1800" b="0" dirty="0" smtClean="0"/>
              <a:t> </a:t>
            </a:r>
            <a:r>
              <a:rPr lang="en-US" sz="1800" b="0" dirty="0" smtClean="0"/>
              <a:t>truck </a:t>
            </a:r>
            <a:r>
              <a:rPr lang="en-US" sz="1800" b="0" dirty="0"/>
              <a:t>is approaching from the opposite direction, and is faced </a:t>
            </a:r>
            <a:r>
              <a:rPr lang="en-US" sz="1800" b="0" dirty="0" smtClean="0"/>
              <a:t>with</a:t>
            </a:r>
            <a:r>
              <a:rPr lang="cs-CZ" sz="1800" b="0" dirty="0" smtClean="0"/>
              <a:t> </a:t>
            </a:r>
            <a:r>
              <a:rPr lang="en-US" sz="1800" b="0" dirty="0" smtClean="0"/>
              <a:t>a </a:t>
            </a:r>
            <a:r>
              <a:rPr lang="en-US" sz="1800" b="0" dirty="0"/>
              <a:t>risk of a head-on collision. </a:t>
            </a:r>
            <a:r>
              <a:rPr lang="en-US" sz="1800" b="0" dirty="0" smtClean="0"/>
              <a:t>The </a:t>
            </a:r>
            <a:r>
              <a:rPr lang="en-US" sz="1800" b="0" dirty="0"/>
              <a:t>cooperative approach is used </a:t>
            </a:r>
            <a:r>
              <a:rPr lang="en-US" sz="1800" b="0" dirty="0" smtClean="0"/>
              <a:t>to</a:t>
            </a:r>
            <a:r>
              <a:rPr lang="cs-CZ" sz="1800" b="0" dirty="0" smtClean="0"/>
              <a:t> </a:t>
            </a:r>
            <a:r>
              <a:rPr lang="en-US" sz="1800" b="0" dirty="0" smtClean="0"/>
              <a:t>prevent </a:t>
            </a:r>
            <a:r>
              <a:rPr lang="en-US" sz="1800" b="0" dirty="0"/>
              <a:t>the potential dangerous situation, by means of a </a:t>
            </a:r>
            <a:r>
              <a:rPr lang="en-US" sz="1800" b="0" dirty="0" smtClean="0"/>
              <a:t>suitable</a:t>
            </a:r>
            <a:r>
              <a:rPr lang="cs-CZ" sz="1800" b="0" dirty="0" smtClean="0"/>
              <a:t> </a:t>
            </a:r>
            <a:r>
              <a:rPr lang="en-US" sz="1800" b="0" dirty="0" smtClean="0"/>
              <a:t>warning </a:t>
            </a:r>
            <a:r>
              <a:rPr lang="en-US" sz="1800" b="0" dirty="0"/>
              <a:t>advice. When the driver of the car decelerates and </a:t>
            </a:r>
            <a:r>
              <a:rPr lang="en-US" sz="1800" b="0" dirty="0" smtClean="0"/>
              <a:t>refrains</a:t>
            </a:r>
            <a:r>
              <a:rPr lang="cs-CZ" sz="1800" b="0" dirty="0" smtClean="0"/>
              <a:t> </a:t>
            </a:r>
            <a:r>
              <a:rPr lang="en-US" sz="1800" b="0" dirty="0" smtClean="0"/>
              <a:t>from </a:t>
            </a:r>
            <a:r>
              <a:rPr lang="en-US" sz="1800" b="0" dirty="0"/>
              <a:t>overtaking, the warnings will disappear from the vehicle display</a:t>
            </a:r>
            <a:r>
              <a:rPr lang="en-US" sz="1800" b="0" dirty="0" smtClean="0"/>
              <a:t>.</a:t>
            </a:r>
            <a:r>
              <a:rPr lang="cs-CZ" sz="1800" b="0" dirty="0" smtClean="0"/>
              <a:t> </a:t>
            </a:r>
            <a:r>
              <a:rPr lang="en-US" sz="1800" b="0" dirty="0" smtClean="0"/>
              <a:t>The </a:t>
            </a:r>
            <a:r>
              <a:rPr lang="en-US" sz="1800" b="0" dirty="0"/>
              <a:t>level of warning will also depend on the distance and </a:t>
            </a:r>
            <a:r>
              <a:rPr lang="en-US" sz="1800" b="0" dirty="0" smtClean="0"/>
              <a:t>relative</a:t>
            </a:r>
            <a:r>
              <a:rPr lang="cs-CZ" sz="1800" b="0" dirty="0" smtClean="0"/>
              <a:t> </a:t>
            </a:r>
            <a:r>
              <a:rPr lang="en-US" sz="1800" b="0" dirty="0" smtClean="0"/>
              <a:t>speed </a:t>
            </a:r>
            <a:r>
              <a:rPr lang="en-US" sz="1800" b="0" dirty="0"/>
              <a:t>between the car and the heavy truck.</a:t>
            </a:r>
            <a:endParaRPr lang="cs-CZ" sz="1800" b="0" dirty="0"/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124744"/>
            <a:ext cx="1228725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700" y="4009355"/>
            <a:ext cx="1447800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98343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COOPERS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836712"/>
            <a:ext cx="6617982" cy="2952329"/>
          </a:xfrm>
        </p:spPr>
        <p:txBody>
          <a:bodyPr>
            <a:normAutofit fontScale="47500" lnSpcReduction="20000"/>
          </a:bodyPr>
          <a:lstStyle/>
          <a:p>
            <a:r>
              <a:rPr lang="cs-CZ" i="1" dirty="0" err="1"/>
              <a:t>Road</a:t>
            </a:r>
            <a:r>
              <a:rPr lang="cs-CZ" i="1" dirty="0"/>
              <a:t> </a:t>
            </a:r>
            <a:r>
              <a:rPr lang="cs-CZ" i="1" dirty="0" err="1"/>
              <a:t>intersection</a:t>
            </a:r>
            <a:r>
              <a:rPr lang="cs-CZ" i="1" dirty="0"/>
              <a:t> </a:t>
            </a:r>
            <a:r>
              <a:rPr lang="cs-CZ" i="1" dirty="0" err="1" smtClean="0"/>
              <a:t>safety</a:t>
            </a:r>
            <a:endParaRPr lang="cs-CZ" i="1" dirty="0" smtClean="0"/>
          </a:p>
          <a:p>
            <a:r>
              <a:rPr lang="en-US" dirty="0"/>
              <a:t>This demonstration shows how a </a:t>
            </a:r>
            <a:r>
              <a:rPr lang="en-US" dirty="0" smtClean="0"/>
              <a:t>Cooperative </a:t>
            </a:r>
            <a:r>
              <a:rPr lang="en-US" dirty="0"/>
              <a:t>System application </a:t>
            </a:r>
            <a:r>
              <a:rPr lang="en-US" dirty="0" smtClean="0"/>
              <a:t>can</a:t>
            </a:r>
            <a:r>
              <a:rPr lang="cs-CZ" dirty="0" smtClean="0"/>
              <a:t> </a:t>
            </a:r>
            <a:r>
              <a:rPr lang="en-US" dirty="0" smtClean="0"/>
              <a:t>increase </a:t>
            </a:r>
            <a:r>
              <a:rPr lang="en-US" dirty="0"/>
              <a:t>safety in a very dangerous traffic </a:t>
            </a:r>
            <a:r>
              <a:rPr lang="cs-CZ" dirty="0" smtClean="0"/>
              <a:t> </a:t>
            </a:r>
            <a:r>
              <a:rPr lang="en-US" dirty="0" smtClean="0"/>
              <a:t>road </a:t>
            </a:r>
            <a:r>
              <a:rPr lang="en-US" dirty="0"/>
              <a:t>area: intersections</a:t>
            </a:r>
            <a:r>
              <a:rPr lang="en-US" dirty="0" smtClean="0"/>
              <a:t>.</a:t>
            </a:r>
            <a:r>
              <a:rPr lang="cs-CZ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demonstration comprises two use cases that benefit from </a:t>
            </a:r>
            <a:r>
              <a:rPr lang="en-US" dirty="0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cooperative</a:t>
            </a:r>
            <a:r>
              <a:rPr lang="cs-CZ" dirty="0" smtClean="0"/>
              <a:t> </a:t>
            </a:r>
            <a:r>
              <a:rPr lang="cs-CZ" dirty="0" err="1"/>
              <a:t>approach</a:t>
            </a:r>
            <a:r>
              <a:rPr lang="cs-CZ" dirty="0" smtClean="0"/>
              <a:t>. </a:t>
            </a:r>
            <a:r>
              <a:rPr lang="en-US" dirty="0" smtClean="0"/>
              <a:t>The </a:t>
            </a:r>
            <a:r>
              <a:rPr lang="en-US" dirty="0"/>
              <a:t>first use case covers the situation where an accident has </a:t>
            </a:r>
            <a:r>
              <a:rPr lang="en-US" dirty="0" smtClean="0"/>
              <a:t>occurred</a:t>
            </a:r>
            <a:r>
              <a:rPr lang="cs-CZ" dirty="0" smtClean="0"/>
              <a:t> </a:t>
            </a:r>
            <a:r>
              <a:rPr lang="en-US" dirty="0" smtClean="0"/>
              <a:t>at </a:t>
            </a:r>
            <a:r>
              <a:rPr lang="en-US" dirty="0"/>
              <a:t>a road intersection. </a:t>
            </a:r>
            <a:r>
              <a:rPr lang="en-US" dirty="0" smtClean="0"/>
              <a:t>This </a:t>
            </a:r>
            <a:r>
              <a:rPr lang="en-US" dirty="0"/>
              <a:t>information is communicated and </a:t>
            </a:r>
            <a:r>
              <a:rPr lang="en-US" dirty="0" smtClean="0"/>
              <a:t>all</a:t>
            </a:r>
            <a:r>
              <a:rPr lang="cs-CZ" dirty="0" smtClean="0"/>
              <a:t> </a:t>
            </a:r>
            <a:r>
              <a:rPr lang="en-US" dirty="0" smtClean="0"/>
              <a:t>vehicles </a:t>
            </a:r>
            <a:r>
              <a:rPr lang="en-US" dirty="0"/>
              <a:t>approaching the intersection are warned about the accident</a:t>
            </a:r>
            <a:r>
              <a:rPr lang="en-US" dirty="0" smtClean="0"/>
              <a:t>.</a:t>
            </a:r>
            <a:r>
              <a:rPr lang="cs-CZ" dirty="0" smtClean="0"/>
              <a:t> </a:t>
            </a:r>
            <a:r>
              <a:rPr lang="en-US" dirty="0" smtClean="0"/>
              <a:t>It </a:t>
            </a:r>
            <a:r>
              <a:rPr lang="en-US" dirty="0"/>
              <a:t>increases the awareness of other drivers and thus helps to </a:t>
            </a:r>
            <a:r>
              <a:rPr lang="en-US" dirty="0" smtClean="0"/>
              <a:t>reduce</a:t>
            </a:r>
            <a:r>
              <a:rPr lang="cs-CZ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number of secondary accidents due to the unforeseen situation </a:t>
            </a:r>
            <a:r>
              <a:rPr lang="en-US" dirty="0" smtClean="0"/>
              <a:t>at</a:t>
            </a:r>
            <a:r>
              <a:rPr lang="cs-CZ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intersection. T his is very relevant at intersections with very </a:t>
            </a:r>
            <a:r>
              <a:rPr lang="cs-CZ" dirty="0" smtClean="0"/>
              <a:t>c</a:t>
            </a:r>
            <a:r>
              <a:rPr lang="en-US" dirty="0" err="1" smtClean="0"/>
              <a:t>omplex</a:t>
            </a:r>
            <a:r>
              <a:rPr lang="cs-CZ" dirty="0" smtClean="0"/>
              <a:t> </a:t>
            </a:r>
            <a:r>
              <a:rPr lang="cs-CZ" dirty="0" err="1" smtClean="0"/>
              <a:t>traffic</a:t>
            </a:r>
            <a:r>
              <a:rPr lang="cs-CZ" dirty="0" smtClean="0"/>
              <a:t> </a:t>
            </a:r>
            <a:r>
              <a:rPr lang="cs-CZ" dirty="0" err="1"/>
              <a:t>flows</a:t>
            </a:r>
            <a:r>
              <a:rPr lang="cs-CZ" dirty="0" smtClean="0"/>
              <a:t>. </a:t>
            </a:r>
            <a:r>
              <a:rPr lang="en-US" dirty="0" smtClean="0"/>
              <a:t>The </a:t>
            </a:r>
            <a:r>
              <a:rPr lang="en-US" dirty="0"/>
              <a:t>second use case is related to the approaching of an </a:t>
            </a:r>
            <a:r>
              <a:rPr lang="en-US" dirty="0" smtClean="0"/>
              <a:t>emergency</a:t>
            </a:r>
            <a:r>
              <a:rPr lang="cs-CZ" dirty="0" smtClean="0"/>
              <a:t> </a:t>
            </a:r>
            <a:r>
              <a:rPr lang="en-US" dirty="0" smtClean="0"/>
              <a:t>vehicle</a:t>
            </a:r>
            <a:r>
              <a:rPr lang="en-US" dirty="0"/>
              <a:t>. In this scenario the emergency vehicle </a:t>
            </a:r>
            <a:r>
              <a:rPr lang="en-US" dirty="0" err="1" smtClean="0"/>
              <a:t>comunicates</a:t>
            </a:r>
            <a:r>
              <a:rPr lang="en-US" dirty="0" smtClean="0"/>
              <a:t> its</a:t>
            </a:r>
            <a:r>
              <a:rPr lang="cs-CZ" dirty="0" smtClean="0"/>
              <a:t>  </a:t>
            </a:r>
            <a:r>
              <a:rPr lang="en-US" dirty="0" smtClean="0"/>
              <a:t>presence </a:t>
            </a:r>
            <a:r>
              <a:rPr lang="en-US" dirty="0"/>
              <a:t>as it approaches an intersection indicating its </a:t>
            </a:r>
            <a:r>
              <a:rPr lang="en-US" dirty="0" smtClean="0"/>
              <a:t>position</a:t>
            </a:r>
            <a:r>
              <a:rPr lang="cs-CZ" dirty="0" smtClean="0"/>
              <a:t> </a:t>
            </a:r>
            <a:r>
              <a:rPr lang="en-US" dirty="0" smtClean="0"/>
              <a:t>and </a:t>
            </a:r>
            <a:r>
              <a:rPr lang="en-US" dirty="0"/>
              <a:t>the expected trajectory. </a:t>
            </a:r>
            <a:r>
              <a:rPr lang="en-US" dirty="0" smtClean="0"/>
              <a:t>The </a:t>
            </a:r>
            <a:r>
              <a:rPr lang="en-US" dirty="0"/>
              <a:t>SAFESPOT system onboard of </a:t>
            </a:r>
            <a:r>
              <a:rPr lang="en-US" dirty="0" smtClean="0"/>
              <a:t>the</a:t>
            </a:r>
            <a:r>
              <a:rPr lang="cs-CZ" dirty="0" smtClean="0"/>
              <a:t> </a:t>
            </a:r>
            <a:r>
              <a:rPr lang="en-US" dirty="0" err="1" smtClean="0"/>
              <a:t>neighbouring</a:t>
            </a:r>
            <a:r>
              <a:rPr lang="en-US" dirty="0" smtClean="0"/>
              <a:t> </a:t>
            </a:r>
            <a:r>
              <a:rPr lang="en-US" dirty="0"/>
              <a:t>vehicles warns drivers of the arrival of the </a:t>
            </a:r>
            <a:r>
              <a:rPr lang="en-US" dirty="0" smtClean="0"/>
              <a:t>emergency</a:t>
            </a:r>
            <a:r>
              <a:rPr lang="cs-CZ" dirty="0" smtClean="0"/>
              <a:t> </a:t>
            </a:r>
            <a:r>
              <a:rPr lang="en-US" dirty="0" smtClean="0"/>
              <a:t>vehicle </a:t>
            </a:r>
            <a:r>
              <a:rPr lang="en-US" dirty="0"/>
              <a:t>or informs them to stop so the emergency vehicle can </a:t>
            </a:r>
            <a:r>
              <a:rPr lang="en-US" dirty="0" smtClean="0"/>
              <a:t>drive</a:t>
            </a:r>
            <a:r>
              <a:rPr lang="cs-CZ" dirty="0" smtClean="0"/>
              <a:t> </a:t>
            </a:r>
            <a:r>
              <a:rPr lang="cs-CZ" dirty="0" err="1" smtClean="0"/>
              <a:t>safely</a:t>
            </a:r>
            <a:r>
              <a:rPr lang="cs-CZ" dirty="0" smtClean="0"/>
              <a:t> </a:t>
            </a:r>
            <a:r>
              <a:rPr lang="cs-CZ" dirty="0" err="1"/>
              <a:t>through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intersection</a:t>
            </a:r>
            <a:r>
              <a:rPr lang="cs-CZ" dirty="0"/>
              <a:t>.</a:t>
            </a: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411760" y="3573016"/>
            <a:ext cx="6624735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cs-CZ" sz="1400" b="0" i="1" dirty="0" err="1"/>
              <a:t>Wrong</a:t>
            </a:r>
            <a:r>
              <a:rPr lang="cs-CZ" sz="1400" b="0" i="1" dirty="0"/>
              <a:t> </a:t>
            </a:r>
            <a:r>
              <a:rPr lang="cs-CZ" sz="1400" b="0" i="1" dirty="0" err="1"/>
              <a:t>way</a:t>
            </a:r>
            <a:r>
              <a:rPr lang="cs-CZ" sz="1400" b="0" i="1" dirty="0"/>
              <a:t> </a:t>
            </a:r>
            <a:r>
              <a:rPr lang="cs-CZ" sz="1400" b="0" i="1" dirty="0" smtClean="0"/>
              <a:t>driver</a:t>
            </a:r>
          </a:p>
          <a:p>
            <a:r>
              <a:rPr lang="en-US" sz="1400" b="0" dirty="0"/>
              <a:t>This demonstration shows how a </a:t>
            </a:r>
            <a:r>
              <a:rPr lang="en-US" sz="1400" b="0" dirty="0" smtClean="0"/>
              <a:t>Cooperative </a:t>
            </a:r>
            <a:r>
              <a:rPr lang="en-US" sz="1400" b="0" dirty="0"/>
              <a:t>System application </a:t>
            </a:r>
            <a:r>
              <a:rPr lang="en-US" sz="1400" b="0" dirty="0" smtClean="0"/>
              <a:t>can</a:t>
            </a:r>
            <a:r>
              <a:rPr lang="cs-CZ" sz="1400" b="0" dirty="0" smtClean="0"/>
              <a:t> </a:t>
            </a:r>
            <a:r>
              <a:rPr lang="en-US" sz="1400" b="0" dirty="0" smtClean="0"/>
              <a:t>produce </a:t>
            </a:r>
            <a:r>
              <a:rPr lang="en-US" sz="1400" b="0" dirty="0"/>
              <a:t>a rapid and effective warning to other drivers when a </a:t>
            </a:r>
            <a:r>
              <a:rPr lang="en-US" sz="1400" b="0" dirty="0" smtClean="0"/>
              <a:t>vehicle</a:t>
            </a:r>
            <a:r>
              <a:rPr lang="cs-CZ" sz="1400" b="0" dirty="0" smtClean="0"/>
              <a:t> </a:t>
            </a:r>
            <a:r>
              <a:rPr lang="en-US" sz="1400" b="0" dirty="0" smtClean="0"/>
              <a:t>is </a:t>
            </a:r>
            <a:r>
              <a:rPr lang="en-US" sz="1400" b="0" dirty="0"/>
              <a:t>going in the wrong direction. A car travelling on a ring road </a:t>
            </a:r>
            <a:r>
              <a:rPr lang="en-US" sz="1400" b="0" dirty="0" smtClean="0"/>
              <a:t>is</a:t>
            </a:r>
            <a:r>
              <a:rPr lang="cs-CZ" sz="1400" b="0" dirty="0" smtClean="0"/>
              <a:t> </a:t>
            </a:r>
            <a:r>
              <a:rPr lang="en-US" sz="1400" b="0" dirty="0" smtClean="0"/>
              <a:t>intending </a:t>
            </a:r>
            <a:r>
              <a:rPr lang="en-US" sz="1400" b="0" dirty="0"/>
              <a:t>to take the next exit. </a:t>
            </a:r>
            <a:r>
              <a:rPr lang="en-US" sz="1400" b="0" dirty="0" smtClean="0"/>
              <a:t>However</a:t>
            </a:r>
            <a:r>
              <a:rPr lang="en-US" sz="1400" b="0" dirty="0"/>
              <a:t>, another vehicle has </a:t>
            </a:r>
            <a:r>
              <a:rPr lang="en-US" sz="1400" b="0" dirty="0" smtClean="0"/>
              <a:t>entered</a:t>
            </a:r>
            <a:r>
              <a:rPr lang="cs-CZ" sz="1400" b="0" dirty="0" smtClean="0"/>
              <a:t> </a:t>
            </a:r>
            <a:r>
              <a:rPr lang="en-US" sz="1400" b="0" dirty="0" smtClean="0"/>
              <a:t>the </a:t>
            </a:r>
            <a:r>
              <a:rPr lang="en-US" sz="1400" b="0" dirty="0"/>
              <a:t>slip road by mistake and is driving in the wrong direction. If </a:t>
            </a:r>
            <a:r>
              <a:rPr lang="en-US" sz="1400" b="0" dirty="0" smtClean="0"/>
              <a:t>it</a:t>
            </a:r>
            <a:r>
              <a:rPr lang="cs-CZ" sz="1400" b="0" dirty="0" smtClean="0"/>
              <a:t> </a:t>
            </a:r>
            <a:r>
              <a:rPr lang="en-US" sz="1400" b="0" dirty="0" smtClean="0"/>
              <a:t>is </a:t>
            </a:r>
            <a:r>
              <a:rPr lang="en-US" sz="1400" b="0" dirty="0"/>
              <a:t>not stopped there is the risk of a serious collision. </a:t>
            </a:r>
            <a:r>
              <a:rPr lang="en-US" sz="1400" b="0" dirty="0" smtClean="0"/>
              <a:t>The presence</a:t>
            </a:r>
            <a:r>
              <a:rPr lang="cs-CZ" sz="1400" b="0" dirty="0" smtClean="0"/>
              <a:t> </a:t>
            </a:r>
            <a:r>
              <a:rPr lang="en-US" sz="1400" b="0" dirty="0" smtClean="0"/>
              <a:t>of </a:t>
            </a:r>
            <a:r>
              <a:rPr lang="en-US" sz="1400" b="0" dirty="0"/>
              <a:t>the wrong-way vehicle is detected by the wireless sensor </a:t>
            </a:r>
            <a:r>
              <a:rPr lang="en-US" sz="1400" b="0" dirty="0" smtClean="0"/>
              <a:t>network</a:t>
            </a:r>
            <a:r>
              <a:rPr lang="cs-CZ" sz="1400" b="0" dirty="0" smtClean="0"/>
              <a:t> </a:t>
            </a:r>
            <a:r>
              <a:rPr lang="en-US" sz="1400" b="0" dirty="0" smtClean="0"/>
              <a:t>installed </a:t>
            </a:r>
            <a:r>
              <a:rPr lang="en-US" sz="1400" b="0" dirty="0"/>
              <a:t>on the roadside barrier. </a:t>
            </a:r>
            <a:r>
              <a:rPr lang="en-US" sz="1400" b="0" dirty="0" smtClean="0"/>
              <a:t>Data </a:t>
            </a:r>
            <a:r>
              <a:rPr lang="en-US" sz="1400" b="0" dirty="0"/>
              <a:t>signals are sent to the </a:t>
            </a:r>
            <a:r>
              <a:rPr lang="en-US" sz="1400" b="0" dirty="0" smtClean="0"/>
              <a:t>roadside</a:t>
            </a:r>
            <a:r>
              <a:rPr lang="cs-CZ" sz="1400" b="0" dirty="0" smtClean="0"/>
              <a:t> </a:t>
            </a:r>
            <a:r>
              <a:rPr lang="en-US" sz="1400" b="0" dirty="0" smtClean="0"/>
              <a:t>unit </a:t>
            </a:r>
            <a:r>
              <a:rPr lang="en-US" sz="1400" b="0" dirty="0"/>
              <a:t>where the SW application identifies the danger and </a:t>
            </a:r>
            <a:r>
              <a:rPr lang="en-US" sz="1400" b="0" dirty="0" smtClean="0"/>
              <a:t>immediately</a:t>
            </a:r>
            <a:r>
              <a:rPr lang="cs-CZ" sz="1400" b="0" dirty="0" smtClean="0"/>
              <a:t> </a:t>
            </a:r>
            <a:r>
              <a:rPr lang="en-US" sz="1400" b="0" dirty="0" smtClean="0"/>
              <a:t>generates </a:t>
            </a:r>
            <a:r>
              <a:rPr lang="en-US" sz="1400" b="0" dirty="0"/>
              <a:t>a set of warnings: a radio message is sent to all </a:t>
            </a:r>
            <a:r>
              <a:rPr lang="en-US" sz="1400" b="0" dirty="0" err="1" smtClean="0"/>
              <a:t>SAFESPOTequipped</a:t>
            </a:r>
            <a:r>
              <a:rPr lang="cs-CZ" sz="1400" b="0" dirty="0" smtClean="0"/>
              <a:t> </a:t>
            </a:r>
            <a:r>
              <a:rPr lang="en-US" sz="1400" b="0" dirty="0" smtClean="0"/>
              <a:t>cars </a:t>
            </a:r>
            <a:r>
              <a:rPr lang="en-US" sz="1400" b="0" dirty="0"/>
              <a:t>in the vicinity, prompting a warning display on </a:t>
            </a:r>
            <a:r>
              <a:rPr lang="en-US" sz="1400" b="0" dirty="0" smtClean="0"/>
              <a:t>the</a:t>
            </a:r>
            <a:r>
              <a:rPr lang="cs-CZ" sz="1400" b="0" dirty="0" smtClean="0"/>
              <a:t> </a:t>
            </a:r>
            <a:r>
              <a:rPr lang="en-US" sz="1400" b="0" dirty="0" smtClean="0"/>
              <a:t>control </a:t>
            </a:r>
            <a:r>
              <a:rPr lang="en-US" sz="1400" b="0" dirty="0"/>
              <a:t>panel, while a VMS panel tells all approaching drivers that </a:t>
            </a:r>
            <a:r>
              <a:rPr lang="en-US" sz="1400" b="0" dirty="0" smtClean="0"/>
              <a:t>the</a:t>
            </a:r>
            <a:r>
              <a:rPr lang="cs-CZ" sz="1400" b="0" dirty="0" smtClean="0"/>
              <a:t> </a:t>
            </a:r>
            <a:r>
              <a:rPr lang="en-US" sz="1400" b="0" dirty="0" smtClean="0"/>
              <a:t>exit </a:t>
            </a:r>
            <a:r>
              <a:rPr lang="en-US" sz="1400" b="0" dirty="0"/>
              <a:t>is temporarily closed. </a:t>
            </a:r>
            <a:r>
              <a:rPr lang="en-US" sz="1400" b="0" dirty="0" smtClean="0"/>
              <a:t>At </a:t>
            </a:r>
            <a:r>
              <a:rPr lang="en-US" sz="1400" b="0" dirty="0"/>
              <a:t>the same time, red warning lights on </a:t>
            </a:r>
            <a:r>
              <a:rPr lang="en-US" sz="1400" b="0" dirty="0" smtClean="0"/>
              <a:t>the</a:t>
            </a:r>
            <a:r>
              <a:rPr lang="cs-CZ" sz="1400" b="0" dirty="0" smtClean="0"/>
              <a:t> </a:t>
            </a:r>
            <a:r>
              <a:rPr lang="en-US" sz="1400" b="0" dirty="0" smtClean="0"/>
              <a:t>slip </a:t>
            </a:r>
            <a:r>
              <a:rPr lang="en-US" sz="1400" b="0" dirty="0"/>
              <a:t>road are activated to advise the wrong way driver to stop.</a:t>
            </a:r>
            <a:endParaRPr lang="cs-CZ" sz="1400" b="0" dirty="0"/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381125"/>
            <a:ext cx="190500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52230"/>
            <a:ext cx="20574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87402631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COOPERS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7376" y="914401"/>
            <a:ext cx="6408110" cy="2874640"/>
          </a:xfrm>
        </p:spPr>
        <p:txBody>
          <a:bodyPr>
            <a:noAutofit/>
          </a:bodyPr>
          <a:lstStyle/>
          <a:p>
            <a:r>
              <a:rPr lang="cs-CZ" sz="1400" i="1" kern="1200" dirty="0" err="1"/>
              <a:t>Slippery</a:t>
            </a:r>
            <a:r>
              <a:rPr lang="cs-CZ" sz="1400" i="1" kern="1200" dirty="0"/>
              <a:t> </a:t>
            </a:r>
            <a:r>
              <a:rPr lang="cs-CZ" sz="1400" i="1" kern="1200" dirty="0" err="1"/>
              <a:t>road</a:t>
            </a:r>
            <a:r>
              <a:rPr lang="cs-CZ" sz="1400" i="1" kern="1200" dirty="0"/>
              <a:t> </a:t>
            </a:r>
            <a:r>
              <a:rPr lang="cs-CZ" sz="1400" i="1" kern="1200" dirty="0" err="1"/>
              <a:t>detection</a:t>
            </a:r>
            <a:r>
              <a:rPr lang="cs-CZ" sz="1400" i="1" kern="1200" dirty="0"/>
              <a:t> and </a:t>
            </a:r>
            <a:r>
              <a:rPr lang="cs-CZ" sz="1400" i="1" kern="1200" dirty="0" err="1"/>
              <a:t>Warning</a:t>
            </a:r>
            <a:endParaRPr lang="cs-CZ" sz="1400" i="1" kern="1200" dirty="0"/>
          </a:p>
          <a:p>
            <a:r>
              <a:rPr lang="en-US" sz="1400" i="1" kern="1200" dirty="0"/>
              <a:t>The Slippery Road scenario produces a hazard warning application</a:t>
            </a:r>
            <a:r>
              <a:rPr lang="cs-CZ" sz="1400" i="1" kern="1200" dirty="0"/>
              <a:t> </a:t>
            </a:r>
            <a:r>
              <a:rPr lang="en-US" sz="1400" i="1" kern="1200" dirty="0"/>
              <a:t>in which a “probe” vehicle travels into a part of the demonstration</a:t>
            </a:r>
            <a:r>
              <a:rPr lang="cs-CZ" sz="1400" i="1" kern="1200" dirty="0"/>
              <a:t> </a:t>
            </a:r>
            <a:r>
              <a:rPr lang="en-US" sz="1400" i="1" kern="1200" dirty="0"/>
              <a:t>track which is made slippery on purpose. T he probe vehicle is able</a:t>
            </a:r>
            <a:r>
              <a:rPr lang="cs-CZ" sz="1400" i="1" kern="1200" dirty="0"/>
              <a:t> </a:t>
            </a:r>
            <a:r>
              <a:rPr lang="en-US" sz="1400" i="1" kern="1200" dirty="0"/>
              <a:t>to detect this condition and warn the following-incoming vehicle. The</a:t>
            </a:r>
            <a:r>
              <a:rPr lang="cs-CZ" sz="1400" i="1" kern="1200" dirty="0"/>
              <a:t> </a:t>
            </a:r>
            <a:r>
              <a:rPr lang="en-US" sz="1400" i="1" kern="1200" dirty="0"/>
              <a:t>following warnings are produced by the Slippery Road Detection and</a:t>
            </a:r>
            <a:r>
              <a:rPr lang="cs-CZ" sz="1400" i="1" kern="1200" dirty="0"/>
              <a:t> </a:t>
            </a:r>
            <a:r>
              <a:rPr lang="cs-CZ" sz="1400" i="1" kern="1200" dirty="0" err="1"/>
              <a:t>Warning</a:t>
            </a:r>
            <a:r>
              <a:rPr lang="cs-CZ" sz="1400" i="1" kern="1200" dirty="0"/>
              <a:t> </a:t>
            </a:r>
            <a:r>
              <a:rPr lang="cs-CZ" sz="1400" i="1" kern="1200" dirty="0" err="1"/>
              <a:t>application</a:t>
            </a:r>
            <a:r>
              <a:rPr lang="cs-CZ" sz="1400" i="1" kern="1200" dirty="0"/>
              <a:t>:</a:t>
            </a:r>
          </a:p>
          <a:p>
            <a:r>
              <a:rPr lang="en-US" sz="1400" i="1" kern="1200" dirty="0"/>
              <a:t>A message (Slippery Road icon) sent via the VANET from the</a:t>
            </a:r>
            <a:r>
              <a:rPr lang="cs-CZ" sz="1400" i="1" kern="1200" dirty="0"/>
              <a:t> </a:t>
            </a:r>
            <a:r>
              <a:rPr lang="en-US" sz="1400" i="1" kern="1200" dirty="0"/>
              <a:t>detecting vehicle to the following/incoming SAFESPOT vehicle, where</a:t>
            </a:r>
            <a:r>
              <a:rPr lang="cs-CZ" sz="1400" i="1" kern="1200" dirty="0"/>
              <a:t>  </a:t>
            </a:r>
            <a:r>
              <a:rPr lang="en-US" sz="1400" i="1" kern="1200" dirty="0"/>
              <a:t>this information is displayed on the vehicle HMI. The accelerator pedal</a:t>
            </a:r>
            <a:r>
              <a:rPr lang="cs-CZ" sz="1400" i="1" kern="1200" dirty="0"/>
              <a:t> </a:t>
            </a:r>
            <a:r>
              <a:rPr lang="en-US" sz="1400" i="1" kern="1200" dirty="0"/>
              <a:t>of the vehicle is pushed back.</a:t>
            </a:r>
          </a:p>
          <a:p>
            <a:r>
              <a:rPr lang="en-US" sz="1400" i="1" kern="1200" dirty="0"/>
              <a:t>A message, displayed on a Variable Message Sign panel on the</a:t>
            </a:r>
            <a:r>
              <a:rPr lang="cs-CZ" sz="1400" i="1" kern="1200" dirty="0"/>
              <a:t> </a:t>
            </a:r>
            <a:r>
              <a:rPr lang="en-US" sz="1400" i="1" kern="1200" dirty="0"/>
              <a:t>roadside, which warns (any) vehicle travelling on the main carriage</a:t>
            </a:r>
            <a:r>
              <a:rPr lang="cs-CZ" sz="1400" i="1" kern="1200" dirty="0"/>
              <a:t> </a:t>
            </a:r>
            <a:r>
              <a:rPr lang="en-US" sz="1400" i="1" kern="1200" dirty="0"/>
              <a:t>way that the next road passage is slippery.</a:t>
            </a:r>
            <a:endParaRPr lang="cs-CZ" sz="1400" i="1" kern="1200" dirty="0"/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987824" y="3789040"/>
            <a:ext cx="6048671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55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cs-CZ" b="0" i="1" dirty="0" err="1"/>
              <a:t>Safety</a:t>
            </a:r>
            <a:r>
              <a:rPr lang="cs-CZ" b="0" i="1" dirty="0"/>
              <a:t> </a:t>
            </a:r>
            <a:r>
              <a:rPr lang="cs-CZ" b="0" i="1" dirty="0" err="1"/>
              <a:t>margin</a:t>
            </a:r>
            <a:r>
              <a:rPr lang="cs-CZ" b="0" i="1" dirty="0"/>
              <a:t> </a:t>
            </a:r>
            <a:r>
              <a:rPr lang="cs-CZ" b="0" i="1" dirty="0" err="1"/>
              <a:t>for</a:t>
            </a:r>
            <a:r>
              <a:rPr lang="cs-CZ" b="0" i="1" dirty="0"/>
              <a:t> </a:t>
            </a:r>
            <a:r>
              <a:rPr lang="cs-CZ" b="0" i="1" dirty="0" err="1" smtClean="0"/>
              <a:t>assistance</a:t>
            </a:r>
            <a:r>
              <a:rPr lang="cs-CZ" b="0" i="1" dirty="0" smtClean="0"/>
              <a:t> and </a:t>
            </a:r>
            <a:r>
              <a:rPr lang="cs-CZ" b="0" i="1" dirty="0" err="1"/>
              <a:t>emergency</a:t>
            </a:r>
            <a:r>
              <a:rPr lang="cs-CZ" b="0" i="1" dirty="0"/>
              <a:t> </a:t>
            </a:r>
            <a:r>
              <a:rPr lang="cs-CZ" b="0" i="1" dirty="0" err="1" smtClean="0"/>
              <a:t>vehicles</a:t>
            </a:r>
            <a:endParaRPr lang="cs-CZ" b="0" i="1" dirty="0" smtClean="0"/>
          </a:p>
          <a:p>
            <a:r>
              <a:rPr lang="en-US" b="0" dirty="0"/>
              <a:t>In this application an assistance vehicle warns drivers </a:t>
            </a:r>
            <a:r>
              <a:rPr lang="en-US" b="0" dirty="0" smtClean="0"/>
              <a:t>through</a:t>
            </a:r>
            <a:r>
              <a:rPr lang="cs-CZ" b="0" dirty="0" smtClean="0"/>
              <a:t> </a:t>
            </a:r>
            <a:r>
              <a:rPr lang="en-US" b="0" dirty="0" smtClean="0"/>
              <a:t>Variable Message </a:t>
            </a:r>
            <a:r>
              <a:rPr lang="en-US" b="0" dirty="0"/>
              <a:t>Signs and through the Vehicular </a:t>
            </a:r>
            <a:r>
              <a:rPr lang="en-US" b="0" dirty="0" smtClean="0"/>
              <a:t>Ad Hoc Network</a:t>
            </a:r>
            <a:r>
              <a:rPr lang="cs-CZ" b="0" dirty="0" smtClean="0"/>
              <a:t> </a:t>
            </a:r>
            <a:r>
              <a:rPr lang="en-US" b="0" dirty="0" smtClean="0"/>
              <a:t>(</a:t>
            </a:r>
            <a:r>
              <a:rPr lang="en-US" b="0" dirty="0"/>
              <a:t>802.11p), contributing to the improved safety of incoming vehicles</a:t>
            </a:r>
            <a:r>
              <a:rPr lang="en-US" b="0" dirty="0" smtClean="0"/>
              <a:t>,</a:t>
            </a:r>
            <a:r>
              <a:rPr lang="cs-CZ" b="0" dirty="0" smtClean="0"/>
              <a:t> </a:t>
            </a:r>
            <a:r>
              <a:rPr lang="en-US" b="0" dirty="0" smtClean="0"/>
              <a:t>of </a:t>
            </a:r>
            <a:r>
              <a:rPr lang="en-US" b="0" dirty="0"/>
              <a:t>road operators and of any other users involved in an incident. </a:t>
            </a:r>
            <a:r>
              <a:rPr lang="en-US" b="0" dirty="0" smtClean="0"/>
              <a:t>This</a:t>
            </a:r>
            <a:r>
              <a:rPr lang="cs-CZ" b="0" dirty="0" smtClean="0"/>
              <a:t> </a:t>
            </a:r>
            <a:r>
              <a:rPr lang="en-US" b="0" dirty="0" smtClean="0"/>
              <a:t>application </a:t>
            </a:r>
            <a:r>
              <a:rPr lang="en-US" b="0" dirty="0"/>
              <a:t>offers a prompt and pervasive service: road </a:t>
            </a:r>
            <a:r>
              <a:rPr lang="en-US" b="0" dirty="0" smtClean="0"/>
              <a:t>operators</a:t>
            </a:r>
            <a:r>
              <a:rPr lang="cs-CZ" b="0" dirty="0" smtClean="0"/>
              <a:t> </a:t>
            </a:r>
            <a:r>
              <a:rPr lang="en-US" b="0" dirty="0" smtClean="0"/>
              <a:t>can </a:t>
            </a:r>
            <a:r>
              <a:rPr lang="en-US" b="0" dirty="0"/>
              <a:t>quickly manage dynamic road changes, hazards and </a:t>
            </a:r>
            <a:r>
              <a:rPr lang="en-US" b="0" dirty="0" smtClean="0"/>
              <a:t>other</a:t>
            </a:r>
            <a:r>
              <a:rPr lang="cs-CZ" b="0" dirty="0" smtClean="0"/>
              <a:t> </a:t>
            </a:r>
            <a:r>
              <a:rPr lang="en-US" b="0" dirty="0" smtClean="0"/>
              <a:t>events </a:t>
            </a:r>
            <a:r>
              <a:rPr lang="en-US" b="0" dirty="0"/>
              <a:t>in short time and decide what to signal through a </a:t>
            </a:r>
            <a:r>
              <a:rPr lang="en-US" b="0" dirty="0" smtClean="0"/>
              <a:t>dedicated</a:t>
            </a:r>
            <a:r>
              <a:rPr lang="cs-CZ" b="0" dirty="0" smtClean="0"/>
              <a:t> </a:t>
            </a:r>
            <a:r>
              <a:rPr lang="en-US" b="0" dirty="0" smtClean="0"/>
              <a:t>User </a:t>
            </a:r>
            <a:r>
              <a:rPr lang="en-US" b="0" dirty="0"/>
              <a:t>Interface on their assistance vehicle. In this </a:t>
            </a:r>
            <a:r>
              <a:rPr lang="en-US" b="0" i="1" dirty="0"/>
              <a:t>Mobile Roadside </a:t>
            </a:r>
            <a:r>
              <a:rPr lang="en-US" b="0" i="1" dirty="0" smtClean="0"/>
              <a:t>Unit</a:t>
            </a:r>
            <a:r>
              <a:rPr lang="cs-CZ" b="0" i="1" dirty="0" smtClean="0"/>
              <a:t> </a:t>
            </a:r>
            <a:r>
              <a:rPr lang="en-US" b="0" dirty="0" smtClean="0"/>
              <a:t>concept</a:t>
            </a:r>
            <a:r>
              <a:rPr lang="en-US" b="0" dirty="0"/>
              <a:t>, the SAFESPOT infrastructure-based system can be </a:t>
            </a:r>
            <a:r>
              <a:rPr lang="en-US" b="0" dirty="0" smtClean="0"/>
              <a:t>deployed</a:t>
            </a:r>
            <a:r>
              <a:rPr lang="cs-CZ" b="0" dirty="0" smtClean="0"/>
              <a:t> </a:t>
            </a:r>
            <a:r>
              <a:rPr lang="en-US" b="0" dirty="0" smtClean="0"/>
              <a:t>even </a:t>
            </a:r>
            <a:r>
              <a:rPr lang="en-US" b="0" dirty="0"/>
              <a:t>in places where static roadside elements cannot be installed.</a:t>
            </a:r>
            <a:endParaRPr lang="cs-CZ" b="0" dirty="0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24744"/>
            <a:ext cx="1438275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933056"/>
            <a:ext cx="1438275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2826270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 projektu COOPERS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7376" y="914400"/>
            <a:ext cx="7134944" cy="3666727"/>
          </a:xfrm>
        </p:spPr>
        <p:txBody>
          <a:bodyPr>
            <a:normAutofit fontScale="62500" lnSpcReduction="20000"/>
          </a:bodyPr>
          <a:lstStyle/>
          <a:p>
            <a:r>
              <a:rPr lang="cs-CZ" i="1" dirty="0" err="1"/>
              <a:t>Intelligent</a:t>
            </a:r>
            <a:r>
              <a:rPr lang="cs-CZ" i="1" dirty="0"/>
              <a:t> </a:t>
            </a:r>
            <a:r>
              <a:rPr lang="cs-CZ" i="1" dirty="0" err="1" smtClean="0"/>
              <a:t>cooperative</a:t>
            </a:r>
            <a:r>
              <a:rPr lang="cs-CZ" i="1" dirty="0" smtClean="0"/>
              <a:t> </a:t>
            </a:r>
            <a:r>
              <a:rPr lang="cs-CZ" i="1" dirty="0" err="1" smtClean="0"/>
              <a:t>intersection</a:t>
            </a:r>
            <a:r>
              <a:rPr lang="cs-CZ" i="1" dirty="0" smtClean="0"/>
              <a:t> </a:t>
            </a:r>
            <a:r>
              <a:rPr lang="cs-CZ" i="1" dirty="0" err="1" smtClean="0"/>
              <a:t>safety</a:t>
            </a:r>
            <a:endParaRPr lang="cs-CZ" i="1" dirty="0" smtClean="0"/>
          </a:p>
          <a:p>
            <a:r>
              <a:rPr lang="en-US" dirty="0"/>
              <a:t>The Intelligent </a:t>
            </a:r>
            <a:r>
              <a:rPr lang="en-US" dirty="0" smtClean="0"/>
              <a:t>Cooperative </a:t>
            </a:r>
            <a:r>
              <a:rPr lang="en-US" dirty="0"/>
              <a:t>Intersection Safety is a roadside </a:t>
            </a:r>
            <a:r>
              <a:rPr lang="en-US" dirty="0" err="1" smtClean="0"/>
              <a:t>syst</a:t>
            </a:r>
            <a:r>
              <a:rPr lang="cs-CZ" dirty="0" smtClean="0"/>
              <a:t>ë</a:t>
            </a:r>
            <a:r>
              <a:rPr lang="en-US" dirty="0" smtClean="0"/>
              <a:t>m</a:t>
            </a:r>
            <a:r>
              <a:rPr lang="cs-CZ" dirty="0" smtClean="0"/>
              <a:t> </a:t>
            </a:r>
            <a:r>
              <a:rPr lang="cs-CZ" dirty="0" err="1" smtClean="0"/>
              <a:t>based</a:t>
            </a:r>
            <a:r>
              <a:rPr lang="cs-CZ" dirty="0" smtClean="0"/>
              <a:t> </a:t>
            </a:r>
            <a:r>
              <a:rPr lang="cs-CZ" dirty="0"/>
              <a:t>on </a:t>
            </a:r>
            <a:r>
              <a:rPr lang="cs-CZ" dirty="0" err="1"/>
              <a:t>vehicle</a:t>
            </a:r>
            <a:r>
              <a:rPr lang="cs-CZ" dirty="0"/>
              <a:t>-to-</a:t>
            </a:r>
            <a:r>
              <a:rPr lang="cs-CZ" dirty="0" err="1"/>
              <a:t>infrastructure</a:t>
            </a:r>
            <a:r>
              <a:rPr lang="cs-CZ" dirty="0"/>
              <a:t> </a:t>
            </a:r>
            <a:r>
              <a:rPr lang="cs-CZ" dirty="0" err="1"/>
              <a:t>communication</a:t>
            </a:r>
            <a:r>
              <a:rPr lang="cs-CZ" dirty="0"/>
              <a:t>.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system</a:t>
            </a:r>
            <a:r>
              <a:rPr lang="cs-CZ" dirty="0" smtClean="0"/>
              <a:t> </a:t>
            </a:r>
            <a:r>
              <a:rPr lang="en-US" dirty="0" smtClean="0"/>
              <a:t>determines </a:t>
            </a:r>
            <a:r>
              <a:rPr lang="en-US" dirty="0"/>
              <a:t>the exact position of all road users and predicts </a:t>
            </a:r>
            <a:r>
              <a:rPr lang="en-US" dirty="0" smtClean="0"/>
              <a:t>their</a:t>
            </a:r>
            <a:r>
              <a:rPr lang="cs-CZ" dirty="0" smtClean="0"/>
              <a:t> </a:t>
            </a:r>
            <a:r>
              <a:rPr lang="en-US" dirty="0" smtClean="0"/>
              <a:t>trajectories</a:t>
            </a:r>
            <a:r>
              <a:rPr lang="en-US" dirty="0"/>
              <a:t>. In case of possible violation or a hazardous situation, </a:t>
            </a:r>
            <a:r>
              <a:rPr lang="en-US" dirty="0" smtClean="0"/>
              <a:t>the</a:t>
            </a:r>
            <a:r>
              <a:rPr lang="cs-CZ" dirty="0" smtClean="0"/>
              <a:t> </a:t>
            </a:r>
            <a:r>
              <a:rPr lang="en-US" dirty="0" smtClean="0"/>
              <a:t>system </a:t>
            </a:r>
            <a:r>
              <a:rPr lang="en-US" dirty="0"/>
              <a:t>sends out a safety warning</a:t>
            </a:r>
            <a:r>
              <a:rPr lang="en-US" dirty="0" smtClean="0"/>
              <a:t>.</a:t>
            </a:r>
            <a:r>
              <a:rPr lang="cs-CZ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first scenario demonstrated is a red light violation. </a:t>
            </a:r>
            <a:r>
              <a:rPr lang="en-US" dirty="0" smtClean="0"/>
              <a:t>When</a:t>
            </a:r>
            <a:r>
              <a:rPr lang="cs-CZ" dirty="0" smtClean="0"/>
              <a:t> </a:t>
            </a:r>
            <a:r>
              <a:rPr lang="en-US" dirty="0" smtClean="0"/>
              <a:t>approaching </a:t>
            </a:r>
            <a:r>
              <a:rPr lang="en-US" dirty="0"/>
              <a:t>the stop line of a red light a safety warning informs </a:t>
            </a:r>
            <a:r>
              <a:rPr lang="en-US" dirty="0" smtClean="0"/>
              <a:t>us</a:t>
            </a:r>
            <a:r>
              <a:rPr lang="cs-CZ" dirty="0" smtClean="0"/>
              <a:t> </a:t>
            </a:r>
            <a:r>
              <a:rPr lang="en-US" dirty="0" smtClean="0"/>
              <a:t>about </a:t>
            </a:r>
            <a:r>
              <a:rPr lang="en-US" dirty="0"/>
              <a:t>the red light </a:t>
            </a:r>
            <a:r>
              <a:rPr lang="en-US" dirty="0" smtClean="0"/>
              <a:t>ahead </a:t>
            </a:r>
            <a:r>
              <a:rPr lang="en-US" dirty="0"/>
              <a:t>and urges the driver to stop. </a:t>
            </a:r>
            <a:r>
              <a:rPr lang="en-US" dirty="0" smtClean="0"/>
              <a:t>As </a:t>
            </a:r>
            <a:r>
              <a:rPr lang="en-US" dirty="0"/>
              <a:t>the </a:t>
            </a:r>
            <a:r>
              <a:rPr lang="en-US" dirty="0" smtClean="0"/>
              <a:t>vehicle</a:t>
            </a:r>
            <a:r>
              <a:rPr lang="cs-CZ" dirty="0" smtClean="0"/>
              <a:t> </a:t>
            </a:r>
            <a:r>
              <a:rPr lang="en-US" dirty="0" smtClean="0"/>
              <a:t>stops </a:t>
            </a:r>
            <a:r>
              <a:rPr lang="en-US" dirty="0"/>
              <a:t>in time, red light violation is prevented</a:t>
            </a:r>
            <a:r>
              <a:rPr lang="en-US" dirty="0" smtClean="0"/>
              <a:t>.</a:t>
            </a:r>
            <a:r>
              <a:rPr lang="cs-CZ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second scenario demonstrates a safe right turning in the </a:t>
            </a:r>
            <a:r>
              <a:rPr lang="en-US" dirty="0" smtClean="0"/>
              <a:t>presence</a:t>
            </a:r>
            <a:r>
              <a:rPr lang="cs-CZ" dirty="0" smtClean="0"/>
              <a:t> </a:t>
            </a:r>
            <a:r>
              <a:rPr lang="en-US" dirty="0" smtClean="0"/>
              <a:t>of </a:t>
            </a:r>
            <a:r>
              <a:rPr lang="en-US" dirty="0"/>
              <a:t>vulnerable road users - in this case a bicycle, detected by a </a:t>
            </a:r>
            <a:r>
              <a:rPr lang="en-US" dirty="0" smtClean="0"/>
              <a:t>laser</a:t>
            </a:r>
            <a:r>
              <a:rPr lang="cs-CZ" dirty="0" smtClean="0"/>
              <a:t> </a:t>
            </a:r>
            <a:r>
              <a:rPr lang="en-US" dirty="0" smtClean="0"/>
              <a:t>scanner </a:t>
            </a:r>
            <a:r>
              <a:rPr lang="en-US" dirty="0"/>
              <a:t>sensor installed in the road infrastructure.</a:t>
            </a:r>
            <a:endParaRPr lang="cs-CZ" dirty="0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077071"/>
            <a:ext cx="141922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6459276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1"/>
          <p:cNvSpPr>
            <a:spLocks noGrp="1"/>
          </p:cNvSpPr>
          <p:nvPr>
            <p:ph type="title"/>
          </p:nvPr>
        </p:nvSpPr>
        <p:spPr>
          <a:xfrm>
            <a:off x="0" y="228601"/>
            <a:ext cx="9144000" cy="536103"/>
          </a:xfrm>
        </p:spPr>
        <p:txBody>
          <a:bodyPr/>
          <a:lstStyle/>
          <a:p>
            <a:r>
              <a:rPr lang="cs-CZ" dirty="0" smtClean="0"/>
              <a:t>    Příčiny vážných dopravních nehod </a:t>
            </a:r>
            <a:endParaRPr lang="cs-CZ" dirty="0" smtClean="0">
              <a:solidFill>
                <a:srgbClr val="D1FFC5"/>
              </a:solidFill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1143000"/>
            <a:ext cx="9145588" cy="49704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5" name="TextovéPole 4"/>
          <p:cNvSpPr txBox="1"/>
          <p:nvPr/>
        </p:nvSpPr>
        <p:spPr>
          <a:xfrm flipH="1">
            <a:off x="357188" y="6110288"/>
            <a:ext cx="50307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cs-CZ" b="0" dirty="0">
                <a:latin typeface="+mn-lt"/>
              </a:rPr>
              <a:t>Statistika Německo, 2003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07504" y="914400"/>
            <a:ext cx="9036496" cy="5534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	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 algn="ctr">
              <a:buNone/>
            </a:pPr>
            <a:r>
              <a:rPr lang="cs-CZ" dirty="0" smtClean="0"/>
              <a:t>Přenosové technologie pro kooperativní systémy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0263719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WiFi</a:t>
            </a:r>
            <a:r>
              <a:rPr lang="cs-CZ" dirty="0" smtClean="0"/>
              <a:t> 802.11p (WAVE </a:t>
            </a:r>
            <a:r>
              <a:rPr lang="cs-CZ" dirty="0" err="1" smtClean="0"/>
              <a:t>Wireless</a:t>
            </a:r>
            <a:r>
              <a:rPr lang="cs-CZ" dirty="0" smtClean="0"/>
              <a:t> Access </a:t>
            </a:r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Vehicular</a:t>
            </a:r>
            <a:r>
              <a:rPr lang="cs-CZ" dirty="0" smtClean="0"/>
              <a:t> </a:t>
            </a:r>
            <a:r>
              <a:rPr lang="cs-CZ" dirty="0" err="1" smtClean="0"/>
              <a:t>Environment</a:t>
            </a:r>
            <a:r>
              <a:rPr lang="cs-CZ" dirty="0" smtClean="0"/>
              <a:t>) </a:t>
            </a:r>
            <a:r>
              <a:rPr lang="cs-CZ" dirty="0" smtClean="0"/>
              <a:t>–podpora </a:t>
            </a:r>
            <a:r>
              <a:rPr lang="cs-CZ" dirty="0" smtClean="0"/>
              <a:t>mobility pro využití v ITS</a:t>
            </a:r>
          </a:p>
          <a:p>
            <a:r>
              <a:rPr lang="cs-CZ" dirty="0" err="1" smtClean="0"/>
              <a:t>WiMax</a:t>
            </a:r>
            <a:r>
              <a:rPr lang="cs-CZ" dirty="0" smtClean="0"/>
              <a:t> 802.16e rozšíření pro mobilní použití</a:t>
            </a:r>
          </a:p>
          <a:p>
            <a:r>
              <a:rPr lang="cs-CZ" dirty="0" smtClean="0"/>
              <a:t>802.20 MBWA (</a:t>
            </a:r>
            <a:r>
              <a:rPr lang="en-US" dirty="0" smtClean="0"/>
              <a:t>Mobile Broadband Wireless Access</a:t>
            </a:r>
            <a:r>
              <a:rPr lang="cs-CZ" dirty="0" smtClean="0"/>
              <a:t>) Mobilní širokopásmový bezdrátový přístup, pro rychlý přenos dat mobilním uživatelům (rychlosti až do 320 km/h)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Standardy počítající s využitím pro mobilní uživatele v ITS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9089157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CALM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C</a:t>
            </a:r>
            <a:r>
              <a:rPr lang="cs-CZ" dirty="0"/>
              <a:t>ommunications</a:t>
            </a:r>
          </a:p>
          <a:p>
            <a:r>
              <a:rPr lang="cs-CZ" b="1" dirty="0"/>
              <a:t>A</a:t>
            </a:r>
            <a:r>
              <a:rPr lang="cs-CZ" dirty="0"/>
              <a:t>ccess </a:t>
            </a:r>
            <a:r>
              <a:rPr lang="cs-CZ" dirty="0" err="1" smtClean="0"/>
              <a:t>for</a:t>
            </a:r>
            <a:endParaRPr lang="cs-CZ" dirty="0" smtClean="0"/>
          </a:p>
          <a:p>
            <a:r>
              <a:rPr lang="cs-CZ" b="1" dirty="0" smtClean="0"/>
              <a:t>L</a:t>
            </a:r>
            <a:r>
              <a:rPr lang="cs-CZ" dirty="0" smtClean="0"/>
              <a:t>and</a:t>
            </a:r>
          </a:p>
          <a:p>
            <a:r>
              <a:rPr lang="cs-CZ" b="1" dirty="0" err="1" smtClean="0"/>
              <a:t>M</a:t>
            </a:r>
            <a:r>
              <a:rPr lang="cs-CZ" dirty="0" err="1" smtClean="0"/>
              <a:t>obiles</a:t>
            </a:r>
            <a:endParaRPr lang="cs-CZ" dirty="0" smtClean="0"/>
          </a:p>
          <a:p>
            <a:endParaRPr lang="cs-CZ" dirty="0" smtClean="0"/>
          </a:p>
          <a:p>
            <a:r>
              <a:rPr lang="en-US" dirty="0"/>
              <a:t>CALM </a:t>
            </a:r>
            <a:r>
              <a:rPr lang="cs-CZ" dirty="0" smtClean="0"/>
              <a:t>standardy byly ověřeny v rámci projektu CVIS zaměřenému na kooperativní systémy</a:t>
            </a:r>
          </a:p>
          <a:p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69160"/>
            <a:ext cx="7572375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3536509" y="6221710"/>
            <a:ext cx="464742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800" b="0" dirty="0">
                <a:latin typeface="+mn-lt"/>
              </a:rPr>
              <a:t>Source: http://www.etsi.org/WebSite/document/Technologies/16_Design_Principles_of_CALM.pdf</a:t>
            </a:r>
            <a:endParaRPr lang="cs-CZ" sz="800" b="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96852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CALM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Vytvořen v rámci </a:t>
            </a:r>
            <a:r>
              <a:rPr lang="en-US" dirty="0" smtClean="0"/>
              <a:t>ISO </a:t>
            </a:r>
            <a:r>
              <a:rPr lang="en-US" dirty="0"/>
              <a:t>TC204 WG16 </a:t>
            </a:r>
            <a:endParaRPr lang="cs-CZ" dirty="0" smtClean="0"/>
          </a:p>
          <a:p>
            <a:r>
              <a:rPr lang="cs-CZ" dirty="0" smtClean="0"/>
              <a:t>„Rodina“ mezinárodních standardů na bázi CALM konceptu</a:t>
            </a:r>
          </a:p>
          <a:p>
            <a:r>
              <a:rPr lang="cs-CZ" dirty="0" err="1" smtClean="0"/>
              <a:t>Sp</a:t>
            </a:r>
            <a:r>
              <a:rPr lang="en-US" dirty="0" err="1" smtClean="0"/>
              <a:t>ecifi</a:t>
            </a:r>
            <a:r>
              <a:rPr lang="cs-CZ" dirty="0" smtClean="0"/>
              <a:t>kuje</a:t>
            </a:r>
            <a:r>
              <a:rPr lang="en-US" dirty="0" smtClean="0"/>
              <a:t> </a:t>
            </a:r>
            <a:endParaRPr lang="cs-CZ" dirty="0" smtClean="0"/>
          </a:p>
          <a:p>
            <a:pPr lvl="1"/>
            <a:r>
              <a:rPr lang="cs-CZ" dirty="0" smtClean="0"/>
              <a:t>Celkovou architekturu</a:t>
            </a:r>
          </a:p>
          <a:p>
            <a:pPr lvl="1"/>
            <a:r>
              <a:rPr lang="cs-CZ" dirty="0" smtClean="0"/>
              <a:t>Síťové protokoly</a:t>
            </a:r>
            <a:r>
              <a:rPr lang="en-US" dirty="0" smtClean="0"/>
              <a:t> </a:t>
            </a:r>
            <a:endParaRPr lang="cs-CZ" dirty="0" smtClean="0"/>
          </a:p>
          <a:p>
            <a:pPr lvl="1"/>
            <a:r>
              <a:rPr lang="cs-CZ" dirty="0" smtClean="0"/>
              <a:t>Komunikační rozhraní</a:t>
            </a:r>
            <a:r>
              <a:rPr lang="en-US" dirty="0" smtClean="0"/>
              <a:t> </a:t>
            </a:r>
            <a:endParaRPr lang="cs-CZ" dirty="0" smtClean="0"/>
          </a:p>
          <a:p>
            <a:r>
              <a:rPr lang="cs-CZ" dirty="0" smtClean="0"/>
              <a:t>Jak pro „drátové“ tak pro bezdrátové spojení využívá </a:t>
            </a:r>
            <a:r>
              <a:rPr lang="cs-CZ" b="1" dirty="0" smtClean="0"/>
              <a:t>různých přístupových technologií</a:t>
            </a:r>
          </a:p>
        </p:txBody>
      </p:sp>
    </p:spTree>
    <p:extLst>
      <p:ext uri="{BB962C8B-B14F-4D97-AF65-F5344CB8AC3E}">
        <p14:creationId xmlns:p14="http://schemas.microsoft.com/office/powerpoint/2010/main" xmlns="" val="4250092868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CALM</a:t>
            </a:r>
            <a:r>
              <a:rPr lang="cs-CZ" dirty="0" smtClean="0"/>
              <a:t> principy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Poskytuje vrstvené řešení umožňující nepřerušenou komunikaci</a:t>
            </a:r>
          </a:p>
          <a:p>
            <a:r>
              <a:rPr lang="en-US" dirty="0" err="1" smtClean="0"/>
              <a:t>Princip</a:t>
            </a:r>
            <a:r>
              <a:rPr lang="cs-CZ" dirty="0" smtClean="0"/>
              <a:t> výběru nejlepšího přenosového prostředí v daném místě</a:t>
            </a:r>
          </a:p>
          <a:p>
            <a:r>
              <a:rPr lang="cs-CZ" dirty="0" smtClean="0"/>
              <a:t>V případě potřeby změní na jiné přenosové médium</a:t>
            </a:r>
          </a:p>
        </p:txBody>
      </p:sp>
    </p:spTree>
    <p:extLst>
      <p:ext uri="{BB962C8B-B14F-4D97-AF65-F5344CB8AC3E}">
        <p14:creationId xmlns:p14="http://schemas.microsoft.com/office/powerpoint/2010/main" xmlns="" val="3495497657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Technologie využívané v konceptu CALM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3400" y="914400"/>
            <a:ext cx="4902696" cy="5534025"/>
          </a:xfrm>
        </p:spPr>
        <p:txBody>
          <a:bodyPr>
            <a:normAutofit lnSpcReduction="10000"/>
          </a:bodyPr>
          <a:lstStyle/>
          <a:p>
            <a:r>
              <a:rPr lang="cs-CZ" dirty="0"/>
              <a:t>GSM, UMTS </a:t>
            </a:r>
            <a:r>
              <a:rPr lang="cs-CZ" dirty="0" smtClean="0"/>
              <a:t>a další veřejné mobilní sítě</a:t>
            </a:r>
            <a:endParaRPr lang="cs-CZ" dirty="0"/>
          </a:p>
          <a:p>
            <a:r>
              <a:rPr lang="cs-CZ" dirty="0" err="1"/>
              <a:t>WiMax</a:t>
            </a:r>
            <a:r>
              <a:rPr lang="cs-CZ" dirty="0"/>
              <a:t>  - IEEE 802.11d/e,</a:t>
            </a:r>
          </a:p>
          <a:p>
            <a:r>
              <a:rPr lang="cs-CZ" dirty="0" err="1"/>
              <a:t>WiFi</a:t>
            </a:r>
            <a:r>
              <a:rPr lang="cs-CZ" dirty="0"/>
              <a:t>  - IEEE 802.11a,b,g , plus 802.11 e, n, p </a:t>
            </a:r>
            <a:r>
              <a:rPr lang="cs-CZ" dirty="0" smtClean="0"/>
              <a:t>atd. DSRC </a:t>
            </a:r>
            <a:r>
              <a:rPr lang="cs-CZ" dirty="0"/>
              <a:t>5.8GHz,</a:t>
            </a:r>
          </a:p>
          <a:p>
            <a:r>
              <a:rPr lang="cs-CZ" dirty="0"/>
              <a:t>WAVE (DSRC 5.9GHz) – IEEE 1609 and  802.11p,</a:t>
            </a:r>
          </a:p>
          <a:p>
            <a:r>
              <a:rPr lang="cs-CZ" dirty="0"/>
              <a:t>IR </a:t>
            </a:r>
            <a:r>
              <a:rPr lang="cs-CZ" dirty="0" smtClean="0"/>
              <a:t>normy,</a:t>
            </a:r>
            <a:endParaRPr lang="cs-CZ" dirty="0"/>
          </a:p>
          <a:p>
            <a:r>
              <a:rPr lang="cs-CZ" dirty="0"/>
              <a:t>IEEE 802.15 (BT, ZB, UWB),</a:t>
            </a:r>
          </a:p>
          <a:p>
            <a:r>
              <a:rPr lang="cs-CZ" dirty="0" smtClean="0"/>
              <a:t>Další, </a:t>
            </a:r>
            <a:r>
              <a:rPr lang="cs-CZ" dirty="0" err="1" smtClean="0"/>
              <a:t>např.CAN</a:t>
            </a: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6851" y="1916832"/>
            <a:ext cx="3452457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6656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CALM architektura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8010703" cy="417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088249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6104"/>
          </a:xfrm>
        </p:spPr>
        <p:txBody>
          <a:bodyPr/>
          <a:lstStyle/>
          <a:p>
            <a:r>
              <a:rPr lang="cs-CZ" dirty="0" smtClean="0"/>
              <a:t>   Probíhající projekty kooperativních systémů</a:t>
            </a:r>
            <a:endParaRPr lang="cs-CZ" dirty="0" smtClean="0">
              <a:solidFill>
                <a:srgbClr val="D1FFC5"/>
              </a:solidFill>
            </a:endParaRPr>
          </a:p>
        </p:txBody>
      </p:sp>
      <p:sp>
        <p:nvSpPr>
          <p:cNvPr id="36867" name="Zástupný symbol pro obsah 2"/>
          <p:cNvSpPr>
            <a:spLocks noGrp="1"/>
          </p:cNvSpPr>
          <p:nvPr>
            <p:ph idx="1"/>
          </p:nvPr>
        </p:nvSpPr>
        <p:spPr>
          <a:xfrm>
            <a:off x="285750" y="1038225"/>
            <a:ext cx="8364538" cy="5534025"/>
          </a:xfrm>
        </p:spPr>
        <p:txBody>
          <a:bodyPr/>
          <a:lstStyle/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dirty="0" smtClean="0"/>
              <a:t>DRIVE C2X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dirty="0" smtClean="0"/>
              <a:t>Část projektu </a:t>
            </a:r>
            <a:r>
              <a:rPr lang="cs-CZ" sz="2400" dirty="0" err="1" smtClean="0"/>
              <a:t>EasyWay</a:t>
            </a:r>
            <a:endParaRPr lang="cs-CZ" sz="2400" dirty="0" smtClean="0"/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endParaRPr lang="cs-CZ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19908591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DRIVE C2X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32 partnerů</a:t>
            </a:r>
          </a:p>
          <a:p>
            <a:r>
              <a:rPr lang="cs-CZ" dirty="0" smtClean="0"/>
              <a:t>Cíl – rozvinutí kooperativních systémů v Evropě</a:t>
            </a:r>
          </a:p>
          <a:p>
            <a:r>
              <a:rPr lang="cs-CZ" dirty="0" smtClean="0"/>
              <a:t>Zaměřen na testování v reálných podmínkách</a:t>
            </a:r>
          </a:p>
          <a:p>
            <a:r>
              <a:rPr lang="cs-CZ" dirty="0" smtClean="0"/>
              <a:t>Testy v řadě evropských zemí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047107"/>
            <a:ext cx="3982616" cy="326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776825" y="6237312"/>
            <a:ext cx="82823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0" dirty="0" smtClean="0">
                <a:latin typeface="+mn-lt"/>
              </a:rPr>
              <a:t>Zdroj: </a:t>
            </a:r>
            <a:r>
              <a:rPr lang="en-US" sz="1100" b="0" dirty="0">
                <a:latin typeface="+mn-lt"/>
              </a:rPr>
              <a:t>Andreas </a:t>
            </a:r>
            <a:r>
              <a:rPr lang="en-US" sz="1100" b="0" dirty="0" err="1">
                <a:latin typeface="+mn-lt"/>
              </a:rPr>
              <a:t>Festag</a:t>
            </a:r>
            <a:r>
              <a:rPr lang="en-US" sz="1100" b="0" dirty="0">
                <a:latin typeface="+mn-lt"/>
              </a:rPr>
              <a:t>, Long Le, Maria </a:t>
            </a:r>
            <a:r>
              <a:rPr lang="en-US" sz="1100" b="0" dirty="0" err="1" smtClean="0">
                <a:latin typeface="+mn-lt"/>
              </a:rPr>
              <a:t>Goleva</a:t>
            </a:r>
            <a:r>
              <a:rPr lang="cs-CZ" sz="1100" b="0" dirty="0" smtClean="0">
                <a:latin typeface="+mn-lt"/>
              </a:rPr>
              <a:t>. </a:t>
            </a:r>
            <a:r>
              <a:rPr lang="en-US" sz="1100" b="0" dirty="0" smtClean="0">
                <a:latin typeface="+mn-lt"/>
              </a:rPr>
              <a:t>Field </a:t>
            </a:r>
            <a:r>
              <a:rPr lang="en-US" sz="1100" b="0" dirty="0">
                <a:latin typeface="+mn-lt"/>
              </a:rPr>
              <a:t>Operational Tests for Cooperative Systems: A Tussle</a:t>
            </a:r>
          </a:p>
          <a:p>
            <a:r>
              <a:rPr lang="en-US" sz="1100" b="0" dirty="0">
                <a:latin typeface="+mn-lt"/>
              </a:rPr>
              <a:t>Between Research, Standardization and </a:t>
            </a:r>
            <a:r>
              <a:rPr lang="en-US" sz="1100" b="0" dirty="0" err="1" smtClean="0">
                <a:latin typeface="+mn-lt"/>
              </a:rPr>
              <a:t>Deploymen</a:t>
            </a:r>
            <a:r>
              <a:rPr lang="cs-CZ" sz="1100" b="0" dirty="0" smtClean="0">
                <a:latin typeface="+mn-lt"/>
              </a:rPr>
              <a:t>t. VANET, Las Vegas. 2011</a:t>
            </a:r>
            <a:endParaRPr lang="en-US" sz="11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0236489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</a:p>
        </p:txBody>
      </p:sp>
      <p:sp>
        <p:nvSpPr>
          <p:cNvPr id="55299" name="Zástupný symbol pro obsah 2"/>
          <p:cNvSpPr>
            <a:spLocks noGrp="1"/>
          </p:cNvSpPr>
          <p:nvPr>
            <p:ph idx="1"/>
          </p:nvPr>
        </p:nvSpPr>
        <p:spPr>
          <a:xfrm>
            <a:off x="3786188" y="5929313"/>
            <a:ext cx="5253037" cy="642937"/>
          </a:xfrm>
        </p:spPr>
        <p:txBody>
          <a:bodyPr/>
          <a:lstStyle/>
          <a:p>
            <a:pPr algn="r">
              <a:buFontTx/>
              <a:buNone/>
            </a:pPr>
            <a:r>
              <a:rPr lang="cs-CZ" sz="1400" dirty="0" smtClean="0"/>
              <a:t>D1 </a:t>
            </a:r>
            <a:r>
              <a:rPr lang="cs-CZ" sz="1400" dirty="0" err="1" smtClean="0"/>
              <a:t>highway</a:t>
            </a:r>
            <a:r>
              <a:rPr lang="cs-CZ" sz="1400" dirty="0" smtClean="0"/>
              <a:t>, Czech Republic, 20.3.2008</a:t>
            </a:r>
          </a:p>
          <a:p>
            <a:pPr algn="r">
              <a:buFontTx/>
              <a:buNone/>
            </a:pPr>
            <a:r>
              <a:rPr lang="cs-CZ" sz="1400" dirty="0" smtClean="0"/>
              <a:t>Zdroj: MF Dnes</a:t>
            </a:r>
          </a:p>
        </p:txBody>
      </p:sp>
      <p:pic>
        <p:nvPicPr>
          <p:cNvPr id="55300" name="Picture 4" descr="JBA21da49_160119_48935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428750"/>
            <a:ext cx="8728075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8112"/>
          </a:xfrm>
        </p:spPr>
        <p:txBody>
          <a:bodyPr/>
          <a:lstStyle/>
          <a:p>
            <a:r>
              <a:rPr lang="cs-CZ" dirty="0" smtClean="0"/>
              <a:t>  Motivace různých subjektů pro zavádění nových aplikací ITS</a:t>
            </a:r>
            <a:endParaRPr lang="cs-CZ" dirty="0" smtClean="0">
              <a:solidFill>
                <a:srgbClr val="D1FFC5"/>
              </a:solidFill>
            </a:endParaRP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0049068"/>
              </p:ext>
            </p:extLst>
          </p:nvPr>
        </p:nvGraphicFramePr>
        <p:xfrm>
          <a:off x="142844" y="2034380"/>
          <a:ext cx="8786873" cy="3180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5588"/>
                <a:gridCol w="639045"/>
                <a:gridCol w="639045"/>
                <a:gridCol w="718925"/>
                <a:gridCol w="639045"/>
                <a:gridCol w="639045"/>
                <a:gridCol w="639045"/>
                <a:gridCol w="639045"/>
                <a:gridCol w="639045"/>
                <a:gridCol w="639045"/>
              </a:tblGrid>
              <a:tr h="1603371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rgbClr val="00B050"/>
                          </a:solidFill>
                        </a:rPr>
                        <a:t>Bezpečnost</a:t>
                      </a:r>
                      <a:endParaRPr lang="cs-CZ" dirty="0">
                        <a:solidFill>
                          <a:srgbClr val="00B050"/>
                        </a:solidFill>
                      </a:endParaRPr>
                    </a:p>
                  </a:txBody>
                  <a:tcPr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rgbClr val="00B050"/>
                          </a:solidFill>
                        </a:rPr>
                        <a:t>Rychlost</a:t>
                      </a:r>
                      <a:endParaRPr lang="cs-CZ" dirty="0">
                        <a:solidFill>
                          <a:srgbClr val="00B050"/>
                        </a:solidFill>
                      </a:endParaRPr>
                    </a:p>
                  </a:txBody>
                  <a:tcPr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rgbClr val="00B050"/>
                          </a:solidFill>
                        </a:rPr>
                        <a:t>Snížení</a:t>
                      </a:r>
                      <a:r>
                        <a:rPr lang="cs-CZ" baseline="0" dirty="0" smtClean="0">
                          <a:solidFill>
                            <a:srgbClr val="00B050"/>
                          </a:solidFill>
                        </a:rPr>
                        <a:t> kongescí</a:t>
                      </a:r>
                      <a:endParaRPr lang="cs-CZ" dirty="0">
                        <a:solidFill>
                          <a:srgbClr val="00B050"/>
                        </a:solidFill>
                      </a:endParaRPr>
                    </a:p>
                  </a:txBody>
                  <a:tcPr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rgbClr val="00B050"/>
                          </a:solidFill>
                        </a:rPr>
                        <a:t>Zisk</a:t>
                      </a:r>
                      <a:endParaRPr lang="cs-CZ" dirty="0">
                        <a:solidFill>
                          <a:srgbClr val="00B050"/>
                        </a:solidFill>
                      </a:endParaRPr>
                    </a:p>
                  </a:txBody>
                  <a:tcPr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rgbClr val="00B050"/>
                          </a:solidFill>
                        </a:rPr>
                        <a:t>Snadná údržba</a:t>
                      </a:r>
                      <a:endParaRPr lang="cs-CZ" dirty="0">
                        <a:solidFill>
                          <a:srgbClr val="00B050"/>
                        </a:solidFill>
                      </a:endParaRPr>
                    </a:p>
                  </a:txBody>
                  <a:tcPr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rgbClr val="00B050"/>
                          </a:solidFill>
                        </a:rPr>
                        <a:t>Záchranné služby</a:t>
                      </a:r>
                      <a:endParaRPr lang="cs-CZ" dirty="0">
                        <a:solidFill>
                          <a:srgbClr val="00B050"/>
                        </a:solidFill>
                      </a:endParaRPr>
                    </a:p>
                  </a:txBody>
                  <a:tcPr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rgbClr val="00B050"/>
                          </a:solidFill>
                        </a:rPr>
                        <a:t>Asistenční služby</a:t>
                      </a:r>
                      <a:endParaRPr lang="cs-CZ" dirty="0">
                        <a:solidFill>
                          <a:srgbClr val="00B050"/>
                        </a:solidFill>
                      </a:endParaRPr>
                    </a:p>
                  </a:txBody>
                  <a:tcPr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rgbClr val="00B050"/>
                          </a:solidFill>
                        </a:rPr>
                        <a:t>Vymáhání zákona</a:t>
                      </a:r>
                      <a:endParaRPr lang="cs-CZ" dirty="0">
                        <a:solidFill>
                          <a:srgbClr val="00B050"/>
                        </a:solidFill>
                      </a:endParaRPr>
                    </a:p>
                  </a:txBody>
                  <a:tcPr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rgbClr val="00B050"/>
                          </a:solidFill>
                        </a:rPr>
                        <a:t>Životní</a:t>
                      </a:r>
                      <a:r>
                        <a:rPr lang="cs-CZ" baseline="0" dirty="0" smtClean="0">
                          <a:solidFill>
                            <a:srgbClr val="00B050"/>
                          </a:solidFill>
                        </a:rPr>
                        <a:t> prostředí</a:t>
                      </a:r>
                      <a:endParaRPr lang="cs-CZ" dirty="0">
                        <a:solidFill>
                          <a:srgbClr val="00B050"/>
                        </a:solidFill>
                      </a:endParaRPr>
                    </a:p>
                  </a:txBody>
                  <a:tcPr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7730">
                <a:tc>
                  <a:txBody>
                    <a:bodyPr/>
                    <a:lstStyle/>
                    <a:p>
                      <a:r>
                        <a:rPr lang="cs-CZ" dirty="0" smtClean="0"/>
                        <a:t>Řidiči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9823">
                <a:tc>
                  <a:txBody>
                    <a:bodyPr/>
                    <a:lstStyle/>
                    <a:p>
                      <a:r>
                        <a:rPr lang="cs-CZ" dirty="0" smtClean="0"/>
                        <a:t>Správci</a:t>
                      </a:r>
                      <a:r>
                        <a:rPr lang="cs-CZ" baseline="0" dirty="0" smtClean="0"/>
                        <a:t> infrastruktury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98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Výrobci automobilů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98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Státní správa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6104"/>
          </a:xfrm>
        </p:spPr>
        <p:txBody>
          <a:bodyPr/>
          <a:lstStyle/>
          <a:p>
            <a:r>
              <a:rPr lang="cs-CZ" dirty="0" smtClean="0"/>
              <a:t>   Realizované projekty kooperativních systémů</a:t>
            </a:r>
            <a:endParaRPr lang="cs-CZ" dirty="0" smtClean="0">
              <a:solidFill>
                <a:srgbClr val="D1FFC5"/>
              </a:solidFill>
            </a:endParaRPr>
          </a:p>
        </p:txBody>
      </p:sp>
      <p:sp>
        <p:nvSpPr>
          <p:cNvPr id="36867" name="Zástupný symbol pro obsah 2"/>
          <p:cNvSpPr>
            <a:spLocks noGrp="1"/>
          </p:cNvSpPr>
          <p:nvPr>
            <p:ph idx="1"/>
          </p:nvPr>
        </p:nvSpPr>
        <p:spPr>
          <a:xfrm>
            <a:off x="285750" y="1038225"/>
            <a:ext cx="8364538" cy="5534025"/>
          </a:xfrm>
        </p:spPr>
        <p:txBody>
          <a:bodyPr/>
          <a:lstStyle/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FleetNet (2000-2003)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OKI (- 2004)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Com2React (2006-2007)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CVIS (2006-2010)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SAFESPOT (2006-2010)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COMeSAFETY (2006-2009)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I-WAY (2006-2009)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COOPERS (2006-2010)</a:t>
            </a:r>
          </a:p>
          <a:p>
            <a:pPr marL="269875" indent="-269875" eaLnBrk="1" hangingPunct="1">
              <a:lnSpc>
                <a:spcPct val="90000"/>
              </a:lnSpc>
              <a:tabLst>
                <a:tab pos="269875" algn="l"/>
              </a:tabLst>
            </a:pPr>
            <a:r>
              <a:rPr lang="cs-CZ" sz="2400" smtClean="0"/>
              <a:t>CAR2CAR (konzorcium)</a:t>
            </a:r>
          </a:p>
        </p:txBody>
      </p:sp>
    </p:spTree>
    <p:extLst>
      <p:ext uri="{BB962C8B-B14F-4D97-AF65-F5344CB8AC3E}">
        <p14:creationId xmlns:p14="http://schemas.microsoft.com/office/powerpoint/2010/main" xmlns="" val="24360176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0"/>
          </p:nvPr>
        </p:nvSpPr>
        <p:spPr>
          <a:xfrm>
            <a:off x="323528" y="785813"/>
            <a:ext cx="8820472" cy="573953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Cílem projektu bylo vytvořit </a:t>
            </a:r>
            <a:r>
              <a:rPr lang="cs-CZ" dirty="0" err="1" smtClean="0"/>
              <a:t>multiúrovňový</a:t>
            </a:r>
            <a:r>
              <a:rPr lang="cs-CZ" dirty="0" smtClean="0"/>
              <a:t> model kooperativního systému založené jak na V2V tak na V2C (</a:t>
            </a:r>
            <a:r>
              <a:rPr lang="cs-CZ" dirty="0" err="1" smtClean="0"/>
              <a:t>vehicle</a:t>
            </a:r>
            <a:r>
              <a:rPr lang="cs-CZ" dirty="0" smtClean="0"/>
              <a:t>-to-centre) komunikaci</a:t>
            </a:r>
          </a:p>
          <a:p>
            <a:pPr>
              <a:defRPr/>
            </a:pPr>
            <a:r>
              <a:rPr lang="cs-CZ" dirty="0" smtClean="0"/>
              <a:t>Otestování možnosti řízení dopravy za využití nové úrovně – tzv. virtuálního sub-centra. Projekt kombinuje komunikaci vozidlo-infrastruktura s komunikací vozidlo-vozidlo</a:t>
            </a:r>
          </a:p>
          <a:p>
            <a:pPr>
              <a:defRPr/>
            </a:pPr>
            <a:r>
              <a:rPr lang="cs-CZ" dirty="0" smtClean="0"/>
              <a:t>Pracuje se sdílením informací mezi vozidly v dané zóně. Tyto informace jsou pak předávány jedním z vozidel do řídícího centra a to je rozšiřuje dále k vozidlům.</a:t>
            </a:r>
          </a:p>
          <a:p>
            <a:pPr>
              <a:defRPr/>
            </a:pPr>
            <a:r>
              <a:rPr lang="cs-CZ" dirty="0" smtClean="0"/>
              <a:t>http://www.com2react-</a:t>
            </a:r>
            <a:r>
              <a:rPr lang="cs-CZ" dirty="0" err="1" smtClean="0"/>
              <a:t>project.org</a:t>
            </a:r>
            <a:r>
              <a:rPr lang="cs-CZ" dirty="0" smtClean="0"/>
              <a:t>/</a:t>
            </a:r>
            <a:endParaRPr lang="cs-CZ" dirty="0"/>
          </a:p>
        </p:txBody>
      </p:sp>
      <p:sp>
        <p:nvSpPr>
          <p:cNvPr id="37892" name="Nadpis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610600" cy="533400"/>
          </a:xfrm>
        </p:spPr>
        <p:txBody>
          <a:bodyPr/>
          <a:lstStyle/>
          <a:p>
            <a:r>
              <a:rPr lang="cs-CZ" smtClean="0"/>
              <a:t>COM2REACT</a:t>
            </a:r>
          </a:p>
        </p:txBody>
      </p:sp>
    </p:spTree>
    <p:extLst>
      <p:ext uri="{BB962C8B-B14F-4D97-AF65-F5344CB8AC3E}">
        <p14:creationId xmlns:p14="http://schemas.microsoft.com/office/powerpoint/2010/main" xmlns="" val="19237279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Nadpis 1"/>
          <p:cNvSpPr>
            <a:spLocks noGrp="1"/>
          </p:cNvSpPr>
          <p:nvPr>
            <p:ph type="title"/>
          </p:nvPr>
        </p:nvSpPr>
        <p:spPr>
          <a:xfrm>
            <a:off x="533400" y="252413"/>
            <a:ext cx="8610600" cy="461962"/>
          </a:xfrm>
        </p:spPr>
        <p:txBody>
          <a:bodyPr/>
          <a:lstStyle/>
          <a:p>
            <a:r>
              <a:rPr lang="cs-CZ" smtClean="0"/>
              <a:t>COM2REACT principles</a:t>
            </a: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1143000"/>
            <a:ext cx="7313613" cy="49291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  <p:extLst>
      <p:ext uri="{BB962C8B-B14F-4D97-AF65-F5344CB8AC3E}">
        <p14:creationId xmlns:p14="http://schemas.microsoft.com/office/powerpoint/2010/main" xmlns="" val="24590912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Zástupný symbol pro obsah 2"/>
          <p:cNvSpPr>
            <a:spLocks noGrp="1"/>
          </p:cNvSpPr>
          <p:nvPr>
            <p:ph idx="1"/>
          </p:nvPr>
        </p:nvSpPr>
        <p:spPr>
          <a:xfrm>
            <a:off x="2643188" y="6215063"/>
            <a:ext cx="6500812" cy="300037"/>
          </a:xfrm>
        </p:spPr>
        <p:txBody>
          <a:bodyPr/>
          <a:lstStyle/>
          <a:p>
            <a:pPr algn="r">
              <a:buFontTx/>
              <a:buNone/>
            </a:pPr>
            <a:r>
              <a:rPr lang="cs-CZ" sz="1200" smtClean="0"/>
              <a:t>Source: Com2React Deliverable 6.2 Evaluation of the system benefit</a:t>
            </a:r>
          </a:p>
          <a:p>
            <a:pPr algn="r"/>
            <a:endParaRPr lang="cs-CZ" sz="1200" smtClean="0"/>
          </a:p>
        </p:txBody>
      </p:sp>
      <p:pic>
        <p:nvPicPr>
          <p:cNvPr id="399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857250"/>
            <a:ext cx="6688137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Nadpis 1"/>
          <p:cNvSpPr txBox="1">
            <a:spLocks/>
          </p:cNvSpPr>
          <p:nvPr/>
        </p:nvSpPr>
        <p:spPr bwMode="auto">
          <a:xfrm>
            <a:off x="428625" y="285750"/>
            <a:ext cx="8610600" cy="428625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cs-CZ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COM2REACT příklad </a:t>
            </a:r>
            <a:r>
              <a:rPr lang="cs-CZ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aplikace</a:t>
            </a:r>
            <a:endParaRPr lang="cs-CZ" kern="0" dirty="0">
              <a:solidFill>
                <a:srgbClr val="D1FFC5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90376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0"/>
          </p:nvPr>
        </p:nvSpPr>
        <p:spPr>
          <a:xfrm>
            <a:off x="251520" y="785813"/>
            <a:ext cx="8892480" cy="5811539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cs-CZ" dirty="0" smtClean="0"/>
              <a:t>Projekt OKI probíhal na Ohio </a:t>
            </a:r>
            <a:r>
              <a:rPr lang="cs-CZ" dirty="0" err="1" smtClean="0"/>
              <a:t>State</a:t>
            </a:r>
            <a:r>
              <a:rPr lang="cs-CZ" dirty="0" smtClean="0"/>
              <a:t> University do roku 2004</a:t>
            </a:r>
          </a:p>
          <a:p>
            <a:pPr>
              <a:defRPr/>
            </a:pPr>
            <a:r>
              <a:rPr lang="cs-CZ" dirty="0" smtClean="0"/>
              <a:t>Zaměřen se na možnosti využití sítí </a:t>
            </a:r>
            <a:r>
              <a:rPr lang="cs-CZ" dirty="0" err="1" smtClean="0"/>
              <a:t>VANETs</a:t>
            </a:r>
            <a:r>
              <a:rPr lang="cs-CZ" dirty="0" smtClean="0"/>
              <a:t> (</a:t>
            </a:r>
            <a:r>
              <a:rPr lang="cs-CZ" dirty="0" err="1" smtClean="0"/>
              <a:t>Vehicular</a:t>
            </a:r>
            <a:r>
              <a:rPr lang="cs-CZ" dirty="0" smtClean="0"/>
              <a:t> Ad-hoc Network) pro zvýšení dopravní bezpečnosti </a:t>
            </a:r>
          </a:p>
          <a:p>
            <a:pPr>
              <a:defRPr/>
            </a:pPr>
            <a:r>
              <a:rPr lang="cs-CZ" dirty="0" smtClean="0"/>
              <a:t>Důraz na systém varování před střety na křižovatkách</a:t>
            </a:r>
          </a:p>
          <a:p>
            <a:pPr>
              <a:defRPr/>
            </a:pPr>
            <a:r>
              <a:rPr lang="cs-CZ" dirty="0" smtClean="0"/>
              <a:t>V rámci projektu bylo řešeny modifikace ve fyzické vrstvě </a:t>
            </a:r>
          </a:p>
          <a:p>
            <a:pPr>
              <a:defRPr/>
            </a:pPr>
            <a:r>
              <a:rPr lang="cs-CZ" dirty="0" smtClean="0"/>
              <a:t>Řešeny možnosti simulace jak </a:t>
            </a:r>
            <a:r>
              <a:rPr lang="cs-CZ" dirty="0" err="1" smtClean="0"/>
              <a:t>bezrátové</a:t>
            </a:r>
            <a:r>
              <a:rPr lang="cs-CZ" dirty="0" smtClean="0"/>
              <a:t> komunikace tak pohybu vozidel na základě dvou simulátorů.</a:t>
            </a:r>
          </a:p>
          <a:p>
            <a:pPr>
              <a:defRPr/>
            </a:pPr>
            <a:r>
              <a:rPr lang="cs-CZ" dirty="0" smtClean="0"/>
              <a:t>http://www.</a:t>
            </a:r>
            <a:r>
              <a:rPr lang="cs-CZ" dirty="0" err="1" smtClean="0"/>
              <a:t>ece.osu.edu</a:t>
            </a:r>
            <a:r>
              <a:rPr lang="cs-CZ" dirty="0" smtClean="0"/>
              <a:t>/</a:t>
            </a:r>
            <a:r>
              <a:rPr lang="cs-CZ" dirty="0" err="1" smtClean="0"/>
              <a:t>hpcnl</a:t>
            </a:r>
            <a:r>
              <a:rPr lang="cs-CZ" dirty="0" smtClean="0"/>
              <a:t>/</a:t>
            </a:r>
            <a:r>
              <a:rPr lang="cs-CZ" dirty="0" err="1" smtClean="0"/>
              <a:t>okipublic</a:t>
            </a:r>
            <a:r>
              <a:rPr lang="cs-CZ" dirty="0" smtClean="0"/>
              <a:t>/</a:t>
            </a:r>
          </a:p>
          <a:p>
            <a:pPr>
              <a:defRPr/>
            </a:pPr>
            <a:endParaRPr lang="cs-CZ" dirty="0"/>
          </a:p>
        </p:txBody>
      </p:sp>
      <p:sp>
        <p:nvSpPr>
          <p:cNvPr id="40964" name="Nadpis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610600" cy="533400"/>
          </a:xfrm>
        </p:spPr>
        <p:txBody>
          <a:bodyPr/>
          <a:lstStyle/>
          <a:p>
            <a:r>
              <a:rPr lang="cs-CZ" smtClean="0"/>
              <a:t>OKI</a:t>
            </a:r>
          </a:p>
        </p:txBody>
      </p:sp>
    </p:spTree>
    <p:extLst>
      <p:ext uri="{BB962C8B-B14F-4D97-AF65-F5344CB8AC3E}">
        <p14:creationId xmlns:p14="http://schemas.microsoft.com/office/powerpoint/2010/main" xmlns="" val="2523225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0"/>
          </p:nvPr>
        </p:nvSpPr>
        <p:spPr>
          <a:xfrm>
            <a:off x="323528" y="785813"/>
            <a:ext cx="8820472" cy="5811539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cs-CZ" dirty="0" smtClean="0"/>
              <a:t>Zaměřuje se na vytvoření jednotného technického řešení, které by umožnilo komunikaci všech vozidel a prvků infrastruktury založeného na otevřené architektuře na různých médiích s důrazem na lokalizaci. </a:t>
            </a:r>
          </a:p>
          <a:p>
            <a:pPr>
              <a:defRPr/>
            </a:pPr>
            <a:r>
              <a:rPr lang="cs-CZ" dirty="0" smtClean="0"/>
              <a:t>Rovněž se zabývá možnými aplikacemi, přístupem uživatelů, nákladovými a business modely, atd. </a:t>
            </a:r>
          </a:p>
          <a:p>
            <a:pPr>
              <a:defRPr/>
            </a:pPr>
            <a:r>
              <a:rPr lang="cs-CZ" dirty="0" smtClean="0"/>
              <a:t>Výsledkem projektu prostředí univerzální platformy pro kooperativní systémy. Tato platforma poskytuje vícenásobné komunikační rozhraní, přesnou lokalizační a softwarovou podporu pro kooperativní systémy V2V a V2I a je vhodné jak pro vozidla tak pro zařízení na infrastruktuře. </a:t>
            </a:r>
          </a:p>
          <a:p>
            <a:pPr>
              <a:defRPr/>
            </a:pPr>
            <a:r>
              <a:rPr lang="cs-CZ" dirty="0" smtClean="0"/>
              <a:t>60 partnerů z mnoha zemí EU</a:t>
            </a:r>
          </a:p>
          <a:p>
            <a:pPr>
              <a:defRPr/>
            </a:pPr>
            <a:endParaRPr lang="cs-CZ" dirty="0"/>
          </a:p>
        </p:txBody>
      </p:sp>
      <p:sp>
        <p:nvSpPr>
          <p:cNvPr id="41988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   CVIS (2006-2010)</a:t>
            </a:r>
          </a:p>
        </p:txBody>
      </p:sp>
    </p:spTree>
    <p:extLst>
      <p:ext uri="{BB962C8B-B14F-4D97-AF65-F5344CB8AC3E}">
        <p14:creationId xmlns:p14="http://schemas.microsoft.com/office/powerpoint/2010/main" xmlns="" val="29514276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smtClean="0"/>
          </a:p>
        </p:txBody>
      </p:sp>
      <p:sp>
        <p:nvSpPr>
          <p:cNvPr id="5" name="Nadpis 3"/>
          <p:cNvSpPr txBox="1">
            <a:spLocks/>
          </p:cNvSpPr>
          <p:nvPr/>
        </p:nvSpPr>
        <p:spPr bwMode="auto">
          <a:xfrm>
            <a:off x="0" y="228600"/>
            <a:ext cx="9144000" cy="53340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cs-CZ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CVIS vision</a:t>
            </a:r>
          </a:p>
        </p:txBody>
      </p:sp>
      <p:pic>
        <p:nvPicPr>
          <p:cNvPr id="4301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1000125"/>
            <a:ext cx="8264525" cy="5000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733925" y="6357938"/>
            <a:ext cx="3908425" cy="2460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r">
              <a:defRPr/>
            </a:pPr>
            <a:r>
              <a:rPr lang="cs-CZ" sz="1000" dirty="0" err="1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Source</a:t>
            </a:r>
            <a:r>
              <a:rPr lang="cs-CZ" sz="1000" dirty="0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: CVIS </a:t>
            </a:r>
            <a:r>
              <a:rPr lang="cs-CZ" sz="1000" dirty="0" err="1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Deliverably</a:t>
            </a:r>
            <a:r>
              <a:rPr lang="cs-CZ" sz="1000" dirty="0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 2.1_</a:t>
            </a:r>
            <a:r>
              <a:rPr lang="cs-CZ" sz="1000" dirty="0" err="1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System</a:t>
            </a:r>
            <a:r>
              <a:rPr lang="cs-CZ" sz="1000" dirty="0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 </a:t>
            </a:r>
            <a:r>
              <a:rPr lang="cs-CZ" sz="1000" dirty="0" err="1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Concept</a:t>
            </a:r>
            <a:r>
              <a:rPr lang="cs-CZ" sz="1000" dirty="0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 </a:t>
            </a:r>
            <a:r>
              <a:rPr lang="cs-CZ" sz="1000" dirty="0" err="1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Definition</a:t>
            </a:r>
            <a:r>
              <a:rPr lang="cs-CZ" sz="1000" dirty="0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_v9.0</a:t>
            </a:r>
          </a:p>
        </p:txBody>
      </p:sp>
    </p:spTree>
    <p:extLst>
      <p:ext uri="{BB962C8B-B14F-4D97-AF65-F5344CB8AC3E}">
        <p14:creationId xmlns:p14="http://schemas.microsoft.com/office/powerpoint/2010/main" xmlns="" val="31777671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0"/>
          </p:nvPr>
        </p:nvSpPr>
        <p:spPr>
          <a:xfrm>
            <a:off x="323528" y="785813"/>
            <a:ext cx="8820472" cy="5811539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cs-CZ" dirty="0" smtClean="0"/>
              <a:t>Pro komunikační prostředí počítá CVIS s několika rozhraními na straně </a:t>
            </a:r>
            <a:r>
              <a:rPr lang="cs-CZ" dirty="0" err="1" smtClean="0"/>
              <a:t>routeru</a:t>
            </a:r>
            <a:r>
              <a:rPr lang="cs-CZ" dirty="0" smtClean="0"/>
              <a:t>, aby byla zachována možnost připojení více druhů bezdrátových sítí. V současnosti počítá s těmito bezdrátovými sítěmi: </a:t>
            </a:r>
          </a:p>
          <a:p>
            <a:pPr lvl="1">
              <a:defRPr/>
            </a:pPr>
            <a:r>
              <a:rPr lang="cs-CZ" dirty="0" smtClean="0"/>
              <a:t>M5 dodávanou Q-Free,</a:t>
            </a:r>
          </a:p>
          <a:p>
            <a:pPr lvl="1">
              <a:defRPr/>
            </a:pPr>
            <a:r>
              <a:rPr lang="cs-CZ" dirty="0" smtClean="0"/>
              <a:t>Infračervenou dodávanou </a:t>
            </a:r>
            <a:r>
              <a:rPr lang="cs-CZ" dirty="0" err="1" smtClean="0"/>
              <a:t>Efkon</a:t>
            </a:r>
            <a:r>
              <a:rPr lang="cs-CZ" dirty="0" smtClean="0"/>
              <a:t>,</a:t>
            </a:r>
          </a:p>
          <a:p>
            <a:pPr lvl="1">
              <a:defRPr/>
            </a:pPr>
            <a:r>
              <a:rPr lang="cs-CZ" dirty="0" smtClean="0"/>
              <a:t>3G dodávanou mm-</a:t>
            </a:r>
            <a:r>
              <a:rPr lang="cs-CZ" dirty="0" err="1" smtClean="0"/>
              <a:t>lab</a:t>
            </a:r>
            <a:r>
              <a:rPr lang="cs-CZ" dirty="0" smtClean="0"/>
              <a:t>.</a:t>
            </a:r>
          </a:p>
          <a:p>
            <a:pPr>
              <a:defRPr/>
            </a:pPr>
            <a:r>
              <a:rPr lang="cs-CZ" dirty="0" smtClean="0"/>
              <a:t>Jejich spolupráci zajišťuje vyvíjený CALM rámcový softwarový ovladač (CDDF - CALM Device Driver Framework), který zajišťuje spolupráci jednotlivých ovladačů zařízení a umožňuje jim komunikovat s CALM </a:t>
            </a:r>
            <a:r>
              <a:rPr lang="cs-CZ" dirty="0" err="1" smtClean="0"/>
              <a:t>managerem</a:t>
            </a:r>
            <a:r>
              <a:rPr lang="cs-CZ" dirty="0" smtClean="0"/>
              <a:t>. </a:t>
            </a:r>
          </a:p>
          <a:p>
            <a:pPr>
              <a:defRPr/>
            </a:pPr>
            <a:r>
              <a:rPr lang="cs-CZ" dirty="0" smtClean="0"/>
              <a:t>http://www.</a:t>
            </a:r>
            <a:r>
              <a:rPr lang="cs-CZ" dirty="0" err="1" smtClean="0"/>
              <a:t>cvisproject.org</a:t>
            </a:r>
            <a:r>
              <a:rPr lang="cs-CZ" dirty="0" smtClean="0"/>
              <a:t>/</a:t>
            </a:r>
          </a:p>
          <a:p>
            <a:pPr>
              <a:defRPr/>
            </a:pPr>
            <a:endParaRPr lang="cs-CZ" dirty="0"/>
          </a:p>
        </p:txBody>
      </p:sp>
      <p:sp>
        <p:nvSpPr>
          <p:cNvPr id="44036" name="Nadpis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610600" cy="533400"/>
          </a:xfrm>
        </p:spPr>
        <p:txBody>
          <a:bodyPr/>
          <a:lstStyle/>
          <a:p>
            <a:r>
              <a:rPr lang="cs-CZ" smtClean="0"/>
              <a:t>CVIS telecommunication environment</a:t>
            </a:r>
          </a:p>
        </p:txBody>
      </p:sp>
    </p:spTree>
    <p:extLst>
      <p:ext uri="{BB962C8B-B14F-4D97-AF65-F5344CB8AC3E}">
        <p14:creationId xmlns:p14="http://schemas.microsoft.com/office/powerpoint/2010/main" xmlns="" val="28975719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CVIS – telekomunikační prostředí</a:t>
            </a:r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7300" y="1643063"/>
            <a:ext cx="40767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643063"/>
            <a:ext cx="4857750" cy="3224212"/>
          </a:xfrm>
          <a:noFill/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976813" y="6357938"/>
            <a:ext cx="4167187" cy="2460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r">
              <a:defRPr/>
            </a:pPr>
            <a:r>
              <a:rPr lang="cs-CZ" sz="1000" dirty="0" err="1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Source</a:t>
            </a:r>
            <a:r>
              <a:rPr lang="cs-CZ" sz="1000" dirty="0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: CVIS </a:t>
            </a:r>
            <a:r>
              <a:rPr lang="cs-CZ" sz="1000" dirty="0" err="1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presentation</a:t>
            </a:r>
            <a:r>
              <a:rPr lang="cs-CZ" sz="1000" dirty="0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, </a:t>
            </a:r>
            <a:r>
              <a:rPr lang="cs-CZ" sz="1000" dirty="0" err="1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conference</a:t>
            </a:r>
            <a:r>
              <a:rPr lang="cs-CZ" sz="1000" dirty="0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 ITS </a:t>
            </a:r>
            <a:r>
              <a:rPr lang="cs-CZ" sz="1000" dirty="0" err="1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Europe</a:t>
            </a:r>
            <a:r>
              <a:rPr lang="cs-CZ" sz="1000" dirty="0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 2007 </a:t>
            </a:r>
            <a:r>
              <a:rPr lang="cs-CZ" sz="1000" dirty="0" err="1">
                <a:solidFill>
                  <a:srgbClr val="000000"/>
                </a:solidFill>
                <a:latin typeface="+mn-lt"/>
                <a:ea typeface="Batang" charset="-127"/>
                <a:cs typeface="Times New Roman" pitchFamily="18" charset="0"/>
              </a:rPr>
              <a:t>Aalborg</a:t>
            </a:r>
            <a:endParaRPr lang="cs-CZ" dirty="0">
              <a:latin typeface="+mn-lt"/>
              <a:ea typeface="Batang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47543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0"/>
          </p:nvPr>
        </p:nvSpPr>
        <p:spPr>
          <a:xfrm>
            <a:off x="251520" y="785813"/>
            <a:ext cx="8892480" cy="573953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Projekt 6. RP</a:t>
            </a:r>
          </a:p>
          <a:p>
            <a:pPr>
              <a:defRPr/>
            </a:pPr>
            <a:r>
              <a:rPr lang="cs-CZ" dirty="0" smtClean="0"/>
              <a:t>Cílem prozkoumat možnosti spolupráce mezi inteligentními vozidly a inteligentní komunikací a významně tak zvýšit bezpečnost na pozemních komunikacích. </a:t>
            </a:r>
          </a:p>
          <a:p>
            <a:pPr>
              <a:defRPr/>
            </a:pPr>
            <a:r>
              <a:rPr lang="cs-CZ" dirty="0" smtClean="0"/>
              <a:t>Vyvíjí systém „</a:t>
            </a:r>
            <a:r>
              <a:rPr lang="cs-CZ" dirty="0" err="1" smtClean="0"/>
              <a:t>Safety</a:t>
            </a:r>
            <a:r>
              <a:rPr lang="cs-CZ" dirty="0" smtClean="0"/>
              <a:t> </a:t>
            </a:r>
            <a:r>
              <a:rPr lang="cs-CZ" dirty="0" err="1" smtClean="0"/>
              <a:t>Margin</a:t>
            </a:r>
            <a:r>
              <a:rPr lang="cs-CZ" dirty="0" smtClean="0"/>
              <a:t> </a:t>
            </a:r>
            <a:r>
              <a:rPr lang="cs-CZ" dirty="0" err="1" smtClean="0"/>
              <a:t>Assistant</a:t>
            </a:r>
            <a:r>
              <a:rPr lang="cs-CZ" dirty="0" smtClean="0"/>
              <a:t>“ založený jak na V2V tak V2I komunikaci, který má řidiče v předstihu informovat o potenciálně </a:t>
            </a:r>
            <a:br>
              <a:rPr lang="cs-CZ" dirty="0" smtClean="0"/>
            </a:br>
            <a:r>
              <a:rPr lang="cs-CZ" dirty="0" smtClean="0"/>
              <a:t>nebezpečných situacích. </a:t>
            </a:r>
          </a:p>
          <a:p>
            <a:pPr>
              <a:defRPr/>
            </a:pPr>
            <a:r>
              <a:rPr lang="cs-CZ" dirty="0" smtClean="0"/>
              <a:t>Členem projektu je přes 50 partnerů </a:t>
            </a:r>
            <a:br>
              <a:rPr lang="cs-CZ" dirty="0" smtClean="0"/>
            </a:br>
            <a:r>
              <a:rPr lang="cs-CZ" dirty="0" smtClean="0"/>
              <a:t>z mnoha zemí EU. </a:t>
            </a:r>
            <a:endParaRPr lang="cs-CZ" dirty="0"/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4488" y="4293096"/>
            <a:ext cx="2449512" cy="2286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6085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   SAFESPOT</a:t>
            </a:r>
          </a:p>
        </p:txBody>
      </p:sp>
    </p:spTree>
    <p:extLst>
      <p:ext uri="{BB962C8B-B14F-4D97-AF65-F5344CB8AC3E}">
        <p14:creationId xmlns:p14="http://schemas.microsoft.com/office/powerpoint/2010/main" xmlns="" val="14110588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6104"/>
          </a:xfrm>
        </p:spPr>
        <p:txBody>
          <a:bodyPr/>
          <a:lstStyle/>
          <a:p>
            <a:r>
              <a:rPr lang="cs-CZ" dirty="0" smtClean="0"/>
              <a:t>   Projekty zabývající se kooperativními systémy</a:t>
            </a:r>
            <a:endParaRPr lang="cs-CZ" dirty="0" smtClean="0">
              <a:solidFill>
                <a:srgbClr val="D1FFC5"/>
              </a:solidFill>
            </a:endParaRP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395536" y="1071562"/>
            <a:ext cx="8748464" cy="3077517"/>
          </a:xfrm>
        </p:spPr>
        <p:txBody>
          <a:bodyPr/>
          <a:lstStyle/>
          <a:p>
            <a:r>
              <a:rPr lang="cs-CZ" dirty="0" smtClean="0"/>
              <a:t>Již od 80. let</a:t>
            </a:r>
          </a:p>
          <a:p>
            <a:r>
              <a:rPr lang="cs-CZ" dirty="0" smtClean="0"/>
              <a:t>Omezení aplikací bylo doposud dáno technickými omezeními</a:t>
            </a: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6992"/>
            <a:ext cx="9144000" cy="21764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Zástupný symbol pro obsah 1"/>
          <p:cNvSpPr>
            <a:spLocks noGrp="1"/>
          </p:cNvSpPr>
          <p:nvPr>
            <p:ph idx="10"/>
          </p:nvPr>
        </p:nvSpPr>
        <p:spPr>
          <a:xfrm>
            <a:off x="251520" y="785813"/>
            <a:ext cx="8892480" cy="58115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Jako zdroje zpráv počítá jak s dopravní infrastrukturou, tak s vozidly</a:t>
            </a:r>
          </a:p>
          <a:p>
            <a:pPr>
              <a:defRPr/>
            </a:pPr>
            <a:r>
              <a:rPr lang="cs-CZ" dirty="0" smtClean="0"/>
              <a:t>Informace týkající se bezpečnosti</a:t>
            </a:r>
          </a:p>
          <a:p>
            <a:pPr>
              <a:defRPr/>
            </a:pPr>
            <a:r>
              <a:rPr lang="cs-CZ" dirty="0" smtClean="0"/>
              <a:t>Otevřená modulární architektura</a:t>
            </a:r>
          </a:p>
          <a:p>
            <a:pPr>
              <a:defRPr/>
            </a:pPr>
            <a:r>
              <a:rPr lang="cs-CZ" dirty="0" smtClean="0"/>
              <a:t>Vývoj klíčových technologií pro </a:t>
            </a:r>
          </a:p>
          <a:p>
            <a:pPr>
              <a:defRPr/>
            </a:pPr>
            <a:r>
              <a:rPr lang="cs-CZ" dirty="0" smtClean="0"/>
              <a:t>Ad-hoc dynamické směrování</a:t>
            </a:r>
          </a:p>
          <a:p>
            <a:pPr>
              <a:defRPr/>
            </a:pPr>
            <a:r>
              <a:rPr lang="cs-CZ" dirty="0" smtClean="0"/>
              <a:t>Dynamické mapy</a:t>
            </a:r>
          </a:p>
          <a:p>
            <a:pPr>
              <a:defRPr/>
            </a:pPr>
            <a:r>
              <a:rPr lang="cs-CZ" dirty="0" smtClean="0"/>
              <a:t>Testování možných scénářů a ohodnocení dopadů a </a:t>
            </a:r>
            <a:r>
              <a:rPr lang="cs-CZ" b="1" dirty="0" smtClean="0"/>
              <a:t>míry přijetí uživateli</a:t>
            </a:r>
          </a:p>
          <a:p>
            <a:pPr>
              <a:defRPr/>
            </a:pPr>
            <a:r>
              <a:rPr lang="cs-CZ" dirty="0" smtClean="0"/>
              <a:t>Důraz na praktické implementace vhodné pro zavedení v počátečních fázích nízké penetrace vybavených vozidel</a:t>
            </a:r>
          </a:p>
        </p:txBody>
      </p:sp>
      <p:sp>
        <p:nvSpPr>
          <p:cNvPr id="47108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   SAFESPOT activities</a:t>
            </a:r>
          </a:p>
        </p:txBody>
      </p:sp>
    </p:spTree>
    <p:extLst>
      <p:ext uri="{BB962C8B-B14F-4D97-AF65-F5344CB8AC3E}">
        <p14:creationId xmlns:p14="http://schemas.microsoft.com/office/powerpoint/2010/main" xmlns="" val="22592241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Zástupný symbol pro obsah 1"/>
          <p:cNvSpPr>
            <a:spLocks noGrp="1"/>
          </p:cNvSpPr>
          <p:nvPr>
            <p:ph idx="10"/>
          </p:nvPr>
        </p:nvSpPr>
        <p:spPr>
          <a:xfrm>
            <a:off x="0" y="785813"/>
            <a:ext cx="9144000" cy="2928937"/>
          </a:xfrm>
        </p:spPr>
        <p:txBody>
          <a:bodyPr/>
          <a:lstStyle/>
          <a:p>
            <a:endParaRPr lang="cs-CZ" smtClean="0"/>
          </a:p>
        </p:txBody>
      </p:sp>
      <p:sp>
        <p:nvSpPr>
          <p:cNvPr id="48131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3714750"/>
            <a:ext cx="9144000" cy="2928938"/>
          </a:xfrm>
        </p:spPr>
        <p:txBody>
          <a:bodyPr/>
          <a:lstStyle/>
          <a:p>
            <a:endParaRPr lang="cs-CZ" smtClean="0"/>
          </a:p>
        </p:txBody>
      </p:sp>
      <p:pic>
        <p:nvPicPr>
          <p:cNvPr id="4813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957263"/>
            <a:ext cx="8496300" cy="4943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8133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SAFESPOT – příklad aplikací</a:t>
            </a:r>
          </a:p>
        </p:txBody>
      </p:sp>
    </p:spTree>
    <p:extLst>
      <p:ext uri="{BB962C8B-B14F-4D97-AF65-F5344CB8AC3E}">
        <p14:creationId xmlns:p14="http://schemas.microsoft.com/office/powerpoint/2010/main" xmlns="" val="22405639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0"/>
          </p:nvPr>
        </p:nvSpPr>
        <p:spPr>
          <a:xfrm>
            <a:off x="323528" y="928688"/>
            <a:ext cx="8820472" cy="5308624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cs-CZ" dirty="0" smtClean="0"/>
              <a:t>6. rámcového programu EU </a:t>
            </a:r>
          </a:p>
          <a:p>
            <a:pPr>
              <a:defRPr/>
            </a:pPr>
            <a:r>
              <a:rPr lang="cs-CZ" dirty="0" smtClean="0"/>
              <a:t>Cílem zlepšit informace dostupné řidičům pomocí informací získaných jak z vozidel v blízkosti tak z infrastruktury. </a:t>
            </a:r>
          </a:p>
          <a:p>
            <a:pPr>
              <a:defRPr/>
            </a:pPr>
            <a:r>
              <a:rPr lang="cs-CZ" dirty="0" smtClean="0"/>
              <a:t>Zdrojem informací bude několik subsystémů</a:t>
            </a:r>
          </a:p>
          <a:p>
            <a:pPr lvl="1">
              <a:defRPr/>
            </a:pPr>
            <a:r>
              <a:rPr lang="cs-CZ" dirty="0" smtClean="0"/>
              <a:t>Ve vozidle půjde o vozidlový snímací modul zpracovávající data z vozidlových senzorů, datový modul zodpovědný za kompletaci, propojení a korelaci získaných informací z vnitřních a vnějších senzorů, mobilní rozhraní (pro komunikaci mezi řidiči), vyhodnocovací modul a komunikační modul (pro příjem dat od ostatních vozidel a od infrastruktury). </a:t>
            </a:r>
          </a:p>
          <a:p>
            <a:pPr lvl="1">
              <a:defRPr/>
            </a:pPr>
            <a:r>
              <a:rPr lang="cs-CZ" dirty="0" smtClean="0"/>
              <a:t>Na straně infrastruktury pak budou součástí zařízení pro sběr dat a řídicí systém včetně databázového serveru pro uchování informací</a:t>
            </a:r>
          </a:p>
          <a:p>
            <a:pPr>
              <a:defRPr/>
            </a:pPr>
            <a:r>
              <a:rPr lang="cs-CZ" dirty="0" smtClean="0"/>
              <a:t>Konsorcium projektu má </a:t>
            </a:r>
            <a:br>
              <a:rPr lang="cs-CZ" dirty="0" smtClean="0"/>
            </a:br>
            <a:r>
              <a:rPr lang="cs-CZ" dirty="0" smtClean="0"/>
              <a:t>14 členů převážně </a:t>
            </a:r>
            <a:br>
              <a:rPr lang="cs-CZ" dirty="0" smtClean="0"/>
            </a:br>
            <a:r>
              <a:rPr lang="cs-CZ" dirty="0" smtClean="0"/>
              <a:t>z jihoevropských zemí.</a:t>
            </a:r>
          </a:p>
          <a:p>
            <a:pPr>
              <a:defRPr/>
            </a:pPr>
            <a:r>
              <a:rPr lang="cs-CZ" dirty="0" smtClean="0"/>
              <a:t>http://www.</a:t>
            </a:r>
            <a:r>
              <a:rPr lang="cs-CZ" dirty="0" err="1" smtClean="0"/>
              <a:t>iway</a:t>
            </a:r>
            <a:r>
              <a:rPr lang="cs-CZ" dirty="0" smtClean="0"/>
              <a:t>-</a:t>
            </a:r>
            <a:r>
              <a:rPr lang="cs-CZ" dirty="0" err="1" smtClean="0"/>
              <a:t>project.eu</a:t>
            </a:r>
            <a:endParaRPr lang="cs-CZ" dirty="0" smtClean="0"/>
          </a:p>
          <a:p>
            <a:pPr>
              <a:defRPr/>
            </a:pPr>
            <a:endParaRPr lang="cs-CZ" dirty="0"/>
          </a:p>
        </p:txBody>
      </p:sp>
      <p:sp>
        <p:nvSpPr>
          <p:cNvPr id="49156" name="Nadpis 3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00088"/>
          </a:xfrm>
        </p:spPr>
        <p:txBody>
          <a:bodyPr/>
          <a:lstStyle/>
          <a:p>
            <a:r>
              <a:rPr lang="cs-CZ" smtClean="0"/>
              <a:t>   I-WAY (2006-2009)</a:t>
            </a:r>
            <a:br>
              <a:rPr lang="cs-CZ" smtClean="0"/>
            </a:br>
            <a:r>
              <a:rPr lang="cs-CZ" smtClean="0"/>
              <a:t>   (Intelligent co-operative system in cars for road safety)</a:t>
            </a:r>
          </a:p>
        </p:txBody>
      </p:sp>
      <p:pic>
        <p:nvPicPr>
          <p:cNvPr id="49157" name="Picture 2" descr="http://www.iway-project.eu/images/Architectur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581128"/>
            <a:ext cx="3495873" cy="203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362643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0"/>
          </p:nvPr>
        </p:nvSpPr>
        <p:spPr>
          <a:xfrm>
            <a:off x="251520" y="1000125"/>
            <a:ext cx="8892480" cy="5669235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cs-CZ" dirty="0" smtClean="0"/>
              <a:t>Projekt 6. rámcového programu EU </a:t>
            </a:r>
          </a:p>
          <a:p>
            <a:pPr>
              <a:defRPr/>
            </a:pPr>
            <a:r>
              <a:rPr lang="cs-CZ" dirty="0" smtClean="0"/>
              <a:t>Vývoj inovativních </a:t>
            </a:r>
            <a:r>
              <a:rPr lang="cs-CZ" dirty="0" err="1" smtClean="0"/>
              <a:t>telematických</a:t>
            </a:r>
            <a:r>
              <a:rPr lang="cs-CZ" dirty="0" smtClean="0"/>
              <a:t> aplikací pro dopravní infrastrukturu</a:t>
            </a:r>
          </a:p>
          <a:p>
            <a:pPr>
              <a:defRPr/>
            </a:pPr>
            <a:r>
              <a:rPr lang="cs-CZ" dirty="0" smtClean="0"/>
              <a:t>Zlepšení senzorů podél infrastruktury pro splnění nároků C2X</a:t>
            </a:r>
          </a:p>
          <a:p>
            <a:pPr>
              <a:defRPr/>
            </a:pPr>
            <a:r>
              <a:rPr lang="cs-CZ" dirty="0" smtClean="0"/>
              <a:t>Vývoj komunikačního konceptu (spolehlivosti, schopnosti pracovat v reálném čase, robustnost), využití různých komunikačních technologií (DAB, CALM, sítě založené na IP standardech)</a:t>
            </a:r>
          </a:p>
          <a:p>
            <a:pPr>
              <a:defRPr/>
            </a:pPr>
            <a:r>
              <a:rPr lang="cs-CZ" dirty="0" smtClean="0"/>
              <a:t>Demonstrace výsledků </a:t>
            </a:r>
            <a:br>
              <a:rPr lang="cs-CZ" dirty="0" smtClean="0"/>
            </a:br>
            <a:r>
              <a:rPr lang="cs-CZ" dirty="0" smtClean="0"/>
              <a:t>na evropských dálnicích a </a:t>
            </a:r>
            <a:br>
              <a:rPr lang="cs-CZ" dirty="0" smtClean="0"/>
            </a:br>
            <a:r>
              <a:rPr lang="cs-CZ" dirty="0" smtClean="0"/>
              <a:t>vývoj implementační strategie </a:t>
            </a:r>
            <a:br>
              <a:rPr lang="cs-CZ" dirty="0" smtClean="0"/>
            </a:br>
            <a:r>
              <a:rPr lang="cs-CZ" dirty="0" smtClean="0"/>
              <a:t>pro smíšené prostředí.</a:t>
            </a:r>
          </a:p>
          <a:p>
            <a:pPr>
              <a:defRPr/>
            </a:pPr>
            <a:r>
              <a:rPr lang="cs-CZ" dirty="0" smtClean="0"/>
              <a:t>Členy projektu je cca </a:t>
            </a:r>
            <a:br>
              <a:rPr lang="cs-CZ" dirty="0" smtClean="0"/>
            </a:br>
            <a:r>
              <a:rPr lang="cs-CZ" dirty="0" smtClean="0"/>
              <a:t>40 společností z několika </a:t>
            </a:r>
            <a:br>
              <a:rPr lang="cs-CZ" dirty="0" smtClean="0"/>
            </a:br>
            <a:r>
              <a:rPr lang="cs-CZ" dirty="0" smtClean="0"/>
              <a:t>evropských zemí</a:t>
            </a:r>
          </a:p>
          <a:p>
            <a:pPr>
              <a:defRPr/>
            </a:pPr>
            <a:endParaRPr lang="cs-CZ" dirty="0"/>
          </a:p>
        </p:txBody>
      </p:sp>
      <p:sp>
        <p:nvSpPr>
          <p:cNvPr id="50180" name="Nadpis 3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71525"/>
          </a:xfrm>
        </p:spPr>
        <p:txBody>
          <a:bodyPr/>
          <a:lstStyle/>
          <a:p>
            <a:r>
              <a:rPr lang="cs-CZ" smtClean="0"/>
              <a:t>   COOPERS (2006-2010)</a:t>
            </a:r>
            <a:br>
              <a:rPr lang="cs-CZ" smtClean="0"/>
            </a:br>
            <a:r>
              <a:rPr lang="cs-CZ" smtClean="0"/>
              <a:t>   (CO-OPerative SystEms for Intelligent Road Safety)</a:t>
            </a:r>
          </a:p>
        </p:txBody>
      </p:sp>
      <p:pic>
        <p:nvPicPr>
          <p:cNvPr id="50181" name="Picture 2" descr="0183a466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38" y="4293096"/>
            <a:ext cx="3357562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147067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Zástupný symbol pro obsah 1"/>
          <p:cNvSpPr>
            <a:spLocks noGrp="1"/>
          </p:cNvSpPr>
          <p:nvPr>
            <p:ph idx="10"/>
          </p:nvPr>
        </p:nvSpPr>
        <p:spPr>
          <a:xfrm>
            <a:off x="0" y="1214438"/>
            <a:ext cx="9144000" cy="2500312"/>
          </a:xfrm>
        </p:spPr>
        <p:txBody>
          <a:bodyPr/>
          <a:lstStyle/>
          <a:p>
            <a:r>
              <a:rPr lang="cs-CZ" smtClean="0"/>
              <a:t>projektem 6. rámcového programu</a:t>
            </a:r>
          </a:p>
          <a:p>
            <a:r>
              <a:rPr lang="cs-CZ" smtClean="0"/>
              <a:t>Řešil kooperativní systémy mezi vozidly a chodci (cyklisty, motocyklisty)</a:t>
            </a:r>
          </a:p>
          <a:p>
            <a:r>
              <a:rPr lang="cs-CZ" smtClean="0"/>
              <a:t>Počítá s komunikací vozidlového modulu přenosného vysílače.</a:t>
            </a:r>
          </a:p>
          <a:p>
            <a:endParaRPr lang="cs-CZ" smtClean="0"/>
          </a:p>
        </p:txBody>
      </p:sp>
      <p:sp>
        <p:nvSpPr>
          <p:cNvPr id="51204" name="Nadpis 3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85838"/>
          </a:xfrm>
        </p:spPr>
        <p:txBody>
          <a:bodyPr/>
          <a:lstStyle/>
          <a:p>
            <a:r>
              <a:rPr lang="cs-CZ" smtClean="0"/>
              <a:t>   WATCH-OVER (2006-2008)</a:t>
            </a:r>
            <a:br>
              <a:rPr lang="cs-CZ" smtClean="0"/>
            </a:br>
            <a:r>
              <a:rPr lang="cs-CZ" sz="2000" smtClean="0"/>
              <a:t>    Veh</a:t>
            </a:r>
            <a:r>
              <a:rPr lang="en-US" sz="2000" smtClean="0"/>
              <a:t>icle-to-Vulnerable roAd user cooperaTive communication and </a:t>
            </a:r>
            <a:r>
              <a:rPr lang="cs-CZ" sz="2000" smtClean="0"/>
              <a:t/>
            </a:r>
            <a:br>
              <a:rPr lang="cs-CZ" sz="2000" smtClean="0"/>
            </a:br>
            <a:r>
              <a:rPr lang="cs-CZ" sz="2000" smtClean="0"/>
              <a:t>   </a:t>
            </a:r>
            <a:r>
              <a:rPr lang="en-US" sz="2000" smtClean="0"/>
              <a:t>sensing teCHnologies to imprOVE transpoRt safety</a:t>
            </a:r>
            <a:endParaRPr lang="cs-CZ" sz="2000" smtClean="0"/>
          </a:p>
        </p:txBody>
      </p:sp>
      <p:pic>
        <p:nvPicPr>
          <p:cNvPr id="51205" name="Picture 6" descr="http://www.watchover-eu.org/img/watchneu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149080"/>
            <a:ext cx="34861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698642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0"/>
          </p:nvPr>
        </p:nvSpPr>
        <p:spPr>
          <a:xfrm>
            <a:off x="251520" y="764704"/>
            <a:ext cx="8892480" cy="5760640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cs-CZ" dirty="0" smtClean="0"/>
              <a:t>Cílem tohoto </a:t>
            </a:r>
            <a:r>
              <a:rPr lang="cs-CZ" dirty="0" err="1" smtClean="0"/>
              <a:t>konzorcia</a:t>
            </a:r>
            <a:r>
              <a:rPr lang="cs-CZ" dirty="0" smtClean="0"/>
              <a:t> je vytvořit a rozšířit jednotný evropský standard pro komunikaci vozidlo-vozidlo založený na bezdrátových LAN sítích a tím zajistit vzájemnou kompatibilitu mezi vozidly</a:t>
            </a:r>
          </a:p>
          <a:p>
            <a:pPr>
              <a:defRPr/>
            </a:pPr>
            <a:r>
              <a:rPr lang="cs-CZ" dirty="0" smtClean="0"/>
              <a:t>Umožnit vývoj mnoha aplikací díky vytvoření a předvedení prototypů</a:t>
            </a:r>
          </a:p>
          <a:p>
            <a:pPr>
              <a:defRPr/>
            </a:pPr>
            <a:r>
              <a:rPr lang="cs-CZ" dirty="0" smtClean="0"/>
              <a:t>Podpora standardizace C2C komunikace</a:t>
            </a:r>
            <a:br>
              <a:rPr lang="cs-CZ" dirty="0" smtClean="0"/>
            </a:br>
            <a:r>
              <a:rPr lang="cs-CZ" dirty="0" smtClean="0"/>
              <a:t>(Jedním z cílů CAR2CAR </a:t>
            </a:r>
            <a:r>
              <a:rPr lang="cs-CZ" dirty="0" err="1" smtClean="0"/>
              <a:t>konzorcia</a:t>
            </a:r>
            <a:r>
              <a:rPr lang="cs-CZ" dirty="0" smtClean="0"/>
              <a:t> byla </a:t>
            </a:r>
            <a:r>
              <a:rPr lang="cs-CZ" dirty="0" err="1" smtClean="0"/>
              <a:t>shaha</a:t>
            </a:r>
            <a:r>
              <a:rPr lang="cs-CZ" dirty="0" smtClean="0"/>
              <a:t> o vyhrazení frekvenčního pásma pro aplikace kooperativních systémů, což se v r. 2008 podařilo.)</a:t>
            </a:r>
          </a:p>
          <a:p>
            <a:pPr>
              <a:defRPr/>
            </a:pPr>
            <a:r>
              <a:rPr lang="cs-CZ" dirty="0" smtClean="0"/>
              <a:t>Komunikace zakládá Car 2 car na standardu IEEE 802.11 – bezdrátových sítích krátkého dosahu. Konkrétně se jedná o 802.11a, b, g, p.</a:t>
            </a:r>
          </a:p>
          <a:p>
            <a:pPr>
              <a:defRPr/>
            </a:pPr>
            <a:r>
              <a:rPr lang="cs-CZ" dirty="0" smtClean="0"/>
              <a:t>Vytvořit implementační strategie a business modely</a:t>
            </a:r>
          </a:p>
          <a:p>
            <a:pPr>
              <a:defRPr/>
            </a:pPr>
            <a:r>
              <a:rPr lang="cs-CZ" dirty="0" smtClean="0"/>
              <a:t>Toto </a:t>
            </a:r>
            <a:r>
              <a:rPr lang="cs-CZ" dirty="0" err="1" smtClean="0"/>
              <a:t>konzorcium</a:t>
            </a:r>
            <a:r>
              <a:rPr lang="cs-CZ" dirty="0" smtClean="0"/>
              <a:t> je tvořeno osmi evropskými výrobci automobilů se zapojením několika dalších přidružených členů.</a:t>
            </a:r>
          </a:p>
          <a:p>
            <a:pPr>
              <a:defRPr/>
            </a:pPr>
            <a:endParaRPr lang="cs-CZ" dirty="0" smtClean="0"/>
          </a:p>
          <a:p>
            <a:pPr>
              <a:defRPr/>
            </a:pPr>
            <a:endParaRPr lang="cs-CZ" dirty="0"/>
          </a:p>
        </p:txBody>
      </p:sp>
      <p:sp>
        <p:nvSpPr>
          <p:cNvPr id="52228" name="Nadpis 3"/>
          <p:cNvSpPr>
            <a:spLocks noGrp="1"/>
          </p:cNvSpPr>
          <p:nvPr>
            <p:ph type="title"/>
          </p:nvPr>
        </p:nvSpPr>
        <p:spPr>
          <a:xfrm>
            <a:off x="0" y="300038"/>
            <a:ext cx="9144000" cy="414337"/>
          </a:xfrm>
        </p:spPr>
        <p:txBody>
          <a:bodyPr/>
          <a:lstStyle/>
          <a:p>
            <a:r>
              <a:rPr lang="cs-CZ" smtClean="0"/>
              <a:t>   CAR2CAR consortium</a:t>
            </a:r>
          </a:p>
        </p:txBody>
      </p:sp>
    </p:spTree>
    <p:extLst>
      <p:ext uri="{BB962C8B-B14F-4D97-AF65-F5344CB8AC3E}">
        <p14:creationId xmlns:p14="http://schemas.microsoft.com/office/powerpoint/2010/main" xmlns="" val="3120863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Obrázek 8" descr="ETSI ITS schema.JPG"/>
          <p:cNvPicPr>
            <a:picLocks noChangeAspect="1"/>
          </p:cNvPicPr>
          <p:nvPr/>
        </p:nvPicPr>
        <p:blipFill>
          <a:blip r:embed="rId2" cstate="print"/>
          <a:srcRect t="9320"/>
          <a:stretch>
            <a:fillRect/>
          </a:stretch>
        </p:blipFill>
        <p:spPr bwMode="auto">
          <a:xfrm>
            <a:off x="0" y="3786188"/>
            <a:ext cx="40005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smtClean="0"/>
          </a:p>
        </p:txBody>
      </p:sp>
      <p:pic>
        <p:nvPicPr>
          <p:cNvPr id="53252" name="Zástupný symbol pro obsah 6" descr="emergency_top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b="19612"/>
          <a:stretch>
            <a:fillRect/>
          </a:stretch>
        </p:blipFill>
        <p:spPr>
          <a:xfrm>
            <a:off x="0" y="928688"/>
            <a:ext cx="3857625" cy="2500312"/>
          </a:xfrm>
        </p:spPr>
      </p:pic>
      <p:sp>
        <p:nvSpPr>
          <p:cNvPr id="5" name="Nadpis 3"/>
          <p:cNvSpPr txBox="1">
            <a:spLocks/>
          </p:cNvSpPr>
          <p:nvPr/>
        </p:nvSpPr>
        <p:spPr bwMode="auto">
          <a:xfrm>
            <a:off x="0" y="228600"/>
            <a:ext cx="9144000" cy="53340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cs-CZ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CAR2CAR </a:t>
            </a:r>
            <a:r>
              <a:rPr lang="cs-CZ" kern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application</a:t>
            </a:r>
            <a:r>
              <a:rPr lang="cs-CZ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cs-CZ" kern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visions</a:t>
            </a:r>
            <a:endParaRPr lang="cs-CZ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3254" name="Obrázek 7" descr="postcrashWarn_top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3" y="3286125"/>
            <a:ext cx="38989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5" name="Obrázek 9" descr="MC_useCase_streetPerspective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38" y="739775"/>
            <a:ext cx="3071812" cy="218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13" y="2071688"/>
            <a:ext cx="30511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ovéPole 10"/>
          <p:cNvSpPr txBox="1"/>
          <p:nvPr/>
        </p:nvSpPr>
        <p:spPr>
          <a:xfrm>
            <a:off x="4457700" y="6376988"/>
            <a:ext cx="4686300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600" b="0" dirty="0" err="1">
                <a:latin typeface="+mn-lt"/>
              </a:rPr>
              <a:t>Source</a:t>
            </a:r>
            <a:r>
              <a:rPr lang="cs-CZ" sz="1600" b="0" dirty="0">
                <a:latin typeface="+mn-lt"/>
              </a:rPr>
              <a:t>: </a:t>
            </a:r>
            <a:r>
              <a:rPr lang="fr-FR" sz="1600" b="0" dirty="0">
                <a:latin typeface="+mn-lt"/>
              </a:rPr>
              <a:t>CAR 2 CAR Communication Consortium </a:t>
            </a:r>
            <a:endParaRPr lang="cs-CZ" sz="16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21245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0"/>
          </p:nvPr>
        </p:nvSpPr>
        <p:spPr>
          <a:xfrm>
            <a:off x="395536" y="785813"/>
            <a:ext cx="8748464" cy="573953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Projekt 6. rámcového programu EU </a:t>
            </a:r>
          </a:p>
          <a:p>
            <a:pPr>
              <a:defRPr/>
            </a:pPr>
            <a:r>
              <a:rPr lang="cs-CZ" dirty="0" smtClean="0"/>
              <a:t>Cílem koordinovat a konsolidovat výsledky projektů (evropských a národních) a rovněž výsledky sdružení jako je například Car-to-Car</a:t>
            </a:r>
          </a:p>
          <a:p>
            <a:pPr>
              <a:defRPr/>
            </a:pPr>
            <a:r>
              <a:rPr lang="cs-CZ" dirty="0" smtClean="0"/>
              <a:t>Účel např. příprava standardizace pro kooperativní aplikace se zahrnutím všech relevantních technologií</a:t>
            </a:r>
          </a:p>
          <a:p>
            <a:pPr>
              <a:defRPr/>
            </a:pPr>
            <a:r>
              <a:rPr lang="cs-CZ" dirty="0" smtClean="0"/>
              <a:t>7 členů projektu – převážně automobilových výrobci</a:t>
            </a:r>
          </a:p>
          <a:p>
            <a:pPr>
              <a:defRPr/>
            </a:pPr>
            <a:r>
              <a:rPr lang="cs-CZ" dirty="0" smtClean="0"/>
              <a:t>http://www.</a:t>
            </a:r>
            <a:r>
              <a:rPr lang="cs-CZ" dirty="0" err="1" smtClean="0"/>
              <a:t>comesafety.org</a:t>
            </a:r>
            <a:r>
              <a:rPr lang="cs-CZ" dirty="0" smtClean="0"/>
              <a:t>/</a:t>
            </a:r>
          </a:p>
          <a:p>
            <a:pPr>
              <a:defRPr/>
            </a:pPr>
            <a:endParaRPr lang="cs-CZ" dirty="0"/>
          </a:p>
        </p:txBody>
      </p:sp>
      <p:sp>
        <p:nvSpPr>
          <p:cNvPr id="54276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   COMeSAFETY</a:t>
            </a:r>
          </a:p>
        </p:txBody>
      </p:sp>
    </p:spTree>
    <p:extLst>
      <p:ext uri="{BB962C8B-B14F-4D97-AF65-F5344CB8AC3E}">
        <p14:creationId xmlns:p14="http://schemas.microsoft.com/office/powerpoint/2010/main" xmlns="" val="16812975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References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cs-CZ" dirty="0" smtClean="0"/>
              <a:t>http://www.</a:t>
            </a:r>
            <a:r>
              <a:rPr lang="cs-CZ" dirty="0" err="1" smtClean="0"/>
              <a:t>intellidriveusa.org</a:t>
            </a:r>
            <a:endParaRPr lang="cs-CZ" dirty="0" smtClean="0"/>
          </a:p>
          <a:p>
            <a:pPr>
              <a:defRPr/>
            </a:pPr>
            <a:r>
              <a:rPr lang="cs-CZ" dirty="0" smtClean="0"/>
              <a:t>http://www.et2.tu-</a:t>
            </a:r>
            <a:r>
              <a:rPr lang="cs-CZ" dirty="0" err="1" smtClean="0"/>
              <a:t>harburg.de</a:t>
            </a:r>
            <a:r>
              <a:rPr lang="cs-CZ" dirty="0" smtClean="0"/>
              <a:t>/</a:t>
            </a:r>
            <a:r>
              <a:rPr lang="cs-CZ" dirty="0" err="1" smtClean="0"/>
              <a:t>fleetnet</a:t>
            </a:r>
            <a:r>
              <a:rPr lang="cs-CZ" dirty="0" smtClean="0"/>
              <a:t>/index.</a:t>
            </a:r>
            <a:r>
              <a:rPr lang="cs-CZ" dirty="0" err="1" smtClean="0"/>
              <a:t>html</a:t>
            </a:r>
            <a:endParaRPr lang="cs-CZ" dirty="0" smtClean="0"/>
          </a:p>
          <a:p>
            <a:pPr>
              <a:defRPr/>
            </a:pPr>
            <a:r>
              <a:rPr lang="cs-CZ" dirty="0" smtClean="0"/>
              <a:t>http://www.</a:t>
            </a:r>
            <a:r>
              <a:rPr lang="cs-CZ" dirty="0" err="1" smtClean="0"/>
              <a:t>ece.osu.edu</a:t>
            </a:r>
            <a:r>
              <a:rPr lang="cs-CZ" dirty="0" smtClean="0"/>
              <a:t>/</a:t>
            </a:r>
            <a:r>
              <a:rPr lang="cs-CZ" dirty="0" err="1" smtClean="0"/>
              <a:t>hpcnl</a:t>
            </a:r>
            <a:r>
              <a:rPr lang="cs-CZ" dirty="0" smtClean="0"/>
              <a:t>/</a:t>
            </a:r>
            <a:r>
              <a:rPr lang="cs-CZ" dirty="0" err="1" smtClean="0"/>
              <a:t>okipublic</a:t>
            </a:r>
            <a:r>
              <a:rPr lang="cs-CZ" dirty="0" smtClean="0"/>
              <a:t>/</a:t>
            </a:r>
          </a:p>
          <a:p>
            <a:pPr>
              <a:defRPr/>
            </a:pPr>
            <a:r>
              <a:rPr lang="cs-CZ" dirty="0" smtClean="0"/>
              <a:t>http://www.com2react-</a:t>
            </a:r>
            <a:r>
              <a:rPr lang="cs-CZ" dirty="0" err="1" smtClean="0"/>
              <a:t>project.org</a:t>
            </a:r>
            <a:r>
              <a:rPr lang="cs-CZ" dirty="0" smtClean="0"/>
              <a:t>/</a:t>
            </a:r>
          </a:p>
          <a:p>
            <a:pPr>
              <a:defRPr/>
            </a:pPr>
            <a:r>
              <a:rPr lang="cs-CZ" dirty="0" smtClean="0"/>
              <a:t>http://www.</a:t>
            </a:r>
            <a:r>
              <a:rPr lang="cs-CZ" dirty="0" err="1" smtClean="0"/>
              <a:t>cvisproject.org</a:t>
            </a:r>
            <a:r>
              <a:rPr lang="cs-CZ" dirty="0" smtClean="0"/>
              <a:t>/</a:t>
            </a:r>
          </a:p>
          <a:p>
            <a:pPr>
              <a:defRPr/>
            </a:pPr>
            <a:r>
              <a:rPr lang="cs-CZ" dirty="0" smtClean="0"/>
              <a:t>http://www.</a:t>
            </a:r>
            <a:r>
              <a:rPr lang="cs-CZ" dirty="0" err="1" smtClean="0"/>
              <a:t>safespot</a:t>
            </a:r>
            <a:r>
              <a:rPr lang="cs-CZ" dirty="0" smtClean="0"/>
              <a:t>-</a:t>
            </a:r>
            <a:r>
              <a:rPr lang="cs-CZ" dirty="0" err="1" smtClean="0"/>
              <a:t>eu.org</a:t>
            </a:r>
            <a:r>
              <a:rPr lang="cs-CZ" dirty="0" smtClean="0"/>
              <a:t>/</a:t>
            </a:r>
          </a:p>
          <a:p>
            <a:pPr>
              <a:defRPr/>
            </a:pPr>
            <a:r>
              <a:rPr lang="cs-CZ" dirty="0" smtClean="0"/>
              <a:t>http://www.</a:t>
            </a:r>
            <a:r>
              <a:rPr lang="cs-CZ" dirty="0" err="1" smtClean="0"/>
              <a:t>comesafety.org</a:t>
            </a:r>
            <a:r>
              <a:rPr lang="cs-CZ" dirty="0" smtClean="0"/>
              <a:t>/</a:t>
            </a:r>
          </a:p>
          <a:p>
            <a:pPr>
              <a:defRPr/>
            </a:pPr>
            <a:r>
              <a:rPr lang="cs-CZ" dirty="0" smtClean="0"/>
              <a:t>http://www.</a:t>
            </a:r>
            <a:r>
              <a:rPr lang="cs-CZ" dirty="0" err="1" smtClean="0"/>
              <a:t>iway</a:t>
            </a:r>
            <a:r>
              <a:rPr lang="cs-CZ" dirty="0" smtClean="0"/>
              <a:t>-</a:t>
            </a:r>
            <a:r>
              <a:rPr lang="cs-CZ" dirty="0" err="1" smtClean="0"/>
              <a:t>project.eu</a:t>
            </a:r>
            <a:endParaRPr lang="cs-CZ" dirty="0" smtClean="0"/>
          </a:p>
          <a:p>
            <a:pPr>
              <a:defRPr/>
            </a:pPr>
            <a:r>
              <a:rPr lang="cs-CZ" dirty="0" smtClean="0"/>
              <a:t>http://www.car-to-car.</a:t>
            </a:r>
            <a:r>
              <a:rPr lang="cs-CZ" dirty="0" err="1" smtClean="0"/>
              <a:t>org</a:t>
            </a:r>
            <a:r>
              <a:rPr lang="cs-CZ" dirty="0" smtClean="0"/>
              <a:t>/</a:t>
            </a:r>
          </a:p>
          <a:p>
            <a:pPr>
              <a:defRPr/>
            </a:pPr>
            <a:r>
              <a:rPr lang="cs-CZ" dirty="0" smtClean="0"/>
              <a:t>http://www.</a:t>
            </a:r>
            <a:r>
              <a:rPr lang="cs-CZ" dirty="0" err="1" smtClean="0"/>
              <a:t>watchover</a:t>
            </a:r>
            <a:r>
              <a:rPr lang="cs-CZ" dirty="0" smtClean="0"/>
              <a:t>-</a:t>
            </a:r>
            <a:r>
              <a:rPr lang="cs-CZ" dirty="0" err="1" smtClean="0"/>
              <a:t>eu.org</a:t>
            </a:r>
            <a:r>
              <a:rPr lang="cs-CZ" dirty="0" smtClean="0"/>
              <a:t>/</a:t>
            </a:r>
          </a:p>
          <a:p>
            <a:pPr>
              <a:defRPr/>
            </a:pPr>
            <a:r>
              <a:rPr lang="cs-CZ" dirty="0" smtClean="0"/>
              <a:t>http://www.</a:t>
            </a:r>
            <a:r>
              <a:rPr lang="cs-CZ" dirty="0" err="1" smtClean="0"/>
              <a:t>sigmobile.org</a:t>
            </a:r>
            <a:r>
              <a:rPr lang="cs-CZ" dirty="0" smtClean="0"/>
              <a:t>/</a:t>
            </a:r>
          </a:p>
          <a:p>
            <a:pPr>
              <a:defRPr/>
            </a:pPr>
            <a:r>
              <a:rPr lang="cs-CZ" dirty="0" smtClean="0"/>
              <a:t>http://ec.europa.eu/information_society/activities/esafety/research_activ/research_activ_fp6/index_en.htm</a:t>
            </a:r>
          </a:p>
          <a:p>
            <a:pPr>
              <a:defRPr/>
            </a:pPr>
            <a:r>
              <a:rPr lang="cs-CZ" dirty="0" smtClean="0"/>
              <a:t>http://ec.europa.eu/information_society/activities/esafety/research_activ/research_activ_fp7/index_en.htm</a:t>
            </a:r>
          </a:p>
          <a:p>
            <a:pPr>
              <a:defRPr/>
            </a:pPr>
            <a:r>
              <a:rPr lang="cs-CZ" dirty="0" smtClean="0"/>
              <a:t>http://www.esafetysupport.org/download/working_groups/Implementation_Road_Maps/busch1.pdf</a:t>
            </a:r>
          </a:p>
          <a:p>
            <a:pPr>
              <a:defRPr/>
            </a:pPr>
            <a:r>
              <a:rPr lang="cs-CZ" dirty="0"/>
              <a:t>http://www.youtube.com/watch?v=qUmVaL88WmU</a:t>
            </a:r>
          </a:p>
          <a:p>
            <a:pPr>
              <a:defRPr/>
            </a:pPr>
            <a:endParaRPr lang="cs-CZ" dirty="0" smtClean="0"/>
          </a:p>
          <a:p>
            <a:pPr>
              <a:defRPr/>
            </a:pPr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6104"/>
          </a:xfrm>
        </p:spPr>
        <p:txBody>
          <a:bodyPr/>
          <a:lstStyle/>
          <a:p>
            <a:r>
              <a:rPr lang="cs-CZ" dirty="0" smtClean="0"/>
              <a:t>   Historie projektů kooperativních systémů</a:t>
            </a:r>
            <a:endParaRPr lang="cs-CZ" dirty="0" smtClean="0">
              <a:solidFill>
                <a:srgbClr val="D1FFC5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573016"/>
            <a:ext cx="3933825" cy="27908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922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516216" y="3356992"/>
            <a:ext cx="1989584" cy="3268602"/>
          </a:xfrm>
          <a:noFill/>
        </p:spPr>
      </p:pic>
      <p:sp>
        <p:nvSpPr>
          <p:cNvPr id="7" name="TextovéPole 6"/>
          <p:cNvSpPr txBox="1"/>
          <p:nvPr/>
        </p:nvSpPr>
        <p:spPr>
          <a:xfrm>
            <a:off x="285750" y="1143000"/>
            <a:ext cx="875074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defRPr/>
            </a:pPr>
            <a:r>
              <a:rPr lang="cs-CZ" b="0" dirty="0" smtClean="0">
                <a:latin typeface="+mn-lt"/>
              </a:rPr>
              <a:t>Prvním projektem s funkčními výstupy projekt </a:t>
            </a:r>
            <a:r>
              <a:rPr lang="en-GB" b="0" dirty="0" err="1" smtClean="0">
                <a:latin typeface="+mn-lt"/>
              </a:rPr>
              <a:t>Wolfsburger</a:t>
            </a:r>
            <a:r>
              <a:rPr lang="en-GB" b="0" dirty="0" smtClean="0">
                <a:latin typeface="+mn-lt"/>
              </a:rPr>
              <a:t> </a:t>
            </a:r>
            <a:r>
              <a:rPr lang="en-GB" b="0" dirty="0" err="1">
                <a:latin typeface="+mn-lt"/>
              </a:rPr>
              <a:t>Welle</a:t>
            </a:r>
            <a:r>
              <a:rPr lang="en-GB" b="0" dirty="0">
                <a:latin typeface="+mn-lt"/>
              </a:rPr>
              <a:t> </a:t>
            </a:r>
            <a:r>
              <a:rPr lang="cs-CZ" b="0" dirty="0" smtClean="0">
                <a:latin typeface="+mn-lt"/>
              </a:rPr>
              <a:t>(</a:t>
            </a:r>
            <a:r>
              <a:rPr lang="cs-CZ" b="0" dirty="0">
                <a:latin typeface="+mn-lt"/>
              </a:rPr>
              <a:t>1981-1983)</a:t>
            </a:r>
            <a:endParaRPr lang="en-GB" b="0" dirty="0">
              <a:latin typeface="+mn-lt"/>
            </a:endParaRPr>
          </a:p>
          <a:p>
            <a:pPr indent="-457200">
              <a:buFont typeface="Arial" pitchFamily="34" charset="0"/>
              <a:buChar char="•"/>
              <a:defRPr/>
            </a:pPr>
            <a:r>
              <a:rPr lang="cs-CZ" b="0" dirty="0" smtClean="0">
                <a:latin typeface="+mn-lt"/>
              </a:rPr>
              <a:t>Využití </a:t>
            </a:r>
            <a:r>
              <a:rPr lang="en-GB" b="0" dirty="0" smtClean="0">
                <a:latin typeface="+mn-lt"/>
              </a:rPr>
              <a:t>DSRC </a:t>
            </a:r>
            <a:r>
              <a:rPr lang="cs-CZ" b="0" dirty="0" smtClean="0">
                <a:latin typeface="+mn-lt"/>
              </a:rPr>
              <a:t>a infračervené komunikace</a:t>
            </a:r>
            <a:endParaRPr lang="en-GB" b="0" dirty="0">
              <a:latin typeface="+mn-lt"/>
            </a:endParaRPr>
          </a:p>
          <a:p>
            <a:pPr indent="-457200">
              <a:buFont typeface="Arial" pitchFamily="34" charset="0"/>
              <a:buChar char="•"/>
              <a:defRPr/>
            </a:pPr>
            <a:r>
              <a:rPr lang="cs-CZ" b="0" dirty="0" smtClean="0">
                <a:latin typeface="+mn-lt"/>
              </a:rPr>
              <a:t>Optimalizace dopravního proudu v rámci zelené vlny – informace o potřebné rychlosti pro plynulý průjezd křižovatkou</a:t>
            </a:r>
            <a:endParaRPr lang="en-GB" b="0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sah 1"/>
          <p:cNvSpPr>
            <a:spLocks noGrp="1"/>
          </p:cNvSpPr>
          <p:nvPr>
            <p:ph idx="10"/>
          </p:nvPr>
        </p:nvSpPr>
        <p:spPr>
          <a:xfrm>
            <a:off x="323528" y="785813"/>
            <a:ext cx="8820472" cy="5739531"/>
          </a:xfrm>
        </p:spPr>
        <p:txBody>
          <a:bodyPr/>
          <a:lstStyle/>
          <a:p>
            <a:r>
              <a:rPr lang="cs-CZ" dirty="0" smtClean="0"/>
              <a:t>Založené na komunikaci</a:t>
            </a:r>
          </a:p>
          <a:p>
            <a:pPr lvl="1"/>
            <a:r>
              <a:rPr lang="cs-CZ" dirty="0" smtClean="0"/>
              <a:t>Vozidlo-vozidlo (V2V, C2C)</a:t>
            </a:r>
            <a:endParaRPr lang="cs-CZ" dirty="0" smtClean="0"/>
          </a:p>
          <a:p>
            <a:pPr lvl="1"/>
            <a:r>
              <a:rPr lang="cs-CZ" dirty="0" smtClean="0"/>
              <a:t>Vozidlo-infrastruktura (V2I,C2I)</a:t>
            </a:r>
            <a:endParaRPr lang="cs-CZ" dirty="0" smtClean="0"/>
          </a:p>
          <a:p>
            <a:pPr lvl="1"/>
            <a:r>
              <a:rPr lang="cs-CZ" dirty="0" smtClean="0"/>
              <a:t>Vozidlo-další účastník silničního provozu</a:t>
            </a:r>
          </a:p>
          <a:p>
            <a:r>
              <a:rPr lang="cs-CZ" dirty="0" smtClean="0"/>
              <a:t>Souhrnně označovány jako V2X </a:t>
            </a:r>
          </a:p>
        </p:txBody>
      </p:sp>
      <p:sp>
        <p:nvSpPr>
          <p:cNvPr id="1024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Typy kooperativních systémů</a:t>
            </a:r>
            <a:endParaRPr lang="cs-CZ" dirty="0" smtClean="0">
              <a:solidFill>
                <a:srgbClr val="D1FF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34669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Vlastní 2">
      <a:dk1>
        <a:srgbClr val="000000"/>
      </a:dk1>
      <a:lt1>
        <a:srgbClr val="FFFFFF"/>
      </a:lt1>
      <a:dk2>
        <a:srgbClr val="60C89B"/>
      </a:dk2>
      <a:lt2>
        <a:srgbClr val="DDF3E9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b="0" dirty="0" smtClean="0">
            <a:latin typeface="+mn-lt"/>
          </a:defRPr>
        </a:defPPr>
      </a:lstStyle>
    </a:txDef>
  </a:objectDefaults>
  <a:extraClrSchemeLst>
    <a:extraClrScheme>
      <a:clrScheme name="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C:\My Documents\Whitten PPT (revised)\template.pot</Template>
  <TotalTime>4468</TotalTime>
  <Pages>5</Pages>
  <Words>5213</Words>
  <Application>Microsoft Office PowerPoint</Application>
  <PresentationFormat>Předvádění na obrazovce (4:3)</PresentationFormat>
  <Paragraphs>495</Paragraphs>
  <Slides>78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78</vt:i4>
      </vt:variant>
    </vt:vector>
  </HeadingPairs>
  <TitlesOfParts>
    <vt:vector size="79" baseType="lpstr">
      <vt:lpstr>template</vt:lpstr>
      <vt:lpstr>Snímek 1</vt:lpstr>
      <vt:lpstr>   Přednáška 7 - Obsah</vt:lpstr>
      <vt:lpstr>Kooperativní systémy</vt:lpstr>
      <vt:lpstr>   Vize komplexních aplikací kooperativních systémů</vt:lpstr>
      <vt:lpstr>    Příčiny vážných dopravních nehod </vt:lpstr>
      <vt:lpstr>  Motivace různých subjektů pro zavádění nových aplikací ITS</vt:lpstr>
      <vt:lpstr>   Projekty zabývající se kooperativními systémy</vt:lpstr>
      <vt:lpstr>   Historie projektů kooperativních systémů</vt:lpstr>
      <vt:lpstr>   Typy kooperativních systémů</vt:lpstr>
      <vt:lpstr>   Typy přenášených informací </vt:lpstr>
      <vt:lpstr>Příklad aktuálně vyvíjené aplikace</vt:lpstr>
      <vt:lpstr>  Politické souvislosti, podpora</vt:lpstr>
      <vt:lpstr>   Další nutné podmínky, rizika, atd.</vt:lpstr>
      <vt:lpstr>   Příklad nárůstu penetrace vybavených vozidel</vt:lpstr>
      <vt:lpstr>Možné technologie</vt:lpstr>
      <vt:lpstr>   Vyhodnocování přínosu kooperativních systémů, možnosti modelování</vt:lpstr>
      <vt:lpstr>Snímek 17</vt:lpstr>
      <vt:lpstr>    Možné typy aplikací kooperativních systémů   </vt:lpstr>
      <vt:lpstr>   Aplikace pro řízení dopravy a přepravy </vt:lpstr>
      <vt:lpstr>   Aplikace pro řízení dopravy a přepravy </vt:lpstr>
      <vt:lpstr>   Logistika a řízení nákladní dopravy</vt:lpstr>
      <vt:lpstr>    Bezpečnostní aplikace</vt:lpstr>
      <vt:lpstr>   Údržbové aplikace</vt:lpstr>
      <vt:lpstr>  Aplikace kooperativních systémů dle místa vzniku zprávy 1</vt:lpstr>
      <vt:lpstr>  Aplikace kooperativních systémů dle místa vzniku zprávy 2</vt:lpstr>
      <vt:lpstr>Současná situace</vt:lpstr>
      <vt:lpstr>   Realizované projekty kooperativních systémů</vt:lpstr>
      <vt:lpstr>   Prezentace výsledků kooperativních projektů    - Cooperative Mobility Showcase 2010</vt:lpstr>
      <vt:lpstr>Aplikace realizované jako prototypy</vt:lpstr>
      <vt:lpstr>Aplikace projektu CVIS</vt:lpstr>
      <vt:lpstr>Aplikace projektu CVIS</vt:lpstr>
      <vt:lpstr>Aplikace projektu CVIS</vt:lpstr>
      <vt:lpstr>Aplikace projektu CVIS</vt:lpstr>
      <vt:lpstr>Aplikace projektu CVIS</vt:lpstr>
      <vt:lpstr>Aplikace projektu CVIS</vt:lpstr>
      <vt:lpstr>Aplikace projektu CVIS</vt:lpstr>
      <vt:lpstr>Aplikace projektu CVIS</vt:lpstr>
      <vt:lpstr>Aplikace projektu CVIS</vt:lpstr>
      <vt:lpstr>Aplikace projektu CVIS</vt:lpstr>
      <vt:lpstr>Aplikace projektu CVIS</vt:lpstr>
      <vt:lpstr>Aplikace projektu SAFESPOT</vt:lpstr>
      <vt:lpstr>Aplikace projektu SAFESPOT</vt:lpstr>
      <vt:lpstr>Aplikace projektu COOPERS </vt:lpstr>
      <vt:lpstr>Aplikace projektu COOPERS </vt:lpstr>
      <vt:lpstr>Aplikace projektu COOPERS  - Bezpečností aplikace</vt:lpstr>
      <vt:lpstr>Aplikace projektu COOPERS </vt:lpstr>
      <vt:lpstr>Aplikace projektu COOPERS </vt:lpstr>
      <vt:lpstr>Aplikace projektu COOPERS </vt:lpstr>
      <vt:lpstr>Aplikace projektu COOPERS </vt:lpstr>
      <vt:lpstr>Snímek 50</vt:lpstr>
      <vt:lpstr>Standardy počítající s využitím pro mobilní uživatele v ITS</vt:lpstr>
      <vt:lpstr>CALM</vt:lpstr>
      <vt:lpstr>CALM</vt:lpstr>
      <vt:lpstr>CALM principy</vt:lpstr>
      <vt:lpstr>Technologie využívané v konceptu CALM </vt:lpstr>
      <vt:lpstr>CALM architektura</vt:lpstr>
      <vt:lpstr>   Probíhající projekty kooperativních systémů</vt:lpstr>
      <vt:lpstr>DRIVE C2X</vt:lpstr>
      <vt:lpstr>Děkuji za pozornost</vt:lpstr>
      <vt:lpstr>   Realizované projekty kooperativních systémů</vt:lpstr>
      <vt:lpstr>COM2REACT</vt:lpstr>
      <vt:lpstr>COM2REACT principles</vt:lpstr>
      <vt:lpstr>Snímek 63</vt:lpstr>
      <vt:lpstr>OKI</vt:lpstr>
      <vt:lpstr>   CVIS (2006-2010)</vt:lpstr>
      <vt:lpstr>Snímek 66</vt:lpstr>
      <vt:lpstr>CVIS telecommunication environment</vt:lpstr>
      <vt:lpstr>CVIS – telekomunikační prostředí</vt:lpstr>
      <vt:lpstr>   SAFESPOT</vt:lpstr>
      <vt:lpstr>   SAFESPOT activities</vt:lpstr>
      <vt:lpstr>   SAFESPOT – příklad aplikací</vt:lpstr>
      <vt:lpstr>   I-WAY (2006-2009)    (Intelligent co-operative system in cars for road safety)</vt:lpstr>
      <vt:lpstr>   COOPERS (2006-2010)    (CO-OPerative SystEms for Intelligent Road Safety)</vt:lpstr>
      <vt:lpstr>   WATCH-OVER (2006-2008)     Vehicle-to-Vulnerable roAd user cooperaTive communication and     sensing teCHnologies to imprOVE transpoRt safety</vt:lpstr>
      <vt:lpstr>   CAR2CAR consortium</vt:lpstr>
      <vt:lpstr>Snímek 76</vt:lpstr>
      <vt:lpstr>   COMeSAFETY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Telematické soustavy - Kooperativní systémy</dc:title>
  <dc:creator>Zuzana Bělinová</dc:creator>
  <cp:lastModifiedBy>zuzka</cp:lastModifiedBy>
  <cp:revision>493</cp:revision>
  <cp:lastPrinted>1999-02-22T19:32:19Z</cp:lastPrinted>
  <dcterms:created xsi:type="dcterms:W3CDTF">1996-06-28T11:49:40Z</dcterms:created>
  <dcterms:modified xsi:type="dcterms:W3CDTF">2012-12-05T07:21:30Z</dcterms:modified>
</cp:coreProperties>
</file>