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52"/>
  </p:notesMasterIdLst>
  <p:handoutMasterIdLst>
    <p:handoutMasterId r:id="rId53"/>
  </p:handoutMasterIdLst>
  <p:sldIdLst>
    <p:sldId id="380" r:id="rId2"/>
    <p:sldId id="381" r:id="rId3"/>
    <p:sldId id="501" r:id="rId4"/>
    <p:sldId id="458" r:id="rId5"/>
    <p:sldId id="467" r:id="rId6"/>
    <p:sldId id="510" r:id="rId7"/>
    <p:sldId id="470" r:id="rId8"/>
    <p:sldId id="460" r:id="rId9"/>
    <p:sldId id="463" r:id="rId10"/>
    <p:sldId id="464" r:id="rId11"/>
    <p:sldId id="468" r:id="rId12"/>
    <p:sldId id="502" r:id="rId13"/>
    <p:sldId id="462" r:id="rId14"/>
    <p:sldId id="465" r:id="rId15"/>
    <p:sldId id="495" r:id="rId16"/>
    <p:sldId id="471" r:id="rId17"/>
    <p:sldId id="506" r:id="rId18"/>
    <p:sldId id="494" r:id="rId19"/>
    <p:sldId id="461" r:id="rId20"/>
    <p:sldId id="472" r:id="rId21"/>
    <p:sldId id="425" r:id="rId22"/>
    <p:sldId id="427" r:id="rId23"/>
    <p:sldId id="428" r:id="rId24"/>
    <p:sldId id="429" r:id="rId25"/>
    <p:sldId id="430" r:id="rId26"/>
    <p:sldId id="431" r:id="rId27"/>
    <p:sldId id="432" r:id="rId28"/>
    <p:sldId id="433" r:id="rId29"/>
    <p:sldId id="473" r:id="rId30"/>
    <p:sldId id="497" r:id="rId31"/>
    <p:sldId id="493" r:id="rId32"/>
    <p:sldId id="507" r:id="rId33"/>
    <p:sldId id="496" r:id="rId34"/>
    <p:sldId id="509" r:id="rId35"/>
    <p:sldId id="508" r:id="rId36"/>
    <p:sldId id="500" r:id="rId37"/>
    <p:sldId id="485" r:id="rId38"/>
    <p:sldId id="504" r:id="rId39"/>
    <p:sldId id="503" r:id="rId40"/>
    <p:sldId id="478" r:id="rId41"/>
    <p:sldId id="479" r:id="rId42"/>
    <p:sldId id="480" r:id="rId43"/>
    <p:sldId id="486" r:id="rId44"/>
    <p:sldId id="488" r:id="rId45"/>
    <p:sldId id="505" r:id="rId46"/>
    <p:sldId id="489" r:id="rId47"/>
    <p:sldId id="490" r:id="rId48"/>
    <p:sldId id="491" r:id="rId49"/>
    <p:sldId id="492" r:id="rId50"/>
    <p:sldId id="457" r:id="rId51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ECFF"/>
    <a:srgbClr val="99CCFF"/>
    <a:srgbClr val="3399FF"/>
    <a:srgbClr val="66CCFF"/>
    <a:srgbClr val="3F3070"/>
    <a:srgbClr val="B7C3CD"/>
    <a:srgbClr val="6699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Světlý styl 2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7" autoAdjust="0"/>
    <p:restoredTop sz="94615" autoAdjust="0"/>
  </p:normalViewPr>
  <p:slideViewPr>
    <p:cSldViewPr>
      <p:cViewPr varScale="1">
        <p:scale>
          <a:sx n="30" d="100"/>
          <a:sy n="30" d="100"/>
        </p:scale>
        <p:origin x="-1002" y="-84"/>
      </p:cViewPr>
      <p:guideLst>
        <p:guide orient="horz" pos="27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310"/>
    </p:cViewPr>
  </p:sorterViewPr>
  <p:notesViewPr>
    <p:cSldViewPr>
      <p:cViewPr>
        <p:scale>
          <a:sx n="100" d="100"/>
          <a:sy n="100" d="100"/>
        </p:scale>
        <p:origin x="-756" y="948"/>
      </p:cViewPr>
      <p:guideLst>
        <p:guide orient="horz" pos="2195"/>
        <p:guide pos="29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36888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-1588"/>
            <a:ext cx="303688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505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650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fld id="{D73438DC-8DC6-49FF-BBEA-AE50C52AA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83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3250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6" tIns="46788" rIns="93576" bIns="467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22300" y="8716963"/>
            <a:ext cx="356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16963"/>
            <a:ext cx="233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/>
            </a:lvl1pPr>
          </a:lstStyle>
          <a:p>
            <a:pPr>
              <a:defRPr/>
            </a:pPr>
            <a:fld id="{9C2799A8-1F49-4EA7-AD7B-0B799B469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991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8001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1430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4859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4403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A7DD2C4-21A1-4662-A5F5-55789781098C}" type="slidenum">
              <a:rPr lang="en-US" sz="1000" smtClean="0"/>
              <a:pPr/>
              <a:t>1</a:t>
            </a:fld>
            <a:endParaRPr lang="en-US" sz="1000" smtClean="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6613" cy="3484562"/>
          </a:xfrm>
          <a:solidFill>
            <a:srgbClr val="FFFFFF"/>
          </a:solidFill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37150" cy="418147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41" tIns="46570" rIns="93141" bIns="46570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4505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BD4BE70-A1BC-43BE-8E6C-2C2103C3595D}" type="slidenum">
              <a:rPr lang="en-US" sz="1000" smtClean="0"/>
              <a:pPr/>
              <a:t>2</a:t>
            </a:fld>
            <a:endParaRPr lang="en-US" sz="1000" smtClean="0"/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1675"/>
            <a:ext cx="4632325" cy="3473450"/>
          </a:xfrm>
          <a:ln cap="flat"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46084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46085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CC11F9A-D41B-4CB0-B8C9-D6BF0EA0036E}" type="slidenum">
              <a:rPr lang="en-US" sz="1000" smtClean="0"/>
              <a:pPr/>
              <a:t>50</a:t>
            </a:fld>
            <a:endParaRPr lang="en-US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705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8248744"/>
      </p:ext>
    </p:extLst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0" y="785795"/>
            <a:ext cx="8897938" cy="271464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0"/>
          </p:nvPr>
        </p:nvSpPr>
        <p:spPr>
          <a:xfrm>
            <a:off x="0" y="3571876"/>
            <a:ext cx="9144000" cy="3071833"/>
          </a:xfrm>
          <a:solidFill>
            <a:srgbClr val="99CCFF"/>
          </a:solidFill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7579594"/>
      </p:ext>
    </p:extLst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105275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91075" y="914400"/>
            <a:ext cx="4106863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79102"/>
      </p:ext>
    </p:extLst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5543326"/>
      </p:ext>
    </p:extLst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035993"/>
      </p:ext>
    </p:extLst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28600" y="1447800"/>
            <a:ext cx="42291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610100" y="1447800"/>
            <a:ext cx="4229100" cy="4572000"/>
          </a:xfrm>
        </p:spPr>
        <p:txBody>
          <a:bodyPr/>
          <a:lstStyle/>
          <a:p>
            <a:pPr lvl="0"/>
            <a:endParaRPr lang="cs-CZ" noProof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DD333-356A-4BE5-9528-8FDDBF8488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806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685800"/>
            <a:ext cx="9144000" cy="58293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0" y="6461125"/>
            <a:ext cx="9144000" cy="392113"/>
          </a:xfrm>
          <a:prstGeom prst="rect">
            <a:avLst/>
          </a:prstGeom>
          <a:gradFill rotWithShape="0">
            <a:gsLst>
              <a:gs pos="0">
                <a:srgbClr val="B7C3CD"/>
              </a:gs>
              <a:gs pos="100000">
                <a:srgbClr val="B7C3CD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8"/>
          </a:xfrm>
          <a:prstGeom prst="rect">
            <a:avLst/>
          </a:prstGeom>
          <a:gradFill rotWithShape="0">
            <a:gsLst>
              <a:gs pos="0">
                <a:srgbClr val="B7C3CD">
                  <a:gamma/>
                  <a:tint val="0"/>
                  <a:invGamma/>
                </a:srgbClr>
              </a:gs>
              <a:gs pos="100000">
                <a:srgbClr val="B7C3C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b="0"/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610600" cy="5334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  <a:endParaRPr lang="en-US" dirty="0" smtClean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914400"/>
            <a:ext cx="8502402" cy="5610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dirty="0" smtClean="0"/>
              <a:t>Klepnutím lze upravit styly předlohy textu.</a:t>
            </a:r>
          </a:p>
          <a:p>
            <a:pPr lvl="1"/>
            <a:r>
              <a:rPr lang="cs-CZ" noProof="0" dirty="0" smtClean="0"/>
              <a:t>Druhá úroveň</a:t>
            </a:r>
          </a:p>
          <a:p>
            <a:pPr lvl="2"/>
            <a:r>
              <a:rPr lang="cs-CZ" noProof="0" dirty="0" smtClean="0"/>
              <a:t>Třetí úroveň</a:t>
            </a:r>
          </a:p>
          <a:p>
            <a:pPr lvl="3"/>
            <a:r>
              <a:rPr lang="cs-CZ" noProof="0" dirty="0" smtClean="0"/>
              <a:t>Čtvrtá úroveň</a:t>
            </a:r>
          </a:p>
          <a:p>
            <a:pPr lvl="4"/>
            <a:r>
              <a:rPr lang="cs-CZ" noProof="0" dirty="0" smtClean="0"/>
              <a:t>Pátá úroveň</a:t>
            </a:r>
            <a:endParaRPr lang="cs-CZ" noProof="0" dirty="0"/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70866" y="6613525"/>
            <a:ext cx="1595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i="1" dirty="0" smtClean="0">
                <a:latin typeface="+mj-lt"/>
              </a:rPr>
              <a:t>Zuzana </a:t>
            </a:r>
            <a:r>
              <a:rPr lang="cs-CZ" sz="1400" i="1" dirty="0">
                <a:latin typeface="+mj-lt"/>
              </a:rPr>
              <a:t>Bělinová</a:t>
            </a:r>
            <a:endParaRPr lang="en-US" sz="1400" i="1" dirty="0">
              <a:latin typeface="+mj-lt"/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4773035" y="6618288"/>
            <a:ext cx="42947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Fakulta dopravní, České vysoké učení technické v Praze</a:t>
            </a:r>
            <a:endParaRPr lang="en-US" sz="1200" i="1" dirty="0">
              <a:latin typeface="+mj-lt"/>
            </a:endParaRP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-76200" y="-9852"/>
            <a:ext cx="28457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200" dirty="0" smtClean="0">
                <a:solidFill>
                  <a:srgbClr val="5294A6"/>
                </a:solidFill>
                <a:latin typeface="Arial" charset="0"/>
              </a:rPr>
              <a:t>TELEMATICKÉ SYSTÉMY A SLUŽBY</a:t>
            </a:r>
            <a:endParaRPr lang="en-US" dirty="0">
              <a:solidFill>
                <a:srgbClr val="5294A6"/>
              </a:solidFill>
            </a:endParaRPr>
          </a:p>
        </p:txBody>
      </p:sp>
      <p:sp>
        <p:nvSpPr>
          <p:cNvPr id="235533" name="Text Box 13"/>
          <p:cNvSpPr txBox="1">
            <a:spLocks noChangeArrowheads="1"/>
          </p:cNvSpPr>
          <p:nvPr userDrawn="1"/>
        </p:nvSpPr>
        <p:spPr bwMode="auto">
          <a:xfrm>
            <a:off x="8062759" y="-26988"/>
            <a:ext cx="11320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Přednáška </a:t>
            </a:r>
            <a:r>
              <a:rPr lang="cs-CZ" sz="1200" i="1" dirty="0">
                <a:latin typeface="+mj-lt"/>
              </a:rPr>
              <a:t>4 </a:t>
            </a:r>
            <a:endParaRPr lang="en-US" sz="1200" i="1" dirty="0"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5" r:id="rId7"/>
  </p:sldLayoutIdLst>
  <p:transition>
    <p:strip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esamultimedia.esa.int/docs/deployment/EGNOS_deployment_map.htm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1282700" y="1765300"/>
            <a:ext cx="15335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8900" b="0">
                <a:solidFill>
                  <a:srgbClr val="3399FF"/>
                </a:solidFill>
                <a:latin typeface="Arial" charset="0"/>
              </a:rPr>
              <a:t>4</a:t>
            </a:r>
            <a:endParaRPr lang="en-US">
              <a:solidFill>
                <a:srgbClr val="3399FF"/>
              </a:solidFill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849313" y="685800"/>
            <a:ext cx="2438400" cy="6858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0" y="7540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738188" y="1358900"/>
            <a:ext cx="2538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cs-CZ" dirty="0" smtClean="0">
                <a:solidFill>
                  <a:srgbClr val="3399FF"/>
                </a:solidFill>
                <a:latin typeface="Arial" charset="0"/>
              </a:rPr>
              <a:t>PŘEDNÁŠKA</a:t>
            </a:r>
            <a:endParaRPr lang="en-US" dirty="0">
              <a:solidFill>
                <a:srgbClr val="3399FF"/>
              </a:solidFill>
            </a:endParaRP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4143374" y="2723436"/>
            <a:ext cx="44497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3200" dirty="0">
                <a:latin typeface="Arial" charset="0"/>
              </a:rPr>
              <a:t>Satelitní navigační </a:t>
            </a:r>
            <a:r>
              <a:rPr lang="cs-CZ" sz="3200" dirty="0" smtClean="0">
                <a:latin typeface="Arial" charset="0"/>
              </a:rPr>
              <a:t>systémy</a:t>
            </a:r>
            <a:endParaRPr lang="cs-CZ" sz="3200" dirty="0">
              <a:latin typeface="Arial" charset="0"/>
            </a:endParaRPr>
          </a:p>
          <a:p>
            <a:endParaRPr lang="cs-CZ" sz="3200" dirty="0"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GPS způsob přenosu</a:t>
            </a:r>
            <a:endParaRPr lang="cs-CZ" dirty="0" smtClean="0">
              <a:solidFill>
                <a:srgbClr val="CCEC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81153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cs-CZ" dirty="0" smtClean="0"/>
              <a:t>Použita modulace BPSK (</a:t>
            </a:r>
            <a:r>
              <a:rPr lang="cs-CZ" dirty="0" err="1" smtClean="0"/>
              <a:t>Binary</a:t>
            </a:r>
            <a:r>
              <a:rPr lang="cs-CZ" dirty="0" smtClean="0"/>
              <a:t> </a:t>
            </a:r>
            <a:r>
              <a:rPr lang="cs-CZ" dirty="0" err="1" smtClean="0"/>
              <a:t>Phase</a:t>
            </a:r>
            <a:r>
              <a:rPr lang="cs-CZ" dirty="0" smtClean="0"/>
              <a:t> Shift </a:t>
            </a:r>
            <a:r>
              <a:rPr lang="cs-CZ" dirty="0" err="1" smtClean="0"/>
              <a:t>Keying</a:t>
            </a:r>
            <a:r>
              <a:rPr lang="cs-CZ" dirty="0" smtClean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cs-CZ" dirty="0" smtClean="0"/>
              <a:t>Družice rozlišeny pomocí kódového multiplexu (CDMA)</a:t>
            </a:r>
          </a:p>
          <a:p>
            <a:pPr>
              <a:lnSpc>
                <a:spcPct val="90000"/>
              </a:lnSpc>
              <a:defRPr/>
            </a:pPr>
            <a:r>
              <a:rPr lang="cs-CZ" dirty="0" smtClean="0"/>
              <a:t>Zasílaná data dělena do slov, </a:t>
            </a:r>
            <a:r>
              <a:rPr lang="cs-CZ" dirty="0" err="1" smtClean="0"/>
              <a:t>podrámců</a:t>
            </a:r>
            <a:r>
              <a:rPr lang="cs-CZ" dirty="0" smtClean="0"/>
              <a:t>, rámců,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cs-CZ" dirty="0" smtClean="0"/>
              <a:t>	30 bitů=1 slovo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cs-CZ" dirty="0" smtClean="0"/>
              <a:t>	10 slov = 1 </a:t>
            </a:r>
            <a:r>
              <a:rPr lang="cs-CZ" dirty="0" err="1" smtClean="0"/>
              <a:t>podrámec</a:t>
            </a:r>
            <a:endParaRPr lang="cs-CZ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cs-CZ" dirty="0" smtClean="0"/>
              <a:t>	5 </a:t>
            </a:r>
            <a:r>
              <a:rPr lang="cs-CZ" dirty="0" err="1" smtClean="0"/>
              <a:t>podrámců</a:t>
            </a:r>
            <a:r>
              <a:rPr lang="cs-CZ" dirty="0" smtClean="0"/>
              <a:t> = 1 rámec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cs-CZ" dirty="0" smtClean="0"/>
              <a:t>	25 rámců = navigační zpráva </a:t>
            </a:r>
          </a:p>
          <a:p>
            <a:pPr>
              <a:defRPr/>
            </a:pPr>
            <a:r>
              <a:rPr lang="cs-CZ" dirty="0" smtClean="0"/>
              <a:t>Do r. 2000 zanášena pro civilní použití úmyslná chyba – přesnost cca 100 metrů</a:t>
            </a:r>
          </a:p>
          <a:p>
            <a:pPr>
              <a:defRPr/>
            </a:pPr>
            <a:r>
              <a:rPr lang="cs-CZ" dirty="0" smtClean="0"/>
              <a:t>Nyní systém GPS přesnost cca 5 metrů</a:t>
            </a:r>
          </a:p>
          <a:p>
            <a:pPr>
              <a:defRPr/>
            </a:pPr>
            <a:r>
              <a:rPr lang="cs-CZ" dirty="0" smtClean="0"/>
              <a:t>Možno dále zlepšit např. pomocí DGPS (diferenciální GPS)</a:t>
            </a:r>
          </a:p>
          <a:p>
            <a:pPr lvl="1">
              <a:defRPr/>
            </a:pPr>
            <a:r>
              <a:rPr lang="cs-CZ" dirty="0" smtClean="0"/>
              <a:t>Zvláštní stanice porovnávají získanou polohu se svojí známou polohou a vysílají korekční zprávy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52128"/>
          </a:xfrm>
        </p:spPr>
        <p:txBody>
          <a:bodyPr/>
          <a:lstStyle/>
          <a:p>
            <a:r>
              <a:rPr lang="cs-CZ" dirty="0" smtClean="0"/>
              <a:t>    EGNOS </a:t>
            </a:r>
            <a:br>
              <a:rPr lang="cs-CZ" dirty="0" smtClean="0"/>
            </a:br>
            <a:r>
              <a:rPr lang="cs-CZ" dirty="0" smtClean="0"/>
              <a:t>    (</a:t>
            </a:r>
            <a:r>
              <a:rPr lang="en-US" dirty="0" smtClean="0"/>
              <a:t>European Geostationary Navigation Overlay Service</a:t>
            </a:r>
            <a:r>
              <a:rPr lang="cs-CZ" dirty="0" smtClean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9829"/>
            <a:ext cx="8502402" cy="5739531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sz="2900" dirty="0" smtClean="0"/>
              <a:t>iniciativa EC, </a:t>
            </a:r>
            <a:r>
              <a:rPr lang="cs-CZ" sz="2900" dirty="0" err="1" smtClean="0"/>
              <a:t>Eurocontrol</a:t>
            </a:r>
            <a:r>
              <a:rPr lang="cs-CZ" sz="2900" dirty="0" smtClean="0"/>
              <a:t>, ESA, </a:t>
            </a:r>
          </a:p>
          <a:p>
            <a:pPr>
              <a:defRPr/>
            </a:pPr>
            <a:r>
              <a:rPr lang="cs-CZ" sz="2900" dirty="0" smtClean="0"/>
              <a:t>informační podpora GPS a GLONASS zejména při rozesílání diferenčních korekcí, interoperabilita se systémem Galileo</a:t>
            </a:r>
          </a:p>
          <a:p>
            <a:pPr>
              <a:defRPr/>
            </a:pPr>
            <a:r>
              <a:rPr lang="cs-CZ" sz="2900" dirty="0" err="1" smtClean="0"/>
              <a:t>Satellite</a:t>
            </a:r>
            <a:r>
              <a:rPr lang="cs-CZ" sz="2900" dirty="0" smtClean="0"/>
              <a:t> </a:t>
            </a:r>
            <a:r>
              <a:rPr lang="cs-CZ" sz="2900" dirty="0" err="1" smtClean="0"/>
              <a:t>Based</a:t>
            </a:r>
            <a:r>
              <a:rPr lang="cs-CZ" sz="2900" dirty="0" smtClean="0"/>
              <a:t> </a:t>
            </a:r>
            <a:r>
              <a:rPr lang="cs-CZ" sz="2900" dirty="0" err="1" smtClean="0"/>
              <a:t>Augmentation</a:t>
            </a:r>
            <a:r>
              <a:rPr lang="cs-CZ" sz="2900" dirty="0" smtClean="0"/>
              <a:t> </a:t>
            </a:r>
            <a:r>
              <a:rPr lang="cs-CZ" sz="2900" dirty="0" err="1" smtClean="0"/>
              <a:t>System</a:t>
            </a:r>
            <a:endParaRPr lang="cs-CZ" sz="2900" dirty="0" smtClean="0"/>
          </a:p>
          <a:p>
            <a:pPr>
              <a:defRPr/>
            </a:pPr>
            <a:r>
              <a:rPr lang="cs-CZ" sz="2900" dirty="0" smtClean="0"/>
              <a:t>Stanice přijímají navigační signál a přes satelity EGNOS ho zpřesněný vysílají zpět k uživateli </a:t>
            </a:r>
          </a:p>
          <a:p>
            <a:pPr>
              <a:defRPr/>
            </a:pPr>
            <a:r>
              <a:rPr lang="cs-CZ" sz="2900" dirty="0" smtClean="0"/>
              <a:t>Přesnost systému GPS se ze současných až 20 metrů ve vertikální rovině zlepší na 1,5 m v 99% měření </a:t>
            </a:r>
          </a:p>
          <a:p>
            <a:pPr>
              <a:defRPr/>
            </a:pPr>
            <a:r>
              <a:rPr lang="cs-CZ" sz="2900" dirty="0" smtClean="0"/>
              <a:t>využití v letecké dopravě, zvýšení bezpečnosti malých letadel. </a:t>
            </a:r>
          </a:p>
          <a:p>
            <a:pPr>
              <a:defRPr/>
            </a:pPr>
            <a:r>
              <a:rPr lang="cs-CZ" sz="2900" dirty="0" smtClean="0"/>
              <a:t>oficiálně spuštěno říjen 2009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EGNOS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785794"/>
            <a:ext cx="8214370" cy="588356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40 pozemních monitorovacích stanic – rozmístěny po Evropě a okolí (</a:t>
            </a:r>
            <a:r>
              <a:rPr lang="en-US" dirty="0"/>
              <a:t>Ranging and Integrity Monitoring Stations (RIMS) </a:t>
            </a:r>
            <a:r>
              <a:rPr lang="cs-CZ" dirty="0" smtClean="0"/>
              <a:t>přijímající GPS signál</a:t>
            </a:r>
            <a:r>
              <a:rPr lang="en-US" dirty="0" smtClean="0"/>
              <a:t>, </a:t>
            </a:r>
            <a:r>
              <a:rPr lang="en-US" dirty="0"/>
              <a:t>Master Control </a:t>
            </a:r>
            <a:r>
              <a:rPr lang="en-US" dirty="0" err="1"/>
              <a:t>Centres</a:t>
            </a:r>
            <a:r>
              <a:rPr lang="en-US" dirty="0"/>
              <a:t> (MCCs) </a:t>
            </a:r>
            <a:r>
              <a:rPr lang="cs-CZ" dirty="0" smtClean="0"/>
              <a:t>pro zpracování dat z RIMS) </a:t>
            </a:r>
          </a:p>
          <a:p>
            <a:pPr>
              <a:defRPr/>
            </a:pPr>
            <a:r>
              <a:rPr lang="cs-CZ" dirty="0" smtClean="0"/>
              <a:t>3 geostacionární satelity na rovníkové pozici pro předávání signálu uživatelům</a:t>
            </a:r>
          </a:p>
          <a:p>
            <a:pPr>
              <a:defRPr/>
            </a:pPr>
            <a:r>
              <a:rPr lang="cs-CZ" dirty="0" smtClean="0"/>
              <a:t>Poskytuje služby OS, </a:t>
            </a:r>
            <a:r>
              <a:rPr lang="cs-CZ" dirty="0" err="1" smtClean="0"/>
              <a:t>SoL</a:t>
            </a:r>
            <a:r>
              <a:rPr lang="cs-CZ" dirty="0" smtClean="0"/>
              <a:t> a CS (prozatím Veřejnou službu OS)</a:t>
            </a:r>
          </a:p>
          <a:p>
            <a:pPr>
              <a:defRPr/>
            </a:pPr>
            <a:r>
              <a:rPr lang="cs-CZ" dirty="0" smtClean="0"/>
              <a:t>Plánována  výstavba dalších 3 pozemních stanic pro zlepšení pokrytí </a:t>
            </a:r>
            <a:br>
              <a:rPr lang="cs-CZ" dirty="0" smtClean="0"/>
            </a:br>
            <a:r>
              <a:rPr lang="cs-CZ" dirty="0" smtClean="0"/>
              <a:t>severní Afriky (v Maroku, </a:t>
            </a:r>
            <a:br>
              <a:rPr lang="cs-CZ" dirty="0" smtClean="0"/>
            </a:br>
            <a:r>
              <a:rPr lang="cs-CZ" dirty="0" smtClean="0"/>
              <a:t>Řecku a Egyptě)</a:t>
            </a:r>
          </a:p>
          <a:p>
            <a:pPr>
              <a:defRPr/>
            </a:pPr>
            <a:r>
              <a:rPr lang="cs-CZ" dirty="0" smtClean="0"/>
              <a:t>Na roky 2012/2013 plánována </a:t>
            </a:r>
            <a:br>
              <a:rPr lang="cs-CZ" dirty="0" smtClean="0"/>
            </a:br>
            <a:r>
              <a:rPr lang="cs-CZ" dirty="0" smtClean="0"/>
              <a:t>modernizace systému </a:t>
            </a:r>
            <a:br>
              <a:rPr lang="cs-CZ" dirty="0" smtClean="0"/>
            </a:br>
            <a:r>
              <a:rPr lang="cs-CZ" dirty="0" smtClean="0"/>
              <a:t>na EGNOS v3 (se zahrnutím </a:t>
            </a:r>
            <a:br>
              <a:rPr lang="cs-CZ" dirty="0" smtClean="0"/>
            </a:br>
            <a:r>
              <a:rPr lang="cs-CZ" dirty="0" smtClean="0"/>
              <a:t>signálu GPS L5</a:t>
            </a:r>
            <a:endParaRPr lang="cs-CZ" dirty="0"/>
          </a:p>
        </p:txBody>
      </p:sp>
      <p:pic>
        <p:nvPicPr>
          <p:cNvPr id="3074" name="Picture 2" descr="http://www.esa.int/export/images/Deployment_map_4_L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320" y="3981304"/>
            <a:ext cx="3250679" cy="243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083273" y="6423139"/>
            <a:ext cx="40607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err="1">
                <a:latin typeface="+mj-lt"/>
              </a:rPr>
              <a:t>Zdroj:http</a:t>
            </a:r>
            <a:r>
              <a:rPr lang="cs-CZ" sz="1000" dirty="0">
                <a:latin typeface="+mj-lt"/>
              </a:rPr>
              <a:t>://www.esa.int/esaNA/SEMKMQWO4HD_egnos_0.html</a:t>
            </a:r>
          </a:p>
        </p:txBody>
      </p:sp>
    </p:spTree>
    <p:extLst>
      <p:ext uri="{BB962C8B-B14F-4D97-AF65-F5344CB8AC3E}">
        <p14:creationId xmlns:p14="http://schemas.microsoft.com/office/powerpoint/2010/main" val="2049220276"/>
      </p:ext>
    </p:extLst>
  </p:cSld>
  <p:clrMapOvr>
    <a:masterClrMapping/>
  </p:clrMapOvr>
  <p:transition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Systém GALILEO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první nezávislý satelitní systém na světě</a:t>
            </a:r>
            <a:br>
              <a:rPr lang="cs-CZ" dirty="0" smtClean="0"/>
            </a:br>
            <a:r>
              <a:rPr lang="cs-CZ" dirty="0" smtClean="0"/>
              <a:t>(systémy GPS a GLONASS jsou pod kontrolou armády, a mohou být vypnuty)</a:t>
            </a:r>
          </a:p>
          <a:p>
            <a:pPr>
              <a:defRPr/>
            </a:pPr>
            <a:r>
              <a:rPr lang="cs-CZ" dirty="0" smtClean="0"/>
              <a:t>evropský projekt</a:t>
            </a:r>
          </a:p>
          <a:p>
            <a:pPr>
              <a:defRPr/>
            </a:pPr>
            <a:r>
              <a:rPr lang="cs-CZ" dirty="0" smtClean="0"/>
              <a:t>očekávaná cena cca 6 miliard euro</a:t>
            </a:r>
          </a:p>
          <a:p>
            <a:pPr>
              <a:defRPr/>
            </a:pPr>
            <a:r>
              <a:rPr lang="cs-CZ" dirty="0" smtClean="0"/>
              <a:t>spolupráce s dalšími mimoevropskými státy (např. Čína, Izrael, Indie, a další)</a:t>
            </a:r>
            <a:endParaRPr lang="cs-CZ" dirty="0"/>
          </a:p>
        </p:txBody>
      </p:sp>
      <p:pic>
        <p:nvPicPr>
          <p:cNvPr id="3074" name="Picture 2" descr="http://www.czechspace.cz/cs/system/files?file=galileo02777A4,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746345" y="6236996"/>
            <a:ext cx="1994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0" dirty="0" smtClean="0">
                <a:latin typeface="+mj-lt"/>
              </a:rPr>
              <a:t>Zdroj: www.czechspace.cz</a:t>
            </a:r>
            <a:endParaRPr lang="cs-CZ" sz="1200" b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GALILEO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v provozní fázi bude mít 30 družic (27 operačních a 3 záložní) </a:t>
            </a:r>
            <a:r>
              <a:rPr lang="cs-CZ" dirty="0" smtClean="0">
                <a:cs typeface="Times New Roman" pitchFamily="18" charset="0"/>
              </a:rPr>
              <a:t>na 3 </a:t>
            </a:r>
            <a:r>
              <a:rPr lang="cs-CZ" dirty="0" smtClean="0"/>
              <a:t>drahách ve výšce 23 222 km s periodou oběhu 14 hodin 4 minuty</a:t>
            </a:r>
          </a:p>
          <a:p>
            <a:pPr>
              <a:defRPr/>
            </a:pPr>
            <a:r>
              <a:rPr lang="cs-CZ" dirty="0" smtClean="0"/>
              <a:t>pokrytí až do 75 stupňů severní šířky</a:t>
            </a:r>
          </a:p>
          <a:p>
            <a:pPr>
              <a:defRPr/>
            </a:pPr>
            <a:r>
              <a:rPr lang="cs-CZ" dirty="0" smtClean="0"/>
              <a:t>Plánováno více druhů služeb</a:t>
            </a:r>
          </a:p>
          <a:p>
            <a:pPr lvl="1">
              <a:defRPr/>
            </a:pPr>
            <a:r>
              <a:rPr lang="cs-CZ" dirty="0" smtClean="0"/>
              <a:t>Volně dostupná v pásmech 1164-1214 MHz a 1563-1591 MHz, přesnost cca 10 m</a:t>
            </a:r>
          </a:p>
          <a:p>
            <a:pPr lvl="1">
              <a:defRPr/>
            </a:pPr>
            <a:r>
              <a:rPr lang="cs-CZ" dirty="0" smtClean="0"/>
              <a:t>Zpoplatněná šifrovaná využívající navíc pásmo 1260-1300 MHz, s přesností cca 1 m</a:t>
            </a:r>
          </a:p>
          <a:p>
            <a:pPr lvl="1">
              <a:defRPr/>
            </a:pPr>
            <a:r>
              <a:rPr lang="cs-CZ" dirty="0" smtClean="0"/>
              <a:t>Šifrovaná pro využití ozbrojenými složkami, dopravci, atd. – zvýšená odolnost proti rušení, vyšší spolehlivost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Výstavba systému Galileo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83565"/>
          </a:xfrm>
        </p:spPr>
        <p:txBody>
          <a:bodyPr/>
          <a:lstStyle/>
          <a:p>
            <a:r>
              <a:rPr lang="cs-CZ" dirty="0" smtClean="0"/>
              <a:t>Výstavbu systému zajišťují na základě výběrového řízení firmy z Itálie, Německa a Francie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(přiděleno Evropskou komisí 8.1.2010)</a:t>
            </a:r>
          </a:p>
          <a:p>
            <a:pPr lvl="1"/>
            <a:r>
              <a:rPr lang="cs-CZ" dirty="0" smtClean="0"/>
              <a:t>Výstavbu 4 satelitů zajišťuje již z dřívějška EADS </a:t>
            </a:r>
            <a:r>
              <a:rPr lang="cs-CZ" dirty="0" err="1" smtClean="0"/>
              <a:t>Astrium</a:t>
            </a:r>
            <a:r>
              <a:rPr lang="cs-CZ" dirty="0" smtClean="0"/>
              <a:t>, nově dalších 14 satelitů zajišťuje německá firma OHB Systems AG</a:t>
            </a:r>
          </a:p>
          <a:p>
            <a:pPr marL="457200" lvl="1" indent="0">
              <a:buNone/>
            </a:pPr>
            <a:r>
              <a:rPr lang="cs-CZ" dirty="0" smtClean="0"/>
              <a:t>(pro zahájení provozu systému je nutných právě 18 satelitů)</a:t>
            </a:r>
          </a:p>
          <a:p>
            <a:pPr lvl="1"/>
            <a:r>
              <a:rPr lang="cs-CZ" dirty="0" smtClean="0"/>
              <a:t>Vynesení do vesmíru francouzská </a:t>
            </a:r>
            <a:r>
              <a:rPr lang="cs-CZ" dirty="0" err="1" smtClean="0"/>
              <a:t>Arianespace</a:t>
            </a:r>
            <a:endParaRPr lang="cs-CZ" dirty="0" smtClean="0"/>
          </a:p>
          <a:p>
            <a:pPr lvl="1"/>
            <a:r>
              <a:rPr lang="cs-CZ" dirty="0" smtClean="0"/>
              <a:t>Celkovou podporu systému zajišťuje italská </a:t>
            </a:r>
            <a:r>
              <a:rPr lang="cs-CZ" dirty="0" err="1" smtClean="0"/>
              <a:t>ThalesAleniaSpace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1105071"/>
      </p:ext>
    </p:extLst>
  </p:cSld>
  <p:clrMapOvr>
    <a:masterClrMapping/>
  </p:clrMapOvr>
  <p:transition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Galileo testovací satelity</a:t>
            </a:r>
            <a:endParaRPr lang="cs-CZ" dirty="0" smtClean="0">
              <a:solidFill>
                <a:srgbClr val="CCEC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811539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program GIOVE </a:t>
            </a:r>
            <a:r>
              <a:rPr lang="en-US" dirty="0" smtClean="0"/>
              <a:t>(Galileo In-Orbit Validation Element) </a:t>
            </a:r>
            <a:endParaRPr lang="cs-CZ" dirty="0" smtClean="0"/>
          </a:p>
          <a:p>
            <a:pPr lvl="1">
              <a:defRPr/>
            </a:pPr>
            <a:r>
              <a:rPr lang="en-US" sz="2800" dirty="0" smtClean="0"/>
              <a:t>GIOVE-A </a:t>
            </a:r>
            <a:r>
              <a:rPr lang="cs-CZ" sz="2800" dirty="0" smtClean="0"/>
              <a:t> vypuštěna </a:t>
            </a:r>
            <a:r>
              <a:rPr lang="en-US" sz="2800" dirty="0" smtClean="0"/>
              <a:t>28</a:t>
            </a:r>
            <a:r>
              <a:rPr lang="cs-CZ" sz="2800" dirty="0" smtClean="0"/>
              <a:t>.12.</a:t>
            </a:r>
            <a:r>
              <a:rPr lang="en-US" sz="2800" dirty="0" smtClean="0"/>
              <a:t>2005 </a:t>
            </a:r>
            <a:r>
              <a:rPr lang="cs-CZ" sz="2800" dirty="0" smtClean="0"/>
              <a:t>Evropskou vesmírnou agenturou ESA</a:t>
            </a:r>
          </a:p>
          <a:p>
            <a:pPr lvl="2">
              <a:defRPr/>
            </a:pPr>
            <a:r>
              <a:rPr lang="cs-CZ" sz="2400" dirty="0" smtClean="0"/>
              <a:t>zajistila splnění požadavku Mezinárodní telekomunikační unie na využití a tím zarezervování frekvenčního pásma</a:t>
            </a:r>
            <a:r>
              <a:rPr lang="en-US" sz="2400" dirty="0" smtClean="0"/>
              <a:t> </a:t>
            </a:r>
          </a:p>
          <a:p>
            <a:pPr lvl="1">
              <a:defRPr/>
            </a:pPr>
            <a:r>
              <a:rPr lang="en-US" sz="2800" dirty="0" smtClean="0"/>
              <a:t>GIOVE-B</a:t>
            </a:r>
            <a:r>
              <a:rPr lang="cs-CZ" sz="2800" dirty="0" smtClean="0"/>
              <a:t> vypuštěna </a:t>
            </a:r>
            <a:r>
              <a:rPr lang="en-US" sz="2800" dirty="0" smtClean="0"/>
              <a:t>27</a:t>
            </a:r>
            <a:r>
              <a:rPr lang="cs-CZ" sz="2800" dirty="0" smtClean="0"/>
              <a:t>.4.</a:t>
            </a:r>
            <a:r>
              <a:rPr lang="en-US" sz="2800" dirty="0" smtClean="0"/>
              <a:t>2008 </a:t>
            </a:r>
            <a:r>
              <a:rPr lang="cs-CZ" sz="2800" dirty="0" smtClean="0"/>
              <a:t>raketou Sojuz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Galileo aktuální a očekávaný vývoj</a:t>
            </a:r>
            <a:endParaRPr lang="cs-CZ" dirty="0" smtClean="0">
              <a:solidFill>
                <a:srgbClr val="CCEC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811539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V </a:t>
            </a:r>
            <a:r>
              <a:rPr lang="cs-CZ" dirty="0"/>
              <a:t>současné době je plánováno zahájení </a:t>
            </a:r>
            <a:r>
              <a:rPr lang="cs-CZ" dirty="0" smtClean="0"/>
              <a:t>funkce </a:t>
            </a:r>
            <a:r>
              <a:rPr lang="cs-CZ" dirty="0"/>
              <a:t>Galilea v roce 2014</a:t>
            </a:r>
          </a:p>
          <a:p>
            <a:pPr>
              <a:defRPr/>
            </a:pPr>
            <a:r>
              <a:rPr lang="cs-CZ" dirty="0" smtClean="0"/>
              <a:t>Plný provoz – celosvětové pokrytí (všechny satelity) se očekává v roce 2019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21.10.2011 vynesla raketa Sojuz z kosmodromu </a:t>
            </a:r>
            <a:r>
              <a:rPr lang="cs-CZ" dirty="0" err="1" smtClean="0"/>
              <a:t>Kourou</a:t>
            </a:r>
            <a:r>
              <a:rPr lang="cs-CZ" dirty="0" smtClean="0"/>
              <a:t> první dvě družice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12.10.2012 vyneseny z </a:t>
            </a:r>
            <a:r>
              <a:rPr lang="cs-CZ" dirty="0" err="1" smtClean="0"/>
              <a:t>Kourou</a:t>
            </a:r>
            <a:r>
              <a:rPr lang="cs-CZ" dirty="0" smtClean="0"/>
              <a:t> další dvě družice</a:t>
            </a: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Správa systému Galileo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83565"/>
          </a:xfrm>
        </p:spPr>
        <p:txBody>
          <a:bodyPr/>
          <a:lstStyle/>
          <a:p>
            <a:r>
              <a:rPr lang="cs-CZ" dirty="0" smtClean="0"/>
              <a:t>Úřad pro dohled nad evropským globálním navigačním družicovým systémem (GSA - </a:t>
            </a:r>
            <a:r>
              <a:rPr lang="cs-CZ" dirty="0"/>
              <a:t>GNSS </a:t>
            </a:r>
            <a:r>
              <a:rPr lang="cs-CZ" dirty="0" err="1"/>
              <a:t>Supervisory</a:t>
            </a:r>
            <a:r>
              <a:rPr lang="cs-CZ" dirty="0"/>
              <a:t> Autority</a:t>
            </a:r>
            <a:r>
              <a:rPr lang="cs-CZ" dirty="0" smtClean="0"/>
              <a:t>)</a:t>
            </a:r>
          </a:p>
          <a:p>
            <a:r>
              <a:rPr lang="cs-CZ" dirty="0" smtClean="0"/>
              <a:t>Tento úřad založen jako agentura Evropského společenství v r. 2004</a:t>
            </a:r>
          </a:p>
          <a:p>
            <a:r>
              <a:rPr lang="cs-CZ" dirty="0" smtClean="0"/>
              <a:t>Oproti původním plánům bude mít dvě části – administrativní a bezpečnostní</a:t>
            </a:r>
          </a:p>
          <a:p>
            <a:r>
              <a:rPr lang="cs-CZ" dirty="0" smtClean="0"/>
              <a:t>Česká republika zvolena jako sídlo administrativního centra GSA – umístěné v Praze (rozhodnuto 10.12.2010, v září 2012 přestěhováno)</a:t>
            </a:r>
          </a:p>
          <a:p>
            <a:r>
              <a:rPr lang="cs-CZ" dirty="0" smtClean="0"/>
              <a:t>Bezpečnostní a monitorovací centrum bude ve Francii a Británii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7066250"/>
      </p:ext>
    </p:extLst>
  </p:cSld>
  <p:clrMapOvr>
    <a:masterClrMapping/>
  </p:clrMapOvr>
  <p:transition>
    <p:strip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Galileo – historie, budoucnost a vize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813"/>
            <a:ext cx="8574410" cy="573953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cs-CZ" sz="2400" dirty="0" smtClean="0"/>
              <a:t>Poměr přínosů a nákladů (</a:t>
            </a:r>
            <a:r>
              <a:rPr lang="cs-CZ" sz="2400" dirty="0" err="1" smtClean="0"/>
              <a:t>Benefit</a:t>
            </a:r>
            <a:r>
              <a:rPr lang="cs-CZ" sz="2400" dirty="0" smtClean="0"/>
              <a:t> </a:t>
            </a:r>
            <a:r>
              <a:rPr lang="cs-CZ" sz="2400" dirty="0" err="1" smtClean="0"/>
              <a:t>for</a:t>
            </a:r>
            <a:r>
              <a:rPr lang="cs-CZ" sz="2400" dirty="0" smtClean="0"/>
              <a:t> </a:t>
            </a:r>
            <a:r>
              <a:rPr lang="cs-CZ" sz="2400" dirty="0" err="1" smtClean="0"/>
              <a:t>Cost</a:t>
            </a:r>
            <a:r>
              <a:rPr lang="cs-CZ" sz="2400" dirty="0" smtClean="0"/>
              <a:t> </a:t>
            </a:r>
            <a:r>
              <a:rPr lang="cs-CZ" sz="2400" dirty="0" err="1" smtClean="0"/>
              <a:t>Ration</a:t>
            </a:r>
            <a:r>
              <a:rPr lang="cs-CZ" sz="2400" dirty="0" smtClean="0"/>
              <a:t>) projektu Galileo má být 4.6 (stavby dopravních infrastruktur mají tento koeficient typicky 1.5 - 2)</a:t>
            </a:r>
          </a:p>
          <a:p>
            <a:pPr>
              <a:lnSpc>
                <a:spcPct val="90000"/>
              </a:lnSpc>
              <a:defRPr/>
            </a:pPr>
            <a:r>
              <a:rPr lang="cs-CZ" sz="2400" dirty="0" smtClean="0"/>
              <a:t>Projekt má přinést 140 000 nových pracovních míst v Evropě</a:t>
            </a:r>
          </a:p>
          <a:p>
            <a:pPr>
              <a:lnSpc>
                <a:spcPct val="90000"/>
              </a:lnSpc>
              <a:defRPr/>
            </a:pPr>
            <a:r>
              <a:rPr lang="cs-CZ" sz="2400" dirty="0" smtClean="0"/>
              <a:t>Velkým socioekonomickým přínosem budou dopady nasazení </a:t>
            </a:r>
            <a:r>
              <a:rPr lang="cs-CZ" sz="2400" dirty="0" err="1" smtClean="0"/>
              <a:t>telematických</a:t>
            </a:r>
            <a:r>
              <a:rPr lang="cs-CZ" sz="2400" dirty="0" smtClean="0"/>
              <a:t> aplikací využívajících systému Galileo</a:t>
            </a:r>
          </a:p>
          <a:p>
            <a:pPr>
              <a:lnSpc>
                <a:spcPct val="90000"/>
              </a:lnSpc>
              <a:defRPr/>
            </a:pPr>
            <a:r>
              <a:rPr lang="cs-CZ" sz="2400" dirty="0" smtClean="0"/>
              <a:t>Historie systému Galileo</a:t>
            </a:r>
          </a:p>
          <a:p>
            <a:pPr lvl="1">
              <a:lnSpc>
                <a:spcPct val="90000"/>
              </a:lnSpc>
              <a:defRPr/>
            </a:pPr>
            <a:r>
              <a:rPr lang="cs-CZ" sz="2000" dirty="0" smtClean="0"/>
              <a:t>1999 – první plány</a:t>
            </a:r>
          </a:p>
          <a:p>
            <a:pPr lvl="1">
              <a:lnSpc>
                <a:spcPct val="90000"/>
              </a:lnSpc>
              <a:defRPr/>
            </a:pPr>
            <a:r>
              <a:rPr lang="cs-CZ" sz="2000" dirty="0" smtClean="0"/>
              <a:t>2001-2005 (definice požadavků, vývoj družic a pozemních komponent, ...)</a:t>
            </a:r>
          </a:p>
          <a:p>
            <a:pPr lvl="1">
              <a:lnSpc>
                <a:spcPct val="90000"/>
              </a:lnSpc>
              <a:defRPr/>
            </a:pPr>
            <a:r>
              <a:rPr lang="cs-CZ" sz="2000" dirty="0" smtClean="0"/>
              <a:t>nejasnosti s financováním, 2007 schváleno financování EU namísto zamýšleného podílu průmyslových podniků </a:t>
            </a:r>
          </a:p>
          <a:p>
            <a:pPr lvl="1">
              <a:lnSpc>
                <a:spcPct val="90000"/>
              </a:lnSpc>
              <a:defRPr/>
            </a:pPr>
            <a:r>
              <a:rPr lang="cs-CZ" sz="2000" dirty="0" smtClean="0"/>
              <a:t>uvedení do provozu nyní předpokládáno 2014</a:t>
            </a: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28600"/>
            <a:ext cx="8929687" cy="533400"/>
          </a:xfrm>
        </p:spPr>
        <p:txBody>
          <a:bodyPr/>
          <a:lstStyle/>
          <a:p>
            <a:r>
              <a:rPr lang="cs-CZ" sz="2800" dirty="0" smtClean="0"/>
              <a:t>Přednáška</a:t>
            </a:r>
            <a:r>
              <a:rPr lang="en-US" sz="2800" dirty="0" smtClean="0"/>
              <a:t> </a:t>
            </a:r>
            <a:r>
              <a:rPr lang="cs-CZ" sz="2800" dirty="0" smtClean="0"/>
              <a:t>4</a:t>
            </a:r>
            <a:r>
              <a:rPr lang="en-US" sz="2800" dirty="0" smtClean="0"/>
              <a:t> – </a:t>
            </a:r>
            <a:r>
              <a:rPr lang="cs-CZ" sz="2800" dirty="0" smtClean="0"/>
              <a:t>Přehled</a:t>
            </a:r>
            <a:endParaRPr lang="en-US" sz="28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785813"/>
            <a:ext cx="8532440" cy="588354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>
                <a:latin typeface="+mj-lt"/>
              </a:rPr>
              <a:t>Satelitní navigační systémy - principy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Existující systémy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GPS</a:t>
            </a:r>
          </a:p>
          <a:p>
            <a:pPr lvl="1">
              <a:defRPr/>
            </a:pPr>
            <a:r>
              <a:rPr lang="cs-CZ" dirty="0" err="1" smtClean="0">
                <a:latin typeface="+mj-lt"/>
              </a:rPr>
              <a:t>Glonass</a:t>
            </a:r>
            <a:endParaRPr lang="cs-CZ" dirty="0" smtClean="0">
              <a:latin typeface="+mj-lt"/>
            </a:endParaRPr>
          </a:p>
          <a:p>
            <a:pPr lvl="1">
              <a:defRPr/>
            </a:pPr>
            <a:r>
              <a:rPr lang="cs-CZ" dirty="0" smtClean="0">
                <a:latin typeface="+mj-lt"/>
              </a:rPr>
              <a:t>Galileo</a:t>
            </a:r>
          </a:p>
          <a:p>
            <a:pPr lvl="1">
              <a:defRPr/>
            </a:pPr>
            <a:r>
              <a:rPr lang="cs-CZ" dirty="0" smtClean="0">
                <a:latin typeface="+mj-lt"/>
              </a:rPr>
              <a:t>další systémy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aplikace družicové navigace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Subsystémy systému Galileo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739531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dirty="0" smtClean="0"/>
              <a:t>Kosmický sektor: </a:t>
            </a:r>
          </a:p>
          <a:p>
            <a:pPr lvl="1">
              <a:defRPr/>
            </a:pPr>
            <a:r>
              <a:rPr lang="cs-CZ" dirty="0" smtClean="0"/>
              <a:t>27+3 satelitů ve třech orbitech MEO (Medium </a:t>
            </a:r>
            <a:r>
              <a:rPr lang="cs-CZ" dirty="0" err="1" smtClean="0"/>
              <a:t>Earth</a:t>
            </a:r>
            <a:r>
              <a:rPr lang="cs-CZ" dirty="0" smtClean="0"/>
              <a:t> </a:t>
            </a:r>
            <a:r>
              <a:rPr lang="cs-CZ" dirty="0" err="1" smtClean="0"/>
              <a:t>Orbits</a:t>
            </a:r>
            <a:r>
              <a:rPr lang="cs-CZ" dirty="0" smtClean="0"/>
              <a:t>) se sklonem 56° k rovině rovníku – 23 222 km</a:t>
            </a:r>
          </a:p>
          <a:p>
            <a:pPr>
              <a:defRPr/>
            </a:pPr>
            <a:r>
              <a:rPr lang="cs-CZ" dirty="0" smtClean="0"/>
              <a:t>Pozemní sektor: </a:t>
            </a:r>
          </a:p>
          <a:p>
            <a:pPr lvl="1">
              <a:defRPr/>
            </a:pPr>
            <a:r>
              <a:rPr lang="cs-CZ" dirty="0"/>
              <a:t>pozemním kontrolním systémem (</a:t>
            </a:r>
            <a:r>
              <a:rPr lang="cs-CZ" b="1" dirty="0" err="1"/>
              <a:t>Ground</a:t>
            </a:r>
            <a:r>
              <a:rPr lang="cs-CZ" b="1" dirty="0"/>
              <a:t> </a:t>
            </a:r>
            <a:r>
              <a:rPr lang="cs-CZ" b="1" dirty="0" err="1"/>
              <a:t>Control</a:t>
            </a:r>
            <a:r>
              <a:rPr lang="cs-CZ" b="1" dirty="0"/>
              <a:t> Segment, GSC</a:t>
            </a:r>
            <a:r>
              <a:rPr lang="cs-CZ" dirty="0" smtClean="0"/>
              <a:t>) – </a:t>
            </a:r>
            <a:r>
              <a:rPr lang="pl-PL" dirty="0" smtClean="0"/>
              <a:t>bude se </a:t>
            </a:r>
            <a:r>
              <a:rPr lang="pl-PL" dirty="0"/>
              <a:t>starat o kontrolní a řídící </a:t>
            </a:r>
            <a:r>
              <a:rPr lang="pl-PL" dirty="0" smtClean="0"/>
              <a:t>funkce, </a:t>
            </a:r>
            <a:r>
              <a:rPr lang="cs-CZ" dirty="0" smtClean="0"/>
              <a:t>údržbu </a:t>
            </a:r>
            <a:r>
              <a:rPr lang="cs-CZ" dirty="0"/>
              <a:t>polohy </a:t>
            </a:r>
            <a:r>
              <a:rPr lang="cs-CZ" dirty="0" smtClean="0"/>
              <a:t>družic, </a:t>
            </a:r>
            <a:r>
              <a:rPr lang="cs-CZ" dirty="0" err="1" smtClean="0"/>
              <a:t>etc</a:t>
            </a:r>
            <a:r>
              <a:rPr lang="cs-CZ" dirty="0" smtClean="0"/>
              <a:t>.</a:t>
            </a:r>
          </a:p>
          <a:p>
            <a:pPr lvl="1">
              <a:defRPr/>
            </a:pPr>
            <a:r>
              <a:rPr lang="cs-CZ" dirty="0"/>
              <a:t>pozemním „letovým“ segmentem (</a:t>
            </a:r>
            <a:r>
              <a:rPr lang="cs-CZ" b="1" dirty="0" err="1"/>
              <a:t>Ground</a:t>
            </a:r>
            <a:r>
              <a:rPr lang="cs-CZ" b="1" dirty="0"/>
              <a:t> </a:t>
            </a:r>
            <a:r>
              <a:rPr lang="cs-CZ" b="1" dirty="0" err="1"/>
              <a:t>Mission</a:t>
            </a:r>
            <a:r>
              <a:rPr lang="cs-CZ" b="1" dirty="0"/>
              <a:t> Segment, GMS</a:t>
            </a:r>
            <a:r>
              <a:rPr lang="cs-CZ" dirty="0" smtClean="0"/>
              <a:t>) - bude se zabývat kontrolou </a:t>
            </a:r>
            <a:r>
              <a:rPr lang="cs-CZ" dirty="0"/>
              <a:t>navigační funkce celého navigačního </a:t>
            </a:r>
            <a:r>
              <a:rPr lang="cs-CZ" dirty="0" smtClean="0"/>
              <a:t>systému</a:t>
            </a:r>
          </a:p>
          <a:p>
            <a:pPr lvl="1">
              <a:defRPr/>
            </a:pPr>
            <a:r>
              <a:rPr lang="cs-CZ" dirty="0" smtClean="0"/>
              <a:t>Další komponenty</a:t>
            </a:r>
          </a:p>
          <a:p>
            <a:pPr lvl="2">
              <a:defRPr/>
            </a:pPr>
            <a:r>
              <a:rPr lang="en-US" dirty="0"/>
              <a:t>TT&amp;C (Tracking, Telemetry and Command) </a:t>
            </a:r>
            <a:r>
              <a:rPr lang="en-US" dirty="0" err="1" smtClean="0"/>
              <a:t>stanice</a:t>
            </a:r>
            <a:endParaRPr lang="cs-CZ" dirty="0" smtClean="0"/>
          </a:p>
          <a:p>
            <a:pPr lvl="2">
              <a:defRPr/>
            </a:pPr>
            <a:r>
              <a:rPr lang="cs-CZ" dirty="0" smtClean="0"/>
              <a:t>Síť třiceti snímacích stanic (Galileo </a:t>
            </a:r>
            <a:r>
              <a:rPr lang="cs-CZ" dirty="0"/>
              <a:t>Sensor </a:t>
            </a:r>
            <a:r>
              <a:rPr lang="cs-CZ" dirty="0" err="1"/>
              <a:t>Stations</a:t>
            </a:r>
            <a:r>
              <a:rPr lang="cs-CZ" dirty="0"/>
              <a:t>, GSS</a:t>
            </a:r>
            <a:r>
              <a:rPr lang="cs-CZ" dirty="0" smtClean="0"/>
              <a:t>)</a:t>
            </a:r>
          </a:p>
          <a:p>
            <a:pPr lvl="2">
              <a:defRPr/>
            </a:pPr>
            <a:r>
              <a:rPr lang="cs-CZ" dirty="0" smtClean="0"/>
              <a:t>centra sledování integrity služeb, </a:t>
            </a:r>
          </a:p>
          <a:p>
            <a:pPr lvl="2">
              <a:defRPr/>
            </a:pPr>
            <a:r>
              <a:rPr lang="cs-CZ" dirty="0" smtClean="0"/>
              <a:t>atd.	</a:t>
            </a:r>
          </a:p>
          <a:p>
            <a:pPr>
              <a:defRPr/>
            </a:pPr>
            <a:r>
              <a:rPr lang="cs-CZ" dirty="0" smtClean="0"/>
              <a:t>Lokální komponenty: lokální databáze, digitální mapy, telekomunikační prostředí, systémy zpoplatňování služeb, atd.</a:t>
            </a:r>
          </a:p>
          <a:p>
            <a:pPr>
              <a:defRPr/>
            </a:pPr>
            <a:r>
              <a:rPr lang="cs-CZ" dirty="0" smtClean="0"/>
              <a:t>EGNOS systém</a:t>
            </a: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51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/>
          <a:lstStyle/>
          <a:p>
            <a:r>
              <a:rPr lang="cs-CZ" dirty="0" smtClean="0"/>
              <a:t>Architektura systému Galileo</a:t>
            </a:r>
          </a:p>
        </p:txBody>
      </p:sp>
      <p:sp>
        <p:nvSpPr>
          <p:cNvPr id="20483" name="Rectangle 1029"/>
          <p:cNvSpPr>
            <a:spLocks noChangeArrowheads="1"/>
          </p:cNvSpPr>
          <p:nvPr/>
        </p:nvSpPr>
        <p:spPr bwMode="auto">
          <a:xfrm>
            <a:off x="1809750" y="852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cs-CZ"/>
          </a:p>
        </p:txBody>
      </p:sp>
      <p:sp>
        <p:nvSpPr>
          <p:cNvPr id="20484" name="Rectangle 1050"/>
          <p:cNvSpPr>
            <a:spLocks noChangeArrowheads="1"/>
          </p:cNvSpPr>
          <p:nvPr/>
        </p:nvSpPr>
        <p:spPr bwMode="auto">
          <a:xfrm>
            <a:off x="1809750" y="852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cs-CZ"/>
          </a:p>
        </p:txBody>
      </p:sp>
      <p:pic>
        <p:nvPicPr>
          <p:cNvPr id="20485" name="Picture 1049" descr="Galileo-ar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071563"/>
            <a:ext cx="6705600" cy="509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Poskytované služby systémem Galileo</a:t>
            </a:r>
            <a:endParaRPr lang="cs-CZ" dirty="0" smtClean="0">
              <a:solidFill>
                <a:srgbClr val="CCECFF"/>
              </a:solidFill>
            </a:endParaRPr>
          </a:p>
        </p:txBody>
      </p:sp>
      <p:sp>
        <p:nvSpPr>
          <p:cNvPr id="2052" name="Rectangle 1032"/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8288338" cy="2586038"/>
          </a:xfrm>
        </p:spPr>
        <p:txBody>
          <a:bodyPr/>
          <a:lstStyle/>
          <a:p>
            <a:r>
              <a:rPr lang="cs-CZ" dirty="0" smtClean="0"/>
              <a:t>Základní služba (Open </a:t>
            </a:r>
            <a:r>
              <a:rPr lang="cs-CZ" dirty="0" err="1" smtClean="0"/>
              <a:t>Service</a:t>
            </a:r>
            <a:r>
              <a:rPr lang="cs-CZ" dirty="0" smtClean="0"/>
              <a:t> - OS)</a:t>
            </a:r>
          </a:p>
          <a:p>
            <a:r>
              <a:rPr lang="cs-CZ" dirty="0" smtClean="0"/>
              <a:t>Služba „kritická“ z hlediska bezpečnosti </a:t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 err="1" smtClean="0"/>
              <a:t>Safety</a:t>
            </a:r>
            <a:r>
              <a:rPr lang="cs-CZ" dirty="0" smtClean="0"/>
              <a:t> </a:t>
            </a:r>
            <a:r>
              <a:rPr lang="cs-CZ" dirty="0" err="1" smtClean="0"/>
              <a:t>fo</a:t>
            </a:r>
            <a:r>
              <a:rPr lang="cs-CZ" dirty="0" smtClean="0"/>
              <a:t> </a:t>
            </a:r>
            <a:r>
              <a:rPr lang="cs-CZ" dirty="0" err="1" smtClean="0"/>
              <a:t>Life</a:t>
            </a:r>
            <a:r>
              <a:rPr lang="cs-CZ" dirty="0" smtClean="0"/>
              <a:t> - </a:t>
            </a:r>
            <a:r>
              <a:rPr lang="cs-CZ" dirty="0" err="1" smtClean="0"/>
              <a:t>SoL</a:t>
            </a:r>
            <a:r>
              <a:rPr lang="cs-CZ" dirty="0" smtClean="0"/>
              <a:t>)</a:t>
            </a:r>
          </a:p>
          <a:p>
            <a:r>
              <a:rPr lang="cs-CZ" dirty="0" smtClean="0"/>
              <a:t>Komerční služba (</a:t>
            </a:r>
            <a:r>
              <a:rPr lang="cs-CZ" dirty="0" err="1" smtClean="0"/>
              <a:t>Commercial</a:t>
            </a:r>
            <a:r>
              <a:rPr lang="cs-CZ" dirty="0" smtClean="0"/>
              <a:t> </a:t>
            </a:r>
            <a:r>
              <a:rPr lang="cs-CZ" dirty="0" err="1" smtClean="0"/>
              <a:t>Service</a:t>
            </a:r>
            <a:r>
              <a:rPr lang="cs-CZ" dirty="0" smtClean="0"/>
              <a:t> - CS)</a:t>
            </a:r>
          </a:p>
          <a:p>
            <a:r>
              <a:rPr lang="cs-CZ" dirty="0" smtClean="0"/>
              <a:t>Veřejně regulovaná služba (Public </a:t>
            </a:r>
            <a:r>
              <a:rPr lang="cs-CZ" dirty="0" err="1" smtClean="0"/>
              <a:t>Regulated</a:t>
            </a:r>
            <a:r>
              <a:rPr lang="cs-CZ" dirty="0" smtClean="0"/>
              <a:t> </a:t>
            </a:r>
            <a:r>
              <a:rPr lang="cs-CZ" dirty="0" err="1" smtClean="0"/>
              <a:t>Service</a:t>
            </a:r>
            <a:r>
              <a:rPr lang="cs-CZ" dirty="0" smtClean="0"/>
              <a:t> - PRS)</a:t>
            </a:r>
          </a:p>
          <a:p>
            <a:r>
              <a:rPr lang="cs-CZ" dirty="0" smtClean="0"/>
              <a:t>Vyhledávací a záchranná služba (</a:t>
            </a:r>
            <a:r>
              <a:rPr lang="cs-CZ" dirty="0" err="1" smtClean="0"/>
              <a:t>Search</a:t>
            </a:r>
            <a:r>
              <a:rPr lang="cs-CZ" dirty="0" smtClean="0"/>
              <a:t> and </a:t>
            </a:r>
            <a:r>
              <a:rPr lang="cs-CZ" dirty="0" err="1" smtClean="0"/>
              <a:t>Rescue</a:t>
            </a:r>
            <a:r>
              <a:rPr lang="cs-CZ" dirty="0" smtClean="0"/>
              <a:t> - SAR)</a:t>
            </a:r>
          </a:p>
        </p:txBody>
      </p:sp>
      <p:sp>
        <p:nvSpPr>
          <p:cNvPr id="2053" name="Rectangle 1029"/>
          <p:cNvSpPr>
            <a:spLocks noChangeArrowheads="1"/>
          </p:cNvSpPr>
          <p:nvPr/>
        </p:nvSpPr>
        <p:spPr bwMode="auto">
          <a:xfrm>
            <a:off x="3038475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cs-CZ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795679"/>
              </p:ext>
            </p:extLst>
          </p:nvPr>
        </p:nvGraphicFramePr>
        <p:xfrm>
          <a:off x="7095468" y="692696"/>
          <a:ext cx="1981200" cy="174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r:id="rId3" imgW="3067265" imgH="2696203" progId="Word.Picture.8">
                  <p:embed/>
                </p:oleObj>
              </mc:Choice>
              <mc:Fallback>
                <p:oleObj r:id="rId3" imgW="3067265" imgH="2696203" progId="Word.Picture.8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5468" y="692696"/>
                        <a:ext cx="1981200" cy="174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4" name="Picture 1030" descr="silnic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97152"/>
            <a:ext cx="8153400" cy="175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4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služba </a:t>
            </a:r>
            <a:r>
              <a:rPr lang="cs-CZ" dirty="0" smtClean="0"/>
              <a:t>(OS)</a:t>
            </a:r>
          </a:p>
        </p:txBody>
      </p:sp>
      <p:sp>
        <p:nvSpPr>
          <p:cNvPr id="27651" name="Rectangle 2428"/>
          <p:cNvSpPr>
            <a:spLocks noGrp="1" noChangeArrowheads="1"/>
          </p:cNvSpPr>
          <p:nvPr>
            <p:ph type="body" idx="1"/>
          </p:nvPr>
        </p:nvSpPr>
        <p:spPr>
          <a:xfrm>
            <a:off x="251520" y="928688"/>
            <a:ext cx="8573393" cy="134818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400" dirty="0" smtClean="0">
                <a:latin typeface="+mj-lt"/>
              </a:rPr>
              <a:t>masové využití, poskytuje polohu a čas, bezplatná, není nutná autorizace, lepší parametry než GPS</a:t>
            </a:r>
          </a:p>
        </p:txBody>
      </p:sp>
      <p:sp>
        <p:nvSpPr>
          <p:cNvPr id="21508" name="Rectangle 2130"/>
          <p:cNvSpPr>
            <a:spLocks noChangeArrowheads="1"/>
          </p:cNvSpPr>
          <p:nvPr/>
        </p:nvSpPr>
        <p:spPr bwMode="auto">
          <a:xfrm>
            <a:off x="3175" y="5718175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200">
                <a:cs typeface="Times New Roman" pitchFamily="18" charset="0"/>
              </a:rPr>
              <a:t> </a:t>
            </a:r>
          </a:p>
          <a:p>
            <a:endParaRPr lang="cs-CZ"/>
          </a:p>
        </p:txBody>
      </p:sp>
      <p:sp>
        <p:nvSpPr>
          <p:cNvPr id="21509" name="Rectangle 2327"/>
          <p:cNvSpPr>
            <a:spLocks noChangeArrowheads="1"/>
          </p:cNvSpPr>
          <p:nvPr/>
        </p:nvSpPr>
        <p:spPr bwMode="auto">
          <a:xfrm>
            <a:off x="3175" y="5884863"/>
            <a:ext cx="91440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200">
                <a:cs typeface="Times New Roman" pitchFamily="18" charset="0"/>
              </a:rPr>
              <a:t> </a:t>
            </a:r>
          </a:p>
          <a:p>
            <a:endParaRPr lang="cs-CZ"/>
          </a:p>
        </p:txBody>
      </p:sp>
      <p:sp>
        <p:nvSpPr>
          <p:cNvPr id="21510" name="Rectangle 2426"/>
          <p:cNvSpPr>
            <a:spLocks noChangeArrowheads="1"/>
          </p:cNvSpPr>
          <p:nvPr/>
        </p:nvSpPr>
        <p:spPr bwMode="auto">
          <a:xfrm>
            <a:off x="-685800" y="6218238"/>
            <a:ext cx="91440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200">
                <a:cs typeface="Times New Roman" pitchFamily="18" charset="0"/>
              </a:rPr>
              <a:t> </a:t>
            </a:r>
          </a:p>
          <a:p>
            <a:endParaRPr lang="cs-CZ"/>
          </a:p>
        </p:txBody>
      </p:sp>
      <p:graphicFrame>
        <p:nvGraphicFramePr>
          <p:cNvPr id="106" name="Tabulka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289147"/>
              </p:ext>
            </p:extLst>
          </p:nvPr>
        </p:nvGraphicFramePr>
        <p:xfrm>
          <a:off x="141288" y="2420888"/>
          <a:ext cx="8858250" cy="356567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071920"/>
                <a:gridCol w="2286008"/>
                <a:gridCol w="2500322"/>
              </a:tblGrid>
              <a:tr h="639966">
                <a:tc>
                  <a:txBody>
                    <a:bodyPr/>
                    <a:lstStyle/>
                    <a:p>
                      <a:endParaRPr lang="cs-CZ" sz="1800" dirty="0"/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jedna frekvence </a:t>
                      </a:r>
                      <a:b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</a:b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/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one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frequency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dvě frekvence</a:t>
                      </a:r>
                      <a:b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</a:b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/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two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frequencies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</a:tr>
              <a:tr h="6399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Horizontal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accuracy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(95%)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15 m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4 m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</a:tr>
              <a:tr h="639966">
                <a:tc>
                  <a:txBody>
                    <a:bodyPr/>
                    <a:lstStyle/>
                    <a:p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Vertical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accuracy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(95%)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35 m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8 m</a:t>
                      </a:r>
                    </a:p>
                    <a:p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</a:tr>
              <a:tr h="6399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Speed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meassurement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accuracy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 (95%)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0,5 m/s</a:t>
                      </a:r>
                    </a:p>
                    <a:p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0,2 m/s</a:t>
                      </a:r>
                    </a:p>
                    <a:p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Dostupnost /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Availability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&gt; </a:t>
                      </a:r>
                      <a:r>
                        <a:rPr lang="cs-CZ" sz="160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99,8 %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399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Integrity and </a:t>
                      </a:r>
                      <a:r>
                        <a:rPr lang="cs-CZ" sz="18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continuity</a:t>
                      </a:r>
                      <a:endParaRPr lang="cs-CZ" sz="1800" dirty="0" smtClean="0"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endParaRPr>
                    </a:p>
                  </a:txBody>
                  <a:tcPr marT="45712" marB="45712">
                    <a:solidFill>
                      <a:srgbClr val="33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Není garantována / Not </a:t>
                      </a:r>
                      <a:r>
                        <a:rPr lang="cs-CZ" sz="1600" dirty="0" err="1" smtClean="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rPr>
                        <a:t>guaranteed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2" marB="45712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89"/>
          <p:cNvSpPr>
            <a:spLocks noGrp="1" noChangeArrowheads="1"/>
          </p:cNvSpPr>
          <p:nvPr>
            <p:ph type="title"/>
          </p:nvPr>
        </p:nvSpPr>
        <p:spPr>
          <a:xfrm>
            <a:off x="323528" y="285750"/>
            <a:ext cx="8820472" cy="428625"/>
          </a:xfrm>
        </p:spPr>
        <p:txBody>
          <a:bodyPr/>
          <a:lstStyle/>
          <a:p>
            <a:r>
              <a:rPr lang="cs-CZ" dirty="0"/>
              <a:t>Služba „kritická“ z hlediska bezpečnosti </a:t>
            </a:r>
            <a:r>
              <a:rPr lang="cs-CZ" dirty="0" smtClean="0"/>
              <a:t>(</a:t>
            </a:r>
            <a:r>
              <a:rPr lang="cs-CZ" dirty="0" err="1" smtClean="0"/>
              <a:t>SoL</a:t>
            </a:r>
            <a:r>
              <a:rPr lang="cs-CZ" dirty="0" smtClean="0"/>
              <a:t>)</a:t>
            </a:r>
          </a:p>
        </p:txBody>
      </p:sp>
      <p:sp>
        <p:nvSpPr>
          <p:cNvPr id="28675" name="Rectangle 190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836712"/>
            <a:ext cx="4752528" cy="5506169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>
                <a:latin typeface="+mj-lt"/>
              </a:rPr>
              <a:t>aplikace mající vztah</a:t>
            </a:r>
            <a:r>
              <a:rPr lang="en-US" dirty="0" smtClean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>k ohrožení života, globálně vysoká integrita (letectví, železnice, atd.), 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nutná </a:t>
            </a:r>
            <a:r>
              <a:rPr lang="cs-CZ" dirty="0">
                <a:latin typeface="+mj-lt"/>
              </a:rPr>
              <a:t>certifikace služby i přijímače, digitální podpis provozovatele</a:t>
            </a:r>
          </a:p>
          <a:p>
            <a:pPr>
              <a:defRPr/>
            </a:pPr>
            <a:r>
              <a:rPr lang="cs-CZ" dirty="0">
                <a:latin typeface="+mj-lt"/>
              </a:rPr>
              <a:t>Poskytuje aktuální varování uživateli, pokud jsou překročeny určité limity přesnosti polohy (tzv. </a:t>
            </a:r>
            <a:r>
              <a:rPr lang="cs-CZ" dirty="0" smtClean="0">
                <a:latin typeface="+mj-lt"/>
              </a:rPr>
              <a:t>integrita)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pro </a:t>
            </a:r>
            <a:r>
              <a:rPr lang="cs-CZ" dirty="0">
                <a:latin typeface="+mj-lt"/>
              </a:rPr>
              <a:t>tuto službu bude poskytována záruka</a:t>
            </a:r>
          </a:p>
        </p:txBody>
      </p:sp>
      <p:pic>
        <p:nvPicPr>
          <p:cNvPr id="22532" name="Picture 192" descr="galileo_sa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080" y="1676401"/>
            <a:ext cx="3585220" cy="2544914"/>
          </a:xfr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175" y="-1004888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200">
                <a:cs typeface="Times New Roman" pitchFamily="18" charset="0"/>
              </a:rPr>
              <a:t> </a:t>
            </a:r>
          </a:p>
          <a:p>
            <a:endParaRPr lang="cs-CZ"/>
          </a:p>
        </p:txBody>
      </p:sp>
      <p:grpSp>
        <p:nvGrpSpPr>
          <p:cNvPr id="23555" name="Group 186"/>
          <p:cNvGrpSpPr>
            <a:grpSpLocks/>
          </p:cNvGrpSpPr>
          <p:nvPr/>
        </p:nvGrpSpPr>
        <p:grpSpPr bwMode="auto">
          <a:xfrm>
            <a:off x="285750" y="759668"/>
            <a:ext cx="8477250" cy="5981700"/>
            <a:chOff x="612" y="240"/>
            <a:chExt cx="5340" cy="3936"/>
          </a:xfrm>
        </p:grpSpPr>
        <p:grpSp>
          <p:nvGrpSpPr>
            <p:cNvPr id="23557" name="Group 42"/>
            <p:cNvGrpSpPr>
              <a:grpSpLocks/>
            </p:cNvGrpSpPr>
            <p:nvPr/>
          </p:nvGrpSpPr>
          <p:grpSpPr bwMode="auto">
            <a:xfrm>
              <a:off x="628" y="242"/>
              <a:ext cx="2403" cy="306"/>
              <a:chOff x="0" y="403"/>
              <a:chExt cx="1727" cy="403"/>
            </a:xfrm>
          </p:grpSpPr>
          <p:sp>
            <p:nvSpPr>
              <p:cNvPr id="23734" name="Rectangle 41"/>
              <p:cNvSpPr>
                <a:spLocks noChangeArrowheads="1"/>
              </p:cNvSpPr>
              <p:nvPr/>
            </p:nvSpPr>
            <p:spPr bwMode="auto">
              <a:xfrm>
                <a:off x="0" y="403"/>
                <a:ext cx="1727" cy="4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35" name="Group 40"/>
              <p:cNvGrpSpPr>
                <a:grpSpLocks/>
              </p:cNvGrpSpPr>
              <p:nvPr/>
            </p:nvGrpSpPr>
            <p:grpSpPr bwMode="auto">
              <a:xfrm>
                <a:off x="0" y="403"/>
                <a:ext cx="1727" cy="403"/>
                <a:chOff x="0" y="403"/>
                <a:chExt cx="1727" cy="403"/>
              </a:xfrm>
            </p:grpSpPr>
            <p:sp>
              <p:nvSpPr>
                <p:cNvPr id="23736" name="Rectangle 3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1671" cy="40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200">
                      <a:cs typeface="Times New Roman" pitchFamily="18" charset="0"/>
                    </a:rPr>
                    <a:t> </a:t>
                  </a:r>
                </a:p>
                <a:p>
                  <a:endParaRPr lang="cs-CZ"/>
                </a:p>
              </p:txBody>
            </p:sp>
            <p:sp>
              <p:nvSpPr>
                <p:cNvPr id="23737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58" name="Group 46"/>
            <p:cNvGrpSpPr>
              <a:grpSpLocks/>
            </p:cNvGrpSpPr>
            <p:nvPr/>
          </p:nvGrpSpPr>
          <p:grpSpPr bwMode="auto">
            <a:xfrm>
              <a:off x="3031" y="242"/>
              <a:ext cx="1459" cy="306"/>
              <a:chOff x="1727" y="403"/>
              <a:chExt cx="1048" cy="403"/>
            </a:xfrm>
          </p:grpSpPr>
          <p:sp>
            <p:nvSpPr>
              <p:cNvPr id="23730" name="Rectangle 45"/>
              <p:cNvSpPr>
                <a:spLocks noChangeArrowheads="1"/>
              </p:cNvSpPr>
              <p:nvPr/>
            </p:nvSpPr>
            <p:spPr bwMode="auto">
              <a:xfrm>
                <a:off x="1727" y="403"/>
                <a:ext cx="1048" cy="4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31" name="Group 44"/>
              <p:cNvGrpSpPr>
                <a:grpSpLocks/>
              </p:cNvGrpSpPr>
              <p:nvPr/>
            </p:nvGrpSpPr>
            <p:grpSpPr bwMode="auto">
              <a:xfrm>
                <a:off x="1727" y="403"/>
                <a:ext cx="1048" cy="403"/>
                <a:chOff x="1727" y="403"/>
                <a:chExt cx="1048" cy="403"/>
              </a:xfrm>
            </p:grpSpPr>
            <p:sp>
              <p:nvSpPr>
                <p:cNvPr id="23732" name="Rectangle 4"/>
                <p:cNvSpPr>
                  <a:spLocks noChangeArrowheads="1"/>
                </p:cNvSpPr>
                <p:nvPr/>
              </p:nvSpPr>
              <p:spPr bwMode="auto">
                <a:xfrm>
                  <a:off x="1755" y="403"/>
                  <a:ext cx="992" cy="40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kritická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úroveň</a:t>
                  </a:r>
                  <a:endParaRPr lang="cs-CZ" dirty="0"/>
                </a:p>
              </p:txBody>
            </p:sp>
            <p:sp>
              <p:nvSpPr>
                <p:cNvPr id="23733" name="Rectangle 43"/>
                <p:cNvSpPr>
                  <a:spLocks noChangeArrowheads="1"/>
                </p:cNvSpPr>
                <p:nvPr/>
              </p:nvSpPr>
              <p:spPr bwMode="auto">
                <a:xfrm>
                  <a:off x="1727" y="403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59" name="Group 50"/>
            <p:cNvGrpSpPr>
              <a:grpSpLocks/>
            </p:cNvGrpSpPr>
            <p:nvPr/>
          </p:nvGrpSpPr>
          <p:grpSpPr bwMode="auto">
            <a:xfrm>
              <a:off x="4490" y="242"/>
              <a:ext cx="1458" cy="306"/>
              <a:chOff x="2775" y="403"/>
              <a:chExt cx="1048" cy="403"/>
            </a:xfrm>
          </p:grpSpPr>
          <p:sp>
            <p:nvSpPr>
              <p:cNvPr id="23726" name="Rectangle 49"/>
              <p:cNvSpPr>
                <a:spLocks noChangeArrowheads="1"/>
              </p:cNvSpPr>
              <p:nvPr/>
            </p:nvSpPr>
            <p:spPr bwMode="auto">
              <a:xfrm>
                <a:off x="2775" y="403"/>
                <a:ext cx="1048" cy="4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27" name="Group 48"/>
              <p:cNvGrpSpPr>
                <a:grpSpLocks/>
              </p:cNvGrpSpPr>
              <p:nvPr/>
            </p:nvGrpSpPr>
            <p:grpSpPr bwMode="auto">
              <a:xfrm>
                <a:off x="2775" y="403"/>
                <a:ext cx="1048" cy="403"/>
                <a:chOff x="2775" y="403"/>
                <a:chExt cx="1048" cy="403"/>
              </a:xfrm>
            </p:grpSpPr>
            <p:sp>
              <p:nvSpPr>
                <p:cNvPr id="23728" name="Rectangle 5"/>
                <p:cNvSpPr>
                  <a:spLocks noChangeArrowheads="1"/>
                </p:cNvSpPr>
                <p:nvPr/>
              </p:nvSpPr>
              <p:spPr bwMode="auto">
                <a:xfrm>
                  <a:off x="2803" y="403"/>
                  <a:ext cx="992" cy="40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nekritická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úroveň</a:t>
                  </a:r>
                  <a:endParaRPr lang="cs-CZ" dirty="0"/>
                </a:p>
              </p:txBody>
            </p:sp>
            <p:sp>
              <p:nvSpPr>
                <p:cNvPr id="23729" name="Rectangle 47"/>
                <p:cNvSpPr>
                  <a:spLocks noChangeArrowheads="1"/>
                </p:cNvSpPr>
                <p:nvPr/>
              </p:nvSpPr>
              <p:spPr bwMode="auto">
                <a:xfrm>
                  <a:off x="2775" y="403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0" name="Group 54"/>
            <p:cNvGrpSpPr>
              <a:grpSpLocks/>
            </p:cNvGrpSpPr>
            <p:nvPr/>
          </p:nvGrpSpPr>
          <p:grpSpPr bwMode="auto">
            <a:xfrm>
              <a:off x="628" y="486"/>
              <a:ext cx="2403" cy="454"/>
              <a:chOff x="0" y="725"/>
              <a:chExt cx="1727" cy="599"/>
            </a:xfrm>
          </p:grpSpPr>
          <p:sp>
            <p:nvSpPr>
              <p:cNvPr id="23722" name="Rectangle 53"/>
              <p:cNvSpPr>
                <a:spLocks noChangeArrowheads="1"/>
              </p:cNvSpPr>
              <p:nvPr/>
            </p:nvSpPr>
            <p:spPr bwMode="auto">
              <a:xfrm>
                <a:off x="0" y="806"/>
                <a:ext cx="1727" cy="518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23" name="Group 52"/>
              <p:cNvGrpSpPr>
                <a:grpSpLocks/>
              </p:cNvGrpSpPr>
              <p:nvPr/>
            </p:nvGrpSpPr>
            <p:grpSpPr bwMode="auto">
              <a:xfrm>
                <a:off x="0" y="725"/>
                <a:ext cx="1727" cy="599"/>
                <a:chOff x="0" y="725"/>
                <a:chExt cx="1727" cy="599"/>
              </a:xfrm>
            </p:grpSpPr>
            <p:sp>
              <p:nvSpPr>
                <p:cNvPr id="23724" name="Rectangle 6"/>
                <p:cNvSpPr>
                  <a:spLocks noChangeArrowheads="1"/>
                </p:cNvSpPr>
                <p:nvPr/>
              </p:nvSpPr>
              <p:spPr bwMode="auto">
                <a:xfrm>
                  <a:off x="28" y="725"/>
                  <a:ext cx="1671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cs-CZ" sz="1200" i="1" dirty="0">
                    <a:solidFill>
                      <a:srgbClr val="FFFFFF"/>
                    </a:solidFill>
                    <a:latin typeface="Arial" charset="0"/>
                  </a:endParaRPr>
                </a:p>
                <a:p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Přijímač</a:t>
                  </a:r>
                  <a:endParaRPr lang="cs-CZ" dirty="0"/>
                </a:p>
              </p:txBody>
            </p:sp>
            <p:sp>
              <p:nvSpPr>
                <p:cNvPr id="23725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806"/>
                  <a:ext cx="1727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1" name="Group 58"/>
            <p:cNvGrpSpPr>
              <a:grpSpLocks/>
            </p:cNvGrpSpPr>
            <p:nvPr/>
          </p:nvGrpSpPr>
          <p:grpSpPr bwMode="auto">
            <a:xfrm>
              <a:off x="3031" y="548"/>
              <a:ext cx="1459" cy="393"/>
              <a:chOff x="1727" y="806"/>
              <a:chExt cx="1048" cy="518"/>
            </a:xfrm>
          </p:grpSpPr>
          <p:sp>
            <p:nvSpPr>
              <p:cNvPr id="23718" name="Rectangle 57"/>
              <p:cNvSpPr>
                <a:spLocks noChangeArrowheads="1"/>
              </p:cNvSpPr>
              <p:nvPr/>
            </p:nvSpPr>
            <p:spPr bwMode="auto">
              <a:xfrm>
                <a:off x="1727" y="806"/>
                <a:ext cx="1048" cy="518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19" name="Group 56"/>
              <p:cNvGrpSpPr>
                <a:grpSpLocks/>
              </p:cNvGrpSpPr>
              <p:nvPr/>
            </p:nvGrpSpPr>
            <p:grpSpPr bwMode="auto">
              <a:xfrm>
                <a:off x="1727" y="806"/>
                <a:ext cx="1048" cy="518"/>
                <a:chOff x="1727" y="806"/>
                <a:chExt cx="1048" cy="518"/>
              </a:xfrm>
            </p:grpSpPr>
            <p:sp>
              <p:nvSpPr>
                <p:cNvPr id="23720" name="Rectangle 7"/>
                <p:cNvSpPr>
                  <a:spLocks noChangeArrowheads="1"/>
                </p:cNvSpPr>
                <p:nvPr/>
              </p:nvSpPr>
              <p:spPr bwMode="auto">
                <a:xfrm>
                  <a:off x="1755" y="806"/>
                  <a:ext cx="992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2-  or 3- frequency</a:t>
                  </a:r>
                  <a:endParaRPr lang="cs-CZ"/>
                </a:p>
              </p:txBody>
            </p:sp>
            <p:sp>
              <p:nvSpPr>
                <p:cNvPr id="23721" name="Rectangle 55"/>
                <p:cNvSpPr>
                  <a:spLocks noChangeArrowheads="1"/>
                </p:cNvSpPr>
                <p:nvPr/>
              </p:nvSpPr>
              <p:spPr bwMode="auto">
                <a:xfrm>
                  <a:off x="1727" y="806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2" name="Group 62"/>
            <p:cNvGrpSpPr>
              <a:grpSpLocks/>
            </p:cNvGrpSpPr>
            <p:nvPr/>
          </p:nvGrpSpPr>
          <p:grpSpPr bwMode="auto">
            <a:xfrm>
              <a:off x="4490" y="548"/>
              <a:ext cx="1458" cy="393"/>
              <a:chOff x="2775" y="806"/>
              <a:chExt cx="1048" cy="518"/>
            </a:xfrm>
          </p:grpSpPr>
          <p:sp>
            <p:nvSpPr>
              <p:cNvPr id="23714" name="Rectangle 61"/>
              <p:cNvSpPr>
                <a:spLocks noChangeArrowheads="1"/>
              </p:cNvSpPr>
              <p:nvPr/>
            </p:nvSpPr>
            <p:spPr bwMode="auto">
              <a:xfrm>
                <a:off x="2775" y="806"/>
                <a:ext cx="1048" cy="518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15" name="Group 60"/>
              <p:cNvGrpSpPr>
                <a:grpSpLocks/>
              </p:cNvGrpSpPr>
              <p:nvPr/>
            </p:nvGrpSpPr>
            <p:grpSpPr bwMode="auto">
              <a:xfrm>
                <a:off x="2775" y="806"/>
                <a:ext cx="1048" cy="518"/>
                <a:chOff x="2775" y="806"/>
                <a:chExt cx="1048" cy="518"/>
              </a:xfrm>
            </p:grpSpPr>
            <p:sp>
              <p:nvSpPr>
                <p:cNvPr id="23716" name="Rectangle 8"/>
                <p:cNvSpPr>
                  <a:spLocks noChangeArrowheads="1"/>
                </p:cNvSpPr>
                <p:nvPr/>
              </p:nvSpPr>
              <p:spPr bwMode="auto">
                <a:xfrm>
                  <a:off x="2803" y="806"/>
                  <a:ext cx="992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1- or multi- frequency</a:t>
                  </a:r>
                </a:p>
              </p:txBody>
            </p:sp>
            <p:sp>
              <p:nvSpPr>
                <p:cNvPr id="23717" name="Rectangle 59"/>
                <p:cNvSpPr>
                  <a:spLocks noChangeArrowheads="1"/>
                </p:cNvSpPr>
                <p:nvPr/>
              </p:nvSpPr>
              <p:spPr bwMode="auto">
                <a:xfrm>
                  <a:off x="2775" y="806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3" name="Group 66"/>
            <p:cNvGrpSpPr>
              <a:grpSpLocks/>
            </p:cNvGrpSpPr>
            <p:nvPr/>
          </p:nvGrpSpPr>
          <p:grpSpPr bwMode="auto">
            <a:xfrm>
              <a:off x="628" y="941"/>
              <a:ext cx="2403" cy="306"/>
              <a:chOff x="0" y="1324"/>
              <a:chExt cx="1727" cy="403"/>
            </a:xfrm>
          </p:grpSpPr>
          <p:sp>
            <p:nvSpPr>
              <p:cNvPr id="23710" name="Rectangle 65"/>
              <p:cNvSpPr>
                <a:spLocks noChangeArrowheads="1"/>
              </p:cNvSpPr>
              <p:nvPr/>
            </p:nvSpPr>
            <p:spPr bwMode="auto">
              <a:xfrm>
                <a:off x="0" y="1324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11" name="Group 64"/>
              <p:cNvGrpSpPr>
                <a:grpSpLocks/>
              </p:cNvGrpSpPr>
              <p:nvPr/>
            </p:nvGrpSpPr>
            <p:grpSpPr bwMode="auto">
              <a:xfrm>
                <a:off x="0" y="1324"/>
                <a:ext cx="1727" cy="403"/>
                <a:chOff x="0" y="1324"/>
                <a:chExt cx="1727" cy="403"/>
              </a:xfrm>
            </p:grpSpPr>
            <p:sp>
              <p:nvSpPr>
                <p:cNvPr id="23712" name="Rectangle 9"/>
                <p:cNvSpPr>
                  <a:spLocks noChangeArrowheads="1"/>
                </p:cNvSpPr>
                <p:nvPr/>
              </p:nvSpPr>
              <p:spPr bwMode="auto">
                <a:xfrm>
                  <a:off x="28" y="1324"/>
                  <a:ext cx="1671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Horizontální přesnost </a:t>
                  </a:r>
                </a:p>
              </p:txBody>
            </p:sp>
            <p:sp>
              <p:nvSpPr>
                <p:cNvPr id="23713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324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4" name="Group 70"/>
            <p:cNvGrpSpPr>
              <a:grpSpLocks/>
            </p:cNvGrpSpPr>
            <p:nvPr/>
          </p:nvGrpSpPr>
          <p:grpSpPr bwMode="auto">
            <a:xfrm>
              <a:off x="3031" y="941"/>
              <a:ext cx="1459" cy="306"/>
              <a:chOff x="1727" y="1324"/>
              <a:chExt cx="1048" cy="403"/>
            </a:xfrm>
          </p:grpSpPr>
          <p:sp>
            <p:nvSpPr>
              <p:cNvPr id="23706" name="Rectangle 69"/>
              <p:cNvSpPr>
                <a:spLocks noChangeArrowheads="1"/>
              </p:cNvSpPr>
              <p:nvPr/>
            </p:nvSpPr>
            <p:spPr bwMode="auto">
              <a:xfrm>
                <a:off x="1727" y="1324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07" name="Group 68"/>
              <p:cNvGrpSpPr>
                <a:grpSpLocks/>
              </p:cNvGrpSpPr>
              <p:nvPr/>
            </p:nvGrpSpPr>
            <p:grpSpPr bwMode="auto">
              <a:xfrm>
                <a:off x="1727" y="1324"/>
                <a:ext cx="1048" cy="403"/>
                <a:chOff x="1727" y="1324"/>
                <a:chExt cx="1048" cy="403"/>
              </a:xfrm>
            </p:grpSpPr>
            <p:sp>
              <p:nvSpPr>
                <p:cNvPr id="23708" name="Rectangle 10"/>
                <p:cNvSpPr>
                  <a:spLocks noChangeArrowheads="1"/>
                </p:cNvSpPr>
                <p:nvPr/>
              </p:nvSpPr>
              <p:spPr bwMode="auto">
                <a:xfrm>
                  <a:off x="1755" y="1324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4 m</a:t>
                  </a:r>
                </a:p>
              </p:txBody>
            </p:sp>
            <p:sp>
              <p:nvSpPr>
                <p:cNvPr id="23709" name="Rectangle 67"/>
                <p:cNvSpPr>
                  <a:spLocks noChangeArrowheads="1"/>
                </p:cNvSpPr>
                <p:nvPr/>
              </p:nvSpPr>
              <p:spPr bwMode="auto">
                <a:xfrm>
                  <a:off x="1727" y="1324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5" name="Group 74"/>
            <p:cNvGrpSpPr>
              <a:grpSpLocks/>
            </p:cNvGrpSpPr>
            <p:nvPr/>
          </p:nvGrpSpPr>
          <p:grpSpPr bwMode="auto">
            <a:xfrm>
              <a:off x="4490" y="941"/>
              <a:ext cx="1458" cy="306"/>
              <a:chOff x="2775" y="1324"/>
              <a:chExt cx="1048" cy="403"/>
            </a:xfrm>
          </p:grpSpPr>
          <p:sp>
            <p:nvSpPr>
              <p:cNvPr id="23702" name="Rectangle 73"/>
              <p:cNvSpPr>
                <a:spLocks noChangeArrowheads="1"/>
              </p:cNvSpPr>
              <p:nvPr/>
            </p:nvSpPr>
            <p:spPr bwMode="auto">
              <a:xfrm>
                <a:off x="2775" y="1324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703" name="Group 72"/>
              <p:cNvGrpSpPr>
                <a:grpSpLocks/>
              </p:cNvGrpSpPr>
              <p:nvPr/>
            </p:nvGrpSpPr>
            <p:grpSpPr bwMode="auto">
              <a:xfrm>
                <a:off x="2775" y="1324"/>
                <a:ext cx="1048" cy="403"/>
                <a:chOff x="2775" y="1324"/>
                <a:chExt cx="1048" cy="403"/>
              </a:xfrm>
            </p:grpSpPr>
            <p:sp>
              <p:nvSpPr>
                <p:cNvPr id="2370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03" y="1324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220 m</a:t>
                  </a:r>
                </a:p>
              </p:txBody>
            </p:sp>
            <p:sp>
              <p:nvSpPr>
                <p:cNvPr id="23705" name="Rectangle 71"/>
                <p:cNvSpPr>
                  <a:spLocks noChangeArrowheads="1"/>
                </p:cNvSpPr>
                <p:nvPr/>
              </p:nvSpPr>
              <p:spPr bwMode="auto">
                <a:xfrm>
                  <a:off x="2775" y="1324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6" name="Group 78"/>
            <p:cNvGrpSpPr>
              <a:grpSpLocks/>
            </p:cNvGrpSpPr>
            <p:nvPr/>
          </p:nvGrpSpPr>
          <p:grpSpPr bwMode="auto">
            <a:xfrm>
              <a:off x="628" y="1247"/>
              <a:ext cx="2403" cy="306"/>
              <a:chOff x="0" y="1727"/>
              <a:chExt cx="1727" cy="403"/>
            </a:xfrm>
          </p:grpSpPr>
          <p:sp>
            <p:nvSpPr>
              <p:cNvPr id="23698" name="Rectangle 77"/>
              <p:cNvSpPr>
                <a:spLocks noChangeArrowheads="1"/>
              </p:cNvSpPr>
              <p:nvPr/>
            </p:nvSpPr>
            <p:spPr bwMode="auto">
              <a:xfrm>
                <a:off x="0" y="1727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99" name="Group 76"/>
              <p:cNvGrpSpPr>
                <a:grpSpLocks/>
              </p:cNvGrpSpPr>
              <p:nvPr/>
            </p:nvGrpSpPr>
            <p:grpSpPr bwMode="auto">
              <a:xfrm>
                <a:off x="0" y="1727"/>
                <a:ext cx="1727" cy="403"/>
                <a:chOff x="0" y="1727"/>
                <a:chExt cx="1727" cy="403"/>
              </a:xfrm>
            </p:grpSpPr>
            <p:sp>
              <p:nvSpPr>
                <p:cNvPr id="23700" name="Rectangle 12"/>
                <p:cNvSpPr>
                  <a:spLocks noChangeArrowheads="1"/>
                </p:cNvSpPr>
                <p:nvPr/>
              </p:nvSpPr>
              <p:spPr bwMode="auto">
                <a:xfrm>
                  <a:off x="28" y="1727"/>
                  <a:ext cx="1671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Vertikální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přesnost</a:t>
                  </a:r>
                  <a:endParaRPr lang="cs-CZ" dirty="0"/>
                </a:p>
              </p:txBody>
            </p:sp>
            <p:sp>
              <p:nvSpPr>
                <p:cNvPr id="23701" name="Rectangle 75"/>
                <p:cNvSpPr>
                  <a:spLocks noChangeArrowheads="1"/>
                </p:cNvSpPr>
                <p:nvPr/>
              </p:nvSpPr>
              <p:spPr bwMode="auto">
                <a:xfrm>
                  <a:off x="0" y="1727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7" name="Group 82"/>
            <p:cNvGrpSpPr>
              <a:grpSpLocks/>
            </p:cNvGrpSpPr>
            <p:nvPr/>
          </p:nvGrpSpPr>
          <p:grpSpPr bwMode="auto">
            <a:xfrm>
              <a:off x="3031" y="1247"/>
              <a:ext cx="1459" cy="306"/>
              <a:chOff x="1727" y="1727"/>
              <a:chExt cx="1048" cy="403"/>
            </a:xfrm>
          </p:grpSpPr>
          <p:sp>
            <p:nvSpPr>
              <p:cNvPr id="23694" name="Rectangle 81"/>
              <p:cNvSpPr>
                <a:spLocks noChangeArrowheads="1"/>
              </p:cNvSpPr>
              <p:nvPr/>
            </p:nvSpPr>
            <p:spPr bwMode="auto">
              <a:xfrm>
                <a:off x="1727" y="1727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95" name="Group 80"/>
              <p:cNvGrpSpPr>
                <a:grpSpLocks/>
              </p:cNvGrpSpPr>
              <p:nvPr/>
            </p:nvGrpSpPr>
            <p:grpSpPr bwMode="auto">
              <a:xfrm>
                <a:off x="1727" y="1727"/>
                <a:ext cx="1048" cy="403"/>
                <a:chOff x="1727" y="1727"/>
                <a:chExt cx="1048" cy="403"/>
              </a:xfrm>
            </p:grpSpPr>
            <p:sp>
              <p:nvSpPr>
                <p:cNvPr id="23696" name="Rectangle 13"/>
                <p:cNvSpPr>
                  <a:spLocks noChangeArrowheads="1"/>
                </p:cNvSpPr>
                <p:nvPr/>
              </p:nvSpPr>
              <p:spPr bwMode="auto">
                <a:xfrm>
                  <a:off x="1755" y="1727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>8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m</a:t>
                  </a:r>
                </a:p>
              </p:txBody>
            </p:sp>
            <p:sp>
              <p:nvSpPr>
                <p:cNvPr id="23697" name="Rectangle 79"/>
                <p:cNvSpPr>
                  <a:spLocks noChangeArrowheads="1"/>
                </p:cNvSpPr>
                <p:nvPr/>
              </p:nvSpPr>
              <p:spPr bwMode="auto">
                <a:xfrm>
                  <a:off x="1727" y="1727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8" name="Group 86"/>
            <p:cNvGrpSpPr>
              <a:grpSpLocks/>
            </p:cNvGrpSpPr>
            <p:nvPr/>
          </p:nvGrpSpPr>
          <p:grpSpPr bwMode="auto">
            <a:xfrm>
              <a:off x="4490" y="1247"/>
              <a:ext cx="1458" cy="306"/>
              <a:chOff x="2775" y="1727"/>
              <a:chExt cx="1048" cy="403"/>
            </a:xfrm>
          </p:grpSpPr>
          <p:sp>
            <p:nvSpPr>
              <p:cNvPr id="23690" name="Rectangle 85"/>
              <p:cNvSpPr>
                <a:spLocks noChangeArrowheads="1"/>
              </p:cNvSpPr>
              <p:nvPr/>
            </p:nvSpPr>
            <p:spPr bwMode="auto">
              <a:xfrm>
                <a:off x="2775" y="1727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91" name="Group 84"/>
              <p:cNvGrpSpPr>
                <a:grpSpLocks/>
              </p:cNvGrpSpPr>
              <p:nvPr/>
            </p:nvGrpSpPr>
            <p:grpSpPr bwMode="auto">
              <a:xfrm>
                <a:off x="2775" y="1727"/>
                <a:ext cx="1048" cy="403"/>
                <a:chOff x="2775" y="1727"/>
                <a:chExt cx="1048" cy="403"/>
              </a:xfrm>
            </p:grpSpPr>
            <p:sp>
              <p:nvSpPr>
                <p:cNvPr id="2369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03" y="1727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>--</a:t>
                  </a:r>
                  <a:endParaRPr lang="cs-CZ"/>
                </a:p>
              </p:txBody>
            </p:sp>
            <p:sp>
              <p:nvSpPr>
                <p:cNvPr id="2369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75" y="1727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69" name="Group 90"/>
            <p:cNvGrpSpPr>
              <a:grpSpLocks/>
            </p:cNvGrpSpPr>
            <p:nvPr/>
          </p:nvGrpSpPr>
          <p:grpSpPr bwMode="auto">
            <a:xfrm>
              <a:off x="628" y="1553"/>
              <a:ext cx="2403" cy="306"/>
              <a:chOff x="0" y="2130"/>
              <a:chExt cx="1727" cy="403"/>
            </a:xfrm>
          </p:grpSpPr>
          <p:sp>
            <p:nvSpPr>
              <p:cNvPr id="23686" name="Rectangle 89"/>
              <p:cNvSpPr>
                <a:spLocks noChangeArrowheads="1"/>
              </p:cNvSpPr>
              <p:nvPr/>
            </p:nvSpPr>
            <p:spPr bwMode="auto">
              <a:xfrm>
                <a:off x="0" y="2130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87" name="Group 88"/>
              <p:cNvGrpSpPr>
                <a:grpSpLocks/>
              </p:cNvGrpSpPr>
              <p:nvPr/>
            </p:nvGrpSpPr>
            <p:grpSpPr bwMode="auto">
              <a:xfrm>
                <a:off x="0" y="2130"/>
                <a:ext cx="1727" cy="403"/>
                <a:chOff x="0" y="2130"/>
                <a:chExt cx="1727" cy="403"/>
              </a:xfrm>
            </p:grpSpPr>
            <p:sp>
              <p:nvSpPr>
                <p:cNvPr id="23688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2130"/>
                  <a:ext cx="1671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Přesnost měření rychlosti (95%)</a:t>
                  </a:r>
                  <a:endParaRPr lang="cs-CZ"/>
                </a:p>
              </p:txBody>
            </p:sp>
            <p:sp>
              <p:nvSpPr>
                <p:cNvPr id="23689" name="Rectangle 87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0" name="Group 94"/>
            <p:cNvGrpSpPr>
              <a:grpSpLocks/>
            </p:cNvGrpSpPr>
            <p:nvPr/>
          </p:nvGrpSpPr>
          <p:grpSpPr bwMode="auto">
            <a:xfrm>
              <a:off x="3031" y="1553"/>
              <a:ext cx="1459" cy="306"/>
              <a:chOff x="1727" y="2130"/>
              <a:chExt cx="1048" cy="403"/>
            </a:xfrm>
          </p:grpSpPr>
          <p:sp>
            <p:nvSpPr>
              <p:cNvPr id="23682" name="Rectangle 93"/>
              <p:cNvSpPr>
                <a:spLocks noChangeArrowheads="1"/>
              </p:cNvSpPr>
              <p:nvPr/>
            </p:nvSpPr>
            <p:spPr bwMode="auto">
              <a:xfrm>
                <a:off x="1727" y="2130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83" name="Group 92"/>
              <p:cNvGrpSpPr>
                <a:grpSpLocks/>
              </p:cNvGrpSpPr>
              <p:nvPr/>
            </p:nvGrpSpPr>
            <p:grpSpPr bwMode="auto">
              <a:xfrm>
                <a:off x="1727" y="2130"/>
                <a:ext cx="1048" cy="403"/>
                <a:chOff x="1727" y="2130"/>
                <a:chExt cx="1048" cy="403"/>
              </a:xfrm>
            </p:grpSpPr>
            <p:sp>
              <p:nvSpPr>
                <p:cNvPr id="23684" name="Rectangle 16"/>
                <p:cNvSpPr>
                  <a:spLocks noChangeArrowheads="1"/>
                </p:cNvSpPr>
                <p:nvPr/>
              </p:nvSpPr>
              <p:spPr bwMode="auto">
                <a:xfrm>
                  <a:off x="1755" y="2130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cs-CZ" sz="1200">
                    <a:solidFill>
                      <a:srgbClr val="FFFFFF"/>
                    </a:solidFill>
                    <a:latin typeface="Arial" charset="0"/>
                  </a:endParaRPr>
                </a:p>
                <a:p>
                  <a:endParaRPr lang="cs-CZ" sz="1200">
                    <a:solidFill>
                      <a:srgbClr val="FFFFFF"/>
                    </a:solidFill>
                    <a:latin typeface="Arial" charset="0"/>
                  </a:endParaRPr>
                </a:p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0,2 m/s</a:t>
                  </a:r>
                </a:p>
                <a:p>
                  <a:endParaRPr lang="cs-CZ" sz="180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85" name="Rectangle 91"/>
                <p:cNvSpPr>
                  <a:spLocks noChangeArrowheads="1"/>
                </p:cNvSpPr>
                <p:nvPr/>
              </p:nvSpPr>
              <p:spPr bwMode="auto">
                <a:xfrm>
                  <a:off x="1727" y="2130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1" name="Group 98"/>
            <p:cNvGrpSpPr>
              <a:grpSpLocks/>
            </p:cNvGrpSpPr>
            <p:nvPr/>
          </p:nvGrpSpPr>
          <p:grpSpPr bwMode="auto">
            <a:xfrm>
              <a:off x="4490" y="1553"/>
              <a:ext cx="1458" cy="306"/>
              <a:chOff x="2775" y="2130"/>
              <a:chExt cx="1048" cy="403"/>
            </a:xfrm>
          </p:grpSpPr>
          <p:sp>
            <p:nvSpPr>
              <p:cNvPr id="23678" name="Rectangle 97"/>
              <p:cNvSpPr>
                <a:spLocks noChangeArrowheads="1"/>
              </p:cNvSpPr>
              <p:nvPr/>
            </p:nvSpPr>
            <p:spPr bwMode="auto">
              <a:xfrm>
                <a:off x="2775" y="2130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79" name="Group 96"/>
              <p:cNvGrpSpPr>
                <a:grpSpLocks/>
              </p:cNvGrpSpPr>
              <p:nvPr/>
            </p:nvGrpSpPr>
            <p:grpSpPr bwMode="auto">
              <a:xfrm>
                <a:off x="2775" y="2130"/>
                <a:ext cx="1048" cy="403"/>
                <a:chOff x="2775" y="2130"/>
                <a:chExt cx="1048" cy="403"/>
              </a:xfrm>
            </p:grpSpPr>
            <p:sp>
              <p:nvSpPr>
                <p:cNvPr id="23680" name="Rectangle 17"/>
                <p:cNvSpPr>
                  <a:spLocks noChangeArrowheads="1"/>
                </p:cNvSpPr>
                <p:nvPr/>
              </p:nvSpPr>
              <p:spPr bwMode="auto">
                <a:xfrm>
                  <a:off x="2803" y="2130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>--</a:t>
                  </a:r>
                  <a:endParaRPr lang="cs-CZ"/>
                </a:p>
              </p:txBody>
            </p:sp>
            <p:sp>
              <p:nvSpPr>
                <p:cNvPr id="23681" name="Rectangle 95"/>
                <p:cNvSpPr>
                  <a:spLocks noChangeArrowheads="1"/>
                </p:cNvSpPr>
                <p:nvPr/>
              </p:nvSpPr>
              <p:spPr bwMode="auto">
                <a:xfrm>
                  <a:off x="2775" y="2130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2" name="Group 102"/>
            <p:cNvGrpSpPr>
              <a:grpSpLocks/>
            </p:cNvGrpSpPr>
            <p:nvPr/>
          </p:nvGrpSpPr>
          <p:grpSpPr bwMode="auto">
            <a:xfrm>
              <a:off x="628" y="1859"/>
              <a:ext cx="827" cy="393"/>
              <a:chOff x="0" y="2533"/>
              <a:chExt cx="594" cy="518"/>
            </a:xfrm>
          </p:grpSpPr>
          <p:sp>
            <p:nvSpPr>
              <p:cNvPr id="23674" name="Rectangle 101"/>
              <p:cNvSpPr>
                <a:spLocks noChangeArrowheads="1"/>
              </p:cNvSpPr>
              <p:nvPr/>
            </p:nvSpPr>
            <p:spPr bwMode="auto">
              <a:xfrm>
                <a:off x="0" y="2533"/>
                <a:ext cx="594" cy="518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75" name="Group 100"/>
              <p:cNvGrpSpPr>
                <a:grpSpLocks/>
              </p:cNvGrpSpPr>
              <p:nvPr/>
            </p:nvGrpSpPr>
            <p:grpSpPr bwMode="auto">
              <a:xfrm>
                <a:off x="0" y="2533"/>
                <a:ext cx="594" cy="518"/>
                <a:chOff x="0" y="2533"/>
                <a:chExt cx="594" cy="518"/>
              </a:xfrm>
            </p:grpSpPr>
            <p:sp>
              <p:nvSpPr>
                <p:cNvPr id="23676" name="Rectangle 18"/>
                <p:cNvSpPr>
                  <a:spLocks noChangeArrowheads="1"/>
                </p:cNvSpPr>
                <p:nvPr/>
              </p:nvSpPr>
              <p:spPr bwMode="auto">
                <a:xfrm>
                  <a:off x="28" y="2533"/>
                  <a:ext cx="538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200">
                      <a:cs typeface="Times New Roman" pitchFamily="18" charset="0"/>
                    </a:rPr>
                    <a:t> </a:t>
                  </a:r>
                </a:p>
                <a:p>
                  <a:endParaRPr lang="cs-CZ"/>
                </a:p>
              </p:txBody>
            </p:sp>
            <p:sp>
              <p:nvSpPr>
                <p:cNvPr id="23677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2533"/>
                  <a:ext cx="59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3" name="Group 106"/>
            <p:cNvGrpSpPr>
              <a:grpSpLocks/>
            </p:cNvGrpSpPr>
            <p:nvPr/>
          </p:nvGrpSpPr>
          <p:grpSpPr bwMode="auto">
            <a:xfrm>
              <a:off x="1344" y="1859"/>
              <a:ext cx="1687" cy="396"/>
              <a:chOff x="594" y="2533"/>
              <a:chExt cx="1133" cy="522"/>
            </a:xfrm>
          </p:grpSpPr>
          <p:sp>
            <p:nvSpPr>
              <p:cNvPr id="23670" name="Rectangle 105"/>
              <p:cNvSpPr>
                <a:spLocks noChangeArrowheads="1"/>
              </p:cNvSpPr>
              <p:nvPr/>
            </p:nvSpPr>
            <p:spPr bwMode="auto">
              <a:xfrm>
                <a:off x="594" y="2533"/>
                <a:ext cx="1133" cy="518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71" name="Group 104"/>
              <p:cNvGrpSpPr>
                <a:grpSpLocks/>
              </p:cNvGrpSpPr>
              <p:nvPr/>
            </p:nvGrpSpPr>
            <p:grpSpPr bwMode="auto">
              <a:xfrm>
                <a:off x="594" y="2533"/>
                <a:ext cx="1133" cy="522"/>
                <a:chOff x="594" y="2533"/>
                <a:chExt cx="1133" cy="522"/>
              </a:xfrm>
            </p:grpSpPr>
            <p:sp>
              <p:nvSpPr>
                <p:cNvPr id="23672" name="Rectangle 19"/>
                <p:cNvSpPr>
                  <a:spLocks noChangeArrowheads="1"/>
                </p:cNvSpPr>
                <p:nvPr/>
              </p:nvSpPr>
              <p:spPr bwMode="auto">
                <a:xfrm>
                  <a:off x="622" y="2536"/>
                  <a:ext cx="1077" cy="51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Limit výstrahy</a:t>
                  </a:r>
                  <a:r>
                    <a:rPr lang="cs-CZ" sz="12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</a:t>
                  </a:r>
                  <a:br>
                    <a:rPr lang="cs-CZ" sz="12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</a:br>
                  <a:r>
                    <a:rPr lang="cs-CZ" sz="1800" dirty="0" err="1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Alert</a:t>
                  </a:r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limit</a:t>
                  </a:r>
                </a:p>
              </p:txBody>
            </p:sp>
            <p:sp>
              <p:nvSpPr>
                <p:cNvPr id="23673" name="Rectangle 103"/>
                <p:cNvSpPr>
                  <a:spLocks noChangeArrowheads="1"/>
                </p:cNvSpPr>
                <p:nvPr/>
              </p:nvSpPr>
              <p:spPr bwMode="auto">
                <a:xfrm>
                  <a:off x="594" y="2533"/>
                  <a:ext cx="1133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4" name="Group 110"/>
            <p:cNvGrpSpPr>
              <a:grpSpLocks/>
            </p:cNvGrpSpPr>
            <p:nvPr/>
          </p:nvGrpSpPr>
          <p:grpSpPr bwMode="auto">
            <a:xfrm>
              <a:off x="3031" y="1859"/>
              <a:ext cx="1459" cy="393"/>
              <a:chOff x="1727" y="2533"/>
              <a:chExt cx="1048" cy="518"/>
            </a:xfrm>
          </p:grpSpPr>
          <p:sp>
            <p:nvSpPr>
              <p:cNvPr id="23666" name="Rectangle 109"/>
              <p:cNvSpPr>
                <a:spLocks noChangeArrowheads="1"/>
              </p:cNvSpPr>
              <p:nvPr/>
            </p:nvSpPr>
            <p:spPr bwMode="auto">
              <a:xfrm>
                <a:off x="1727" y="2533"/>
                <a:ext cx="1048" cy="518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67" name="Group 108"/>
              <p:cNvGrpSpPr>
                <a:grpSpLocks/>
              </p:cNvGrpSpPr>
              <p:nvPr/>
            </p:nvGrpSpPr>
            <p:grpSpPr bwMode="auto">
              <a:xfrm>
                <a:off x="1727" y="2533"/>
                <a:ext cx="1048" cy="518"/>
                <a:chOff x="1727" y="2533"/>
                <a:chExt cx="1048" cy="518"/>
              </a:xfrm>
            </p:grpSpPr>
            <p:sp>
              <p:nvSpPr>
                <p:cNvPr id="23668" name="Rectangle 20"/>
                <p:cNvSpPr>
                  <a:spLocks noChangeArrowheads="1"/>
                </p:cNvSpPr>
                <p:nvPr/>
              </p:nvSpPr>
              <p:spPr bwMode="auto">
                <a:xfrm>
                  <a:off x="1755" y="2533"/>
                  <a:ext cx="992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>  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12 m </a:t>
                  </a:r>
                  <a:r>
                    <a:rPr lang="cs-CZ" sz="1600">
                      <a:solidFill>
                        <a:srgbClr val="FFFFFF"/>
                      </a:solidFill>
                      <a:latin typeface="Arial" charset="0"/>
                    </a:rPr>
                    <a:t>horizontálně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/>
                  </a:r>
                  <a:b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</a:b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>  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20 m </a:t>
                  </a:r>
                  <a:r>
                    <a:rPr lang="cs-CZ" sz="16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ver</a:t>
                  </a:r>
                  <a:r>
                    <a:rPr lang="cs-CZ" sz="1600">
                      <a:solidFill>
                        <a:srgbClr val="FFFFFF"/>
                      </a:solidFill>
                      <a:latin typeface="Arial" charset="0"/>
                    </a:rPr>
                    <a:t>tikálně      </a:t>
                  </a:r>
                  <a:endParaRPr lang="cs-CZ" sz="2000"/>
                </a:p>
              </p:txBody>
            </p:sp>
            <p:sp>
              <p:nvSpPr>
                <p:cNvPr id="23669" name="Rectangle 107"/>
                <p:cNvSpPr>
                  <a:spLocks noChangeArrowheads="1"/>
                </p:cNvSpPr>
                <p:nvPr/>
              </p:nvSpPr>
              <p:spPr bwMode="auto">
                <a:xfrm>
                  <a:off x="1727" y="2533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5" name="Group 114"/>
            <p:cNvGrpSpPr>
              <a:grpSpLocks/>
            </p:cNvGrpSpPr>
            <p:nvPr/>
          </p:nvGrpSpPr>
          <p:grpSpPr bwMode="auto">
            <a:xfrm>
              <a:off x="4490" y="1859"/>
              <a:ext cx="1458" cy="393"/>
              <a:chOff x="2775" y="2533"/>
              <a:chExt cx="1048" cy="518"/>
            </a:xfrm>
          </p:grpSpPr>
          <p:sp>
            <p:nvSpPr>
              <p:cNvPr id="23662" name="Rectangle 113"/>
              <p:cNvSpPr>
                <a:spLocks noChangeArrowheads="1"/>
              </p:cNvSpPr>
              <p:nvPr/>
            </p:nvSpPr>
            <p:spPr bwMode="auto">
              <a:xfrm>
                <a:off x="2775" y="2533"/>
                <a:ext cx="1048" cy="518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63" name="Group 112"/>
              <p:cNvGrpSpPr>
                <a:grpSpLocks/>
              </p:cNvGrpSpPr>
              <p:nvPr/>
            </p:nvGrpSpPr>
            <p:grpSpPr bwMode="auto">
              <a:xfrm>
                <a:off x="2775" y="2533"/>
                <a:ext cx="1048" cy="518"/>
                <a:chOff x="2775" y="2533"/>
                <a:chExt cx="1048" cy="518"/>
              </a:xfrm>
            </p:grpSpPr>
            <p:sp>
              <p:nvSpPr>
                <p:cNvPr id="23664" name="Rectangle 21"/>
                <p:cNvSpPr>
                  <a:spLocks noChangeArrowheads="1"/>
                </p:cNvSpPr>
                <p:nvPr/>
              </p:nvSpPr>
              <p:spPr bwMode="auto">
                <a:xfrm>
                  <a:off x="2803" y="2533"/>
                  <a:ext cx="992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556 m </a:t>
                  </a:r>
                  <a:r>
                    <a:rPr lang="cs-CZ" sz="1600">
                      <a:solidFill>
                        <a:srgbClr val="FFFFFF"/>
                      </a:solidFill>
                      <a:latin typeface="Arial" charset="0"/>
                    </a:rPr>
                    <a:t>horizontálně</a:t>
                  </a:r>
                  <a:br>
                    <a:rPr lang="cs-CZ" sz="1600">
                      <a:solidFill>
                        <a:srgbClr val="FFFFFF"/>
                      </a:solidFill>
                      <a:latin typeface="Arial" charset="0"/>
                    </a:rPr>
                  </a:br>
                  <a:r>
                    <a:rPr lang="cs-CZ" sz="1600">
                      <a:solidFill>
                        <a:srgbClr val="FFFFFF"/>
                      </a:solidFill>
                      <a:latin typeface="Arial" charset="0"/>
                    </a:rPr>
                    <a:t>horizontal</a:t>
                  </a:r>
                </a:p>
              </p:txBody>
            </p:sp>
            <p:sp>
              <p:nvSpPr>
                <p:cNvPr id="23665" name="Rectangle 111"/>
                <p:cNvSpPr>
                  <a:spLocks noChangeArrowheads="1"/>
                </p:cNvSpPr>
                <p:nvPr/>
              </p:nvSpPr>
              <p:spPr bwMode="auto">
                <a:xfrm>
                  <a:off x="2775" y="2533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6" name="Group 118"/>
            <p:cNvGrpSpPr>
              <a:grpSpLocks/>
            </p:cNvGrpSpPr>
            <p:nvPr/>
          </p:nvGrpSpPr>
          <p:grpSpPr bwMode="auto">
            <a:xfrm>
              <a:off x="624" y="2256"/>
              <a:ext cx="779" cy="393"/>
              <a:chOff x="0" y="3051"/>
              <a:chExt cx="594" cy="518"/>
            </a:xfrm>
          </p:grpSpPr>
          <p:sp>
            <p:nvSpPr>
              <p:cNvPr id="23658" name="Rectangle 117"/>
              <p:cNvSpPr>
                <a:spLocks noChangeArrowheads="1"/>
              </p:cNvSpPr>
              <p:nvPr/>
            </p:nvSpPr>
            <p:spPr bwMode="auto">
              <a:xfrm>
                <a:off x="0" y="3051"/>
                <a:ext cx="594" cy="518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59" name="Group 116"/>
              <p:cNvGrpSpPr>
                <a:grpSpLocks/>
              </p:cNvGrpSpPr>
              <p:nvPr/>
            </p:nvGrpSpPr>
            <p:grpSpPr bwMode="auto">
              <a:xfrm>
                <a:off x="0" y="3051"/>
                <a:ext cx="594" cy="518"/>
                <a:chOff x="0" y="3051"/>
                <a:chExt cx="594" cy="518"/>
              </a:xfrm>
            </p:grpSpPr>
            <p:sp>
              <p:nvSpPr>
                <p:cNvPr id="23660" name="Rectangle 22"/>
                <p:cNvSpPr>
                  <a:spLocks noChangeArrowheads="1"/>
                </p:cNvSpPr>
                <p:nvPr/>
              </p:nvSpPr>
              <p:spPr bwMode="auto">
                <a:xfrm>
                  <a:off x="28" y="3051"/>
                  <a:ext cx="538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200" i="1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Integrita</a:t>
                  </a:r>
                  <a:endParaRPr lang="cs-CZ" dirty="0"/>
                </a:p>
              </p:txBody>
            </p:sp>
            <p:sp>
              <p:nvSpPr>
                <p:cNvPr id="23661" name="Rectangle 115"/>
                <p:cNvSpPr>
                  <a:spLocks noChangeArrowheads="1"/>
                </p:cNvSpPr>
                <p:nvPr/>
              </p:nvSpPr>
              <p:spPr bwMode="auto">
                <a:xfrm>
                  <a:off x="0" y="3051"/>
                  <a:ext cx="59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7" name="Group 122"/>
            <p:cNvGrpSpPr>
              <a:grpSpLocks/>
            </p:cNvGrpSpPr>
            <p:nvPr/>
          </p:nvGrpSpPr>
          <p:grpSpPr bwMode="auto">
            <a:xfrm>
              <a:off x="1344" y="2252"/>
              <a:ext cx="1687" cy="393"/>
              <a:chOff x="594" y="3051"/>
              <a:chExt cx="1133" cy="518"/>
            </a:xfrm>
          </p:grpSpPr>
          <p:sp>
            <p:nvSpPr>
              <p:cNvPr id="23654" name="Rectangle 121"/>
              <p:cNvSpPr>
                <a:spLocks noChangeArrowheads="1"/>
              </p:cNvSpPr>
              <p:nvPr/>
            </p:nvSpPr>
            <p:spPr bwMode="auto">
              <a:xfrm>
                <a:off x="594" y="3051"/>
                <a:ext cx="1133" cy="518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55" name="Group 120"/>
              <p:cNvGrpSpPr>
                <a:grpSpLocks/>
              </p:cNvGrpSpPr>
              <p:nvPr/>
            </p:nvGrpSpPr>
            <p:grpSpPr bwMode="auto">
              <a:xfrm>
                <a:off x="594" y="3051"/>
                <a:ext cx="1133" cy="518"/>
                <a:chOff x="594" y="3051"/>
                <a:chExt cx="1133" cy="518"/>
              </a:xfrm>
            </p:grpSpPr>
            <p:sp>
              <p:nvSpPr>
                <p:cNvPr id="23656" name="Rectangle 23"/>
                <p:cNvSpPr>
                  <a:spLocks noChangeArrowheads="1"/>
                </p:cNvSpPr>
                <p:nvPr/>
              </p:nvSpPr>
              <p:spPr bwMode="auto">
                <a:xfrm>
                  <a:off x="622" y="3051"/>
                  <a:ext cx="1077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Čas do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výstrahy</a:t>
                  </a:r>
                  <a:endParaRPr lang="cs-CZ" dirty="0"/>
                </a:p>
              </p:txBody>
            </p:sp>
            <p:sp>
              <p:nvSpPr>
                <p:cNvPr id="23657" name="Rectangle 119"/>
                <p:cNvSpPr>
                  <a:spLocks noChangeArrowheads="1"/>
                </p:cNvSpPr>
                <p:nvPr/>
              </p:nvSpPr>
              <p:spPr bwMode="auto">
                <a:xfrm>
                  <a:off x="594" y="3051"/>
                  <a:ext cx="1133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8" name="Group 126"/>
            <p:cNvGrpSpPr>
              <a:grpSpLocks/>
            </p:cNvGrpSpPr>
            <p:nvPr/>
          </p:nvGrpSpPr>
          <p:grpSpPr bwMode="auto">
            <a:xfrm>
              <a:off x="3031" y="2252"/>
              <a:ext cx="1459" cy="393"/>
              <a:chOff x="1727" y="3051"/>
              <a:chExt cx="1048" cy="518"/>
            </a:xfrm>
          </p:grpSpPr>
          <p:sp>
            <p:nvSpPr>
              <p:cNvPr id="23650" name="Rectangle 125"/>
              <p:cNvSpPr>
                <a:spLocks noChangeArrowheads="1"/>
              </p:cNvSpPr>
              <p:nvPr/>
            </p:nvSpPr>
            <p:spPr bwMode="auto">
              <a:xfrm>
                <a:off x="1727" y="3051"/>
                <a:ext cx="1048" cy="518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51" name="Group 124"/>
              <p:cNvGrpSpPr>
                <a:grpSpLocks/>
              </p:cNvGrpSpPr>
              <p:nvPr/>
            </p:nvGrpSpPr>
            <p:grpSpPr bwMode="auto">
              <a:xfrm>
                <a:off x="1727" y="3051"/>
                <a:ext cx="1048" cy="518"/>
                <a:chOff x="1727" y="3051"/>
                <a:chExt cx="1048" cy="518"/>
              </a:xfrm>
            </p:grpSpPr>
            <p:sp>
              <p:nvSpPr>
                <p:cNvPr id="23652" name="Rectangle 24"/>
                <p:cNvSpPr>
                  <a:spLocks noChangeArrowheads="1"/>
                </p:cNvSpPr>
                <p:nvPr/>
              </p:nvSpPr>
              <p:spPr bwMode="auto">
                <a:xfrm>
                  <a:off x="1755" y="3051"/>
                  <a:ext cx="992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6 s</a:t>
                  </a:r>
                  <a:endParaRPr lang="cs-CZ" sz="1800">
                    <a:solidFill>
                      <a:srgbClr val="FFFFFF"/>
                    </a:solidFill>
                    <a:latin typeface="Arial" charset="0"/>
                  </a:endParaRPr>
                </a:p>
              </p:txBody>
            </p:sp>
            <p:sp>
              <p:nvSpPr>
                <p:cNvPr id="23653" name="Rectangle 123"/>
                <p:cNvSpPr>
                  <a:spLocks noChangeArrowheads="1"/>
                </p:cNvSpPr>
                <p:nvPr/>
              </p:nvSpPr>
              <p:spPr bwMode="auto">
                <a:xfrm>
                  <a:off x="1727" y="3051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79" name="Group 130"/>
            <p:cNvGrpSpPr>
              <a:grpSpLocks/>
            </p:cNvGrpSpPr>
            <p:nvPr/>
          </p:nvGrpSpPr>
          <p:grpSpPr bwMode="auto">
            <a:xfrm>
              <a:off x="4490" y="2252"/>
              <a:ext cx="1458" cy="393"/>
              <a:chOff x="2775" y="3051"/>
              <a:chExt cx="1048" cy="518"/>
            </a:xfrm>
          </p:grpSpPr>
          <p:sp>
            <p:nvSpPr>
              <p:cNvPr id="23646" name="Rectangle 129"/>
              <p:cNvSpPr>
                <a:spLocks noChangeArrowheads="1"/>
              </p:cNvSpPr>
              <p:nvPr/>
            </p:nvSpPr>
            <p:spPr bwMode="auto">
              <a:xfrm>
                <a:off x="2775" y="3051"/>
                <a:ext cx="1048" cy="518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47" name="Group 128"/>
              <p:cNvGrpSpPr>
                <a:grpSpLocks/>
              </p:cNvGrpSpPr>
              <p:nvPr/>
            </p:nvGrpSpPr>
            <p:grpSpPr bwMode="auto">
              <a:xfrm>
                <a:off x="2775" y="3051"/>
                <a:ext cx="1048" cy="518"/>
                <a:chOff x="2775" y="3051"/>
                <a:chExt cx="1048" cy="518"/>
              </a:xfrm>
            </p:grpSpPr>
            <p:sp>
              <p:nvSpPr>
                <p:cNvPr id="23648" name="Rectangle 25"/>
                <p:cNvSpPr>
                  <a:spLocks noChangeArrowheads="1"/>
                </p:cNvSpPr>
                <p:nvPr/>
              </p:nvSpPr>
              <p:spPr bwMode="auto">
                <a:xfrm>
                  <a:off x="2803" y="3051"/>
                  <a:ext cx="992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10 s</a:t>
                  </a:r>
                </a:p>
              </p:txBody>
            </p:sp>
            <p:sp>
              <p:nvSpPr>
                <p:cNvPr id="23649" name="Rectangle 127"/>
                <p:cNvSpPr>
                  <a:spLocks noChangeArrowheads="1"/>
                </p:cNvSpPr>
                <p:nvPr/>
              </p:nvSpPr>
              <p:spPr bwMode="auto">
                <a:xfrm>
                  <a:off x="2775" y="3051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0" name="Group 134"/>
            <p:cNvGrpSpPr>
              <a:grpSpLocks/>
            </p:cNvGrpSpPr>
            <p:nvPr/>
          </p:nvGrpSpPr>
          <p:grpSpPr bwMode="auto">
            <a:xfrm>
              <a:off x="628" y="2645"/>
              <a:ext cx="827" cy="306"/>
              <a:chOff x="0" y="3569"/>
              <a:chExt cx="594" cy="403"/>
            </a:xfrm>
          </p:grpSpPr>
          <p:sp>
            <p:nvSpPr>
              <p:cNvPr id="23642" name="Rectangle 133"/>
              <p:cNvSpPr>
                <a:spLocks noChangeArrowheads="1"/>
              </p:cNvSpPr>
              <p:nvPr/>
            </p:nvSpPr>
            <p:spPr bwMode="auto">
              <a:xfrm>
                <a:off x="0" y="3569"/>
                <a:ext cx="594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43" name="Group 132"/>
              <p:cNvGrpSpPr>
                <a:grpSpLocks/>
              </p:cNvGrpSpPr>
              <p:nvPr/>
            </p:nvGrpSpPr>
            <p:grpSpPr bwMode="auto">
              <a:xfrm>
                <a:off x="0" y="3569"/>
                <a:ext cx="594" cy="403"/>
                <a:chOff x="0" y="3569"/>
                <a:chExt cx="594" cy="403"/>
              </a:xfrm>
            </p:grpSpPr>
            <p:sp>
              <p:nvSpPr>
                <p:cNvPr id="23644" name="Rectangle 26"/>
                <p:cNvSpPr>
                  <a:spLocks noChangeArrowheads="1"/>
                </p:cNvSpPr>
                <p:nvPr/>
              </p:nvSpPr>
              <p:spPr bwMode="auto">
                <a:xfrm>
                  <a:off x="28" y="3569"/>
                  <a:ext cx="538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200">
                      <a:cs typeface="Times New Roman" pitchFamily="18" charset="0"/>
                    </a:rPr>
                    <a:t> </a:t>
                  </a:r>
                </a:p>
                <a:p>
                  <a:endParaRPr lang="cs-CZ"/>
                </a:p>
              </p:txBody>
            </p:sp>
            <p:sp>
              <p:nvSpPr>
                <p:cNvPr id="23645" name="Rectangle 131"/>
                <p:cNvSpPr>
                  <a:spLocks noChangeArrowheads="1"/>
                </p:cNvSpPr>
                <p:nvPr/>
              </p:nvSpPr>
              <p:spPr bwMode="auto">
                <a:xfrm>
                  <a:off x="0" y="3569"/>
                  <a:ext cx="59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1" name="Group 138"/>
            <p:cNvGrpSpPr>
              <a:grpSpLocks/>
            </p:cNvGrpSpPr>
            <p:nvPr/>
          </p:nvGrpSpPr>
          <p:grpSpPr bwMode="auto">
            <a:xfrm>
              <a:off x="1344" y="2645"/>
              <a:ext cx="1687" cy="306"/>
              <a:chOff x="594" y="3569"/>
              <a:chExt cx="1133" cy="403"/>
            </a:xfrm>
          </p:grpSpPr>
          <p:sp>
            <p:nvSpPr>
              <p:cNvPr id="23638" name="Rectangle 137"/>
              <p:cNvSpPr>
                <a:spLocks noChangeArrowheads="1"/>
              </p:cNvSpPr>
              <p:nvPr/>
            </p:nvSpPr>
            <p:spPr bwMode="auto">
              <a:xfrm>
                <a:off x="594" y="3569"/>
                <a:ext cx="1133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39" name="Group 136"/>
              <p:cNvGrpSpPr>
                <a:grpSpLocks/>
              </p:cNvGrpSpPr>
              <p:nvPr/>
            </p:nvGrpSpPr>
            <p:grpSpPr bwMode="auto">
              <a:xfrm>
                <a:off x="594" y="3569"/>
                <a:ext cx="1133" cy="403"/>
                <a:chOff x="594" y="3569"/>
                <a:chExt cx="1133" cy="403"/>
              </a:xfrm>
            </p:grpSpPr>
            <p:sp>
              <p:nvSpPr>
                <p:cNvPr id="23640" name="Rectangle 27"/>
                <p:cNvSpPr>
                  <a:spLocks noChangeArrowheads="1"/>
                </p:cNvSpPr>
                <p:nvPr/>
              </p:nvSpPr>
              <p:spPr bwMode="auto">
                <a:xfrm>
                  <a:off x="622" y="3569"/>
                  <a:ext cx="1077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>
                    <a:lnSpc>
                      <a:spcPct val="90000"/>
                    </a:lnSpc>
                  </a:pPr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Riziko ztráty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integrity</a:t>
                  </a:r>
                  <a:endParaRPr lang="cs-CZ" sz="1800" dirty="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41" name="Rectangle 135"/>
                <p:cNvSpPr>
                  <a:spLocks noChangeArrowheads="1"/>
                </p:cNvSpPr>
                <p:nvPr/>
              </p:nvSpPr>
              <p:spPr bwMode="auto">
                <a:xfrm>
                  <a:off x="594" y="3569"/>
                  <a:ext cx="1133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2" name="Group 142"/>
            <p:cNvGrpSpPr>
              <a:grpSpLocks/>
            </p:cNvGrpSpPr>
            <p:nvPr/>
          </p:nvGrpSpPr>
          <p:grpSpPr bwMode="auto">
            <a:xfrm>
              <a:off x="3031" y="2645"/>
              <a:ext cx="1459" cy="306"/>
              <a:chOff x="1727" y="3569"/>
              <a:chExt cx="1048" cy="403"/>
            </a:xfrm>
          </p:grpSpPr>
          <p:sp>
            <p:nvSpPr>
              <p:cNvPr id="23634" name="Rectangle 141"/>
              <p:cNvSpPr>
                <a:spLocks noChangeArrowheads="1"/>
              </p:cNvSpPr>
              <p:nvPr/>
            </p:nvSpPr>
            <p:spPr bwMode="auto">
              <a:xfrm>
                <a:off x="1727" y="3569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35" name="Group 140"/>
              <p:cNvGrpSpPr>
                <a:grpSpLocks/>
              </p:cNvGrpSpPr>
              <p:nvPr/>
            </p:nvGrpSpPr>
            <p:grpSpPr bwMode="auto">
              <a:xfrm>
                <a:off x="1727" y="3569"/>
                <a:ext cx="1048" cy="403"/>
                <a:chOff x="1727" y="3569"/>
                <a:chExt cx="1048" cy="403"/>
              </a:xfrm>
            </p:grpSpPr>
            <p:sp>
              <p:nvSpPr>
                <p:cNvPr id="23636" name="Rectangle 28"/>
                <p:cNvSpPr>
                  <a:spLocks noChangeArrowheads="1"/>
                </p:cNvSpPr>
                <p:nvPr/>
              </p:nvSpPr>
              <p:spPr bwMode="auto">
                <a:xfrm>
                  <a:off x="1755" y="3569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3,5 . 10</a:t>
                  </a:r>
                  <a:r>
                    <a:rPr lang="cs-CZ" sz="1800" baseline="300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-7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/ 150 s</a:t>
                  </a:r>
                </a:p>
              </p:txBody>
            </p:sp>
            <p:sp>
              <p:nvSpPr>
                <p:cNvPr id="23637" name="Rectangle 139"/>
                <p:cNvSpPr>
                  <a:spLocks noChangeArrowheads="1"/>
                </p:cNvSpPr>
                <p:nvPr/>
              </p:nvSpPr>
              <p:spPr bwMode="auto">
                <a:xfrm>
                  <a:off x="1727" y="3569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3" name="Group 146"/>
            <p:cNvGrpSpPr>
              <a:grpSpLocks/>
            </p:cNvGrpSpPr>
            <p:nvPr/>
          </p:nvGrpSpPr>
          <p:grpSpPr bwMode="auto">
            <a:xfrm>
              <a:off x="4490" y="2645"/>
              <a:ext cx="1458" cy="306"/>
              <a:chOff x="2775" y="3569"/>
              <a:chExt cx="1048" cy="403"/>
            </a:xfrm>
          </p:grpSpPr>
          <p:sp>
            <p:nvSpPr>
              <p:cNvPr id="23630" name="Rectangle 145"/>
              <p:cNvSpPr>
                <a:spLocks noChangeArrowheads="1"/>
              </p:cNvSpPr>
              <p:nvPr/>
            </p:nvSpPr>
            <p:spPr bwMode="auto">
              <a:xfrm>
                <a:off x="2775" y="3569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31" name="Group 144"/>
              <p:cNvGrpSpPr>
                <a:grpSpLocks/>
              </p:cNvGrpSpPr>
              <p:nvPr/>
            </p:nvGrpSpPr>
            <p:grpSpPr bwMode="auto">
              <a:xfrm>
                <a:off x="2775" y="3569"/>
                <a:ext cx="1048" cy="403"/>
                <a:chOff x="2775" y="3569"/>
                <a:chExt cx="1048" cy="403"/>
              </a:xfrm>
            </p:grpSpPr>
            <p:sp>
              <p:nvSpPr>
                <p:cNvPr id="23632" name="Rectangle 29"/>
                <p:cNvSpPr>
                  <a:spLocks noChangeArrowheads="1"/>
                </p:cNvSpPr>
                <p:nvPr/>
              </p:nvSpPr>
              <p:spPr bwMode="auto">
                <a:xfrm>
                  <a:off x="2803" y="3569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10</a:t>
                  </a:r>
                  <a:r>
                    <a:rPr lang="cs-CZ" sz="1800" baseline="300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-7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/ h</a:t>
                  </a:r>
                </a:p>
              </p:txBody>
            </p:sp>
            <p:sp>
              <p:nvSpPr>
                <p:cNvPr id="23633" name="Rectangle 143"/>
                <p:cNvSpPr>
                  <a:spLocks noChangeArrowheads="1"/>
                </p:cNvSpPr>
                <p:nvPr/>
              </p:nvSpPr>
              <p:spPr bwMode="auto">
                <a:xfrm>
                  <a:off x="2775" y="3569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4" name="Group 150"/>
            <p:cNvGrpSpPr>
              <a:grpSpLocks/>
            </p:cNvGrpSpPr>
            <p:nvPr/>
          </p:nvGrpSpPr>
          <p:grpSpPr bwMode="auto">
            <a:xfrm>
              <a:off x="628" y="2902"/>
              <a:ext cx="2403" cy="350"/>
              <a:chOff x="0" y="3912"/>
              <a:chExt cx="1727" cy="463"/>
            </a:xfrm>
          </p:grpSpPr>
          <p:sp>
            <p:nvSpPr>
              <p:cNvPr id="23626" name="Rectangle 149"/>
              <p:cNvSpPr>
                <a:spLocks noChangeArrowheads="1"/>
              </p:cNvSpPr>
              <p:nvPr/>
            </p:nvSpPr>
            <p:spPr bwMode="auto">
              <a:xfrm>
                <a:off x="0" y="3972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27" name="Group 148"/>
              <p:cNvGrpSpPr>
                <a:grpSpLocks/>
              </p:cNvGrpSpPr>
              <p:nvPr/>
            </p:nvGrpSpPr>
            <p:grpSpPr bwMode="auto">
              <a:xfrm>
                <a:off x="0" y="3912"/>
                <a:ext cx="1727" cy="463"/>
                <a:chOff x="0" y="3912"/>
                <a:chExt cx="1727" cy="463"/>
              </a:xfrm>
            </p:grpSpPr>
            <p:sp>
              <p:nvSpPr>
                <p:cNvPr id="23628" name="Rectangle 30"/>
                <p:cNvSpPr>
                  <a:spLocks noChangeArrowheads="1"/>
                </p:cNvSpPr>
                <p:nvPr/>
              </p:nvSpPr>
              <p:spPr bwMode="auto">
                <a:xfrm>
                  <a:off x="28" y="3912"/>
                  <a:ext cx="1671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Riziko nespojitosti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služby</a:t>
                  </a:r>
                  <a:endParaRPr lang="cs-CZ" sz="1800" dirty="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29" name="Rectangle 147"/>
                <p:cNvSpPr>
                  <a:spLocks noChangeArrowheads="1"/>
                </p:cNvSpPr>
                <p:nvPr/>
              </p:nvSpPr>
              <p:spPr bwMode="auto">
                <a:xfrm>
                  <a:off x="0" y="3972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5" name="Group 154"/>
            <p:cNvGrpSpPr>
              <a:grpSpLocks/>
            </p:cNvGrpSpPr>
            <p:nvPr/>
          </p:nvGrpSpPr>
          <p:grpSpPr bwMode="auto">
            <a:xfrm>
              <a:off x="3031" y="2951"/>
              <a:ext cx="1459" cy="305"/>
              <a:chOff x="1727" y="3972"/>
              <a:chExt cx="1048" cy="403"/>
            </a:xfrm>
          </p:grpSpPr>
          <p:sp>
            <p:nvSpPr>
              <p:cNvPr id="23622" name="Rectangle 153"/>
              <p:cNvSpPr>
                <a:spLocks noChangeArrowheads="1"/>
              </p:cNvSpPr>
              <p:nvPr/>
            </p:nvSpPr>
            <p:spPr bwMode="auto">
              <a:xfrm>
                <a:off x="1727" y="3972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23" name="Group 152"/>
              <p:cNvGrpSpPr>
                <a:grpSpLocks/>
              </p:cNvGrpSpPr>
              <p:nvPr/>
            </p:nvGrpSpPr>
            <p:grpSpPr bwMode="auto">
              <a:xfrm>
                <a:off x="1727" y="3972"/>
                <a:ext cx="1048" cy="403"/>
                <a:chOff x="1727" y="3972"/>
                <a:chExt cx="1048" cy="403"/>
              </a:xfrm>
            </p:grpSpPr>
            <p:sp>
              <p:nvSpPr>
                <p:cNvPr id="23624" name="Rectangle 31"/>
                <p:cNvSpPr>
                  <a:spLocks noChangeArrowheads="1"/>
                </p:cNvSpPr>
                <p:nvPr/>
              </p:nvSpPr>
              <p:spPr bwMode="auto">
                <a:xfrm>
                  <a:off x="1755" y="3972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8 . 10</a:t>
                  </a:r>
                  <a:r>
                    <a:rPr lang="cs-CZ" sz="1800" baseline="300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-6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/ 15 s</a:t>
                  </a:r>
                </a:p>
              </p:txBody>
            </p:sp>
            <p:sp>
              <p:nvSpPr>
                <p:cNvPr id="23625" name="Rectangle 151"/>
                <p:cNvSpPr>
                  <a:spLocks noChangeArrowheads="1"/>
                </p:cNvSpPr>
                <p:nvPr/>
              </p:nvSpPr>
              <p:spPr bwMode="auto">
                <a:xfrm>
                  <a:off x="1727" y="3972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6" name="Group 158"/>
            <p:cNvGrpSpPr>
              <a:grpSpLocks/>
            </p:cNvGrpSpPr>
            <p:nvPr/>
          </p:nvGrpSpPr>
          <p:grpSpPr bwMode="auto">
            <a:xfrm>
              <a:off x="4490" y="2951"/>
              <a:ext cx="1458" cy="305"/>
              <a:chOff x="2775" y="3972"/>
              <a:chExt cx="1048" cy="403"/>
            </a:xfrm>
          </p:grpSpPr>
          <p:sp>
            <p:nvSpPr>
              <p:cNvPr id="23618" name="Rectangle 157"/>
              <p:cNvSpPr>
                <a:spLocks noChangeArrowheads="1"/>
              </p:cNvSpPr>
              <p:nvPr/>
            </p:nvSpPr>
            <p:spPr bwMode="auto">
              <a:xfrm>
                <a:off x="2775" y="3972"/>
                <a:ext cx="1048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19" name="Group 156"/>
              <p:cNvGrpSpPr>
                <a:grpSpLocks/>
              </p:cNvGrpSpPr>
              <p:nvPr/>
            </p:nvGrpSpPr>
            <p:grpSpPr bwMode="auto">
              <a:xfrm>
                <a:off x="2775" y="3972"/>
                <a:ext cx="1048" cy="403"/>
                <a:chOff x="2775" y="3972"/>
                <a:chExt cx="1048" cy="403"/>
              </a:xfrm>
            </p:grpSpPr>
            <p:sp>
              <p:nvSpPr>
                <p:cNvPr id="23620" name="Rectangle 32"/>
                <p:cNvSpPr>
                  <a:spLocks noChangeArrowheads="1"/>
                </p:cNvSpPr>
                <p:nvPr/>
              </p:nvSpPr>
              <p:spPr bwMode="auto">
                <a:xfrm>
                  <a:off x="2803" y="3972"/>
                  <a:ext cx="992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10</a:t>
                  </a:r>
                  <a:r>
                    <a:rPr lang="cs-CZ" sz="1800" baseline="300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-4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/ h – 10</a:t>
                  </a:r>
                  <a:r>
                    <a:rPr lang="cs-CZ" sz="1800" baseline="300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-8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/ h</a:t>
                  </a:r>
                </a:p>
              </p:txBody>
            </p:sp>
            <p:sp>
              <p:nvSpPr>
                <p:cNvPr id="23621" name="Rectangle 155"/>
                <p:cNvSpPr>
                  <a:spLocks noChangeArrowheads="1"/>
                </p:cNvSpPr>
                <p:nvPr/>
              </p:nvSpPr>
              <p:spPr bwMode="auto">
                <a:xfrm>
                  <a:off x="2775" y="3972"/>
                  <a:ext cx="104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7" name="Group 162"/>
            <p:cNvGrpSpPr>
              <a:grpSpLocks/>
            </p:cNvGrpSpPr>
            <p:nvPr/>
          </p:nvGrpSpPr>
          <p:grpSpPr bwMode="auto">
            <a:xfrm>
              <a:off x="612" y="3256"/>
              <a:ext cx="2565" cy="306"/>
              <a:chOff x="-11" y="4375"/>
              <a:chExt cx="1843" cy="403"/>
            </a:xfrm>
          </p:grpSpPr>
          <p:sp>
            <p:nvSpPr>
              <p:cNvPr id="23614" name="Rectangle 161"/>
              <p:cNvSpPr>
                <a:spLocks noChangeArrowheads="1"/>
              </p:cNvSpPr>
              <p:nvPr/>
            </p:nvSpPr>
            <p:spPr bwMode="auto">
              <a:xfrm>
                <a:off x="0" y="4375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15" name="Group 160"/>
              <p:cNvGrpSpPr>
                <a:grpSpLocks/>
              </p:cNvGrpSpPr>
              <p:nvPr/>
            </p:nvGrpSpPr>
            <p:grpSpPr bwMode="auto">
              <a:xfrm>
                <a:off x="-11" y="4375"/>
                <a:ext cx="1843" cy="403"/>
                <a:chOff x="-11" y="4375"/>
                <a:chExt cx="1843" cy="403"/>
              </a:xfrm>
            </p:grpSpPr>
            <p:sp>
              <p:nvSpPr>
                <p:cNvPr id="23616" name="Rectangle 33"/>
                <p:cNvSpPr>
                  <a:spLocks noChangeArrowheads="1"/>
                </p:cNvSpPr>
                <p:nvPr/>
              </p:nvSpPr>
              <p:spPr bwMode="auto">
                <a:xfrm>
                  <a:off x="-11" y="4375"/>
                  <a:ext cx="184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Certifikace a garance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služby</a:t>
                  </a:r>
                  <a:endParaRPr lang="cs-CZ" sz="1800" dirty="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17" name="Rectangle 159"/>
                <p:cNvSpPr>
                  <a:spLocks noChangeArrowheads="1"/>
                </p:cNvSpPr>
                <p:nvPr/>
              </p:nvSpPr>
              <p:spPr bwMode="auto">
                <a:xfrm>
                  <a:off x="0" y="4375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8" name="Group 166"/>
            <p:cNvGrpSpPr>
              <a:grpSpLocks/>
            </p:cNvGrpSpPr>
            <p:nvPr/>
          </p:nvGrpSpPr>
          <p:grpSpPr bwMode="auto">
            <a:xfrm>
              <a:off x="3031" y="3256"/>
              <a:ext cx="2917" cy="306"/>
              <a:chOff x="1727" y="4375"/>
              <a:chExt cx="2096" cy="403"/>
            </a:xfrm>
          </p:grpSpPr>
          <p:sp>
            <p:nvSpPr>
              <p:cNvPr id="23610" name="Rectangle 165"/>
              <p:cNvSpPr>
                <a:spLocks noChangeArrowheads="1"/>
              </p:cNvSpPr>
              <p:nvPr/>
            </p:nvSpPr>
            <p:spPr bwMode="auto">
              <a:xfrm>
                <a:off x="1727" y="4375"/>
                <a:ext cx="2096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11" name="Group 164"/>
              <p:cNvGrpSpPr>
                <a:grpSpLocks/>
              </p:cNvGrpSpPr>
              <p:nvPr/>
            </p:nvGrpSpPr>
            <p:grpSpPr bwMode="auto">
              <a:xfrm>
                <a:off x="1727" y="4375"/>
                <a:ext cx="2096" cy="403"/>
                <a:chOff x="1727" y="4375"/>
                <a:chExt cx="2096" cy="403"/>
              </a:xfrm>
            </p:grpSpPr>
            <p:sp>
              <p:nvSpPr>
                <p:cNvPr id="23612" name="Rectangle 34"/>
                <p:cNvSpPr>
                  <a:spLocks noChangeArrowheads="1"/>
                </p:cNvSpPr>
                <p:nvPr/>
              </p:nvSpPr>
              <p:spPr bwMode="auto">
                <a:xfrm>
                  <a:off x="1755" y="4375"/>
                  <a:ext cx="2040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zajištěna</a:t>
                  </a:r>
                  <a:endParaRPr lang="cs-CZ" sz="1800" dirty="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13" name="Rectangle 163"/>
                <p:cNvSpPr>
                  <a:spLocks noChangeArrowheads="1"/>
                </p:cNvSpPr>
                <p:nvPr/>
              </p:nvSpPr>
              <p:spPr bwMode="auto">
                <a:xfrm>
                  <a:off x="1727" y="4375"/>
                  <a:ext cx="209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89" name="Group 170"/>
            <p:cNvGrpSpPr>
              <a:grpSpLocks/>
            </p:cNvGrpSpPr>
            <p:nvPr/>
          </p:nvGrpSpPr>
          <p:grpSpPr bwMode="auto">
            <a:xfrm>
              <a:off x="628" y="3562"/>
              <a:ext cx="2403" cy="306"/>
              <a:chOff x="0" y="4778"/>
              <a:chExt cx="1727" cy="403"/>
            </a:xfrm>
          </p:grpSpPr>
          <p:sp>
            <p:nvSpPr>
              <p:cNvPr id="23606" name="Rectangle 169"/>
              <p:cNvSpPr>
                <a:spLocks noChangeArrowheads="1"/>
              </p:cNvSpPr>
              <p:nvPr/>
            </p:nvSpPr>
            <p:spPr bwMode="auto">
              <a:xfrm>
                <a:off x="0" y="4778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07" name="Group 168"/>
              <p:cNvGrpSpPr>
                <a:grpSpLocks/>
              </p:cNvGrpSpPr>
              <p:nvPr/>
            </p:nvGrpSpPr>
            <p:grpSpPr bwMode="auto">
              <a:xfrm>
                <a:off x="0" y="4778"/>
                <a:ext cx="1727" cy="403"/>
                <a:chOff x="0" y="4778"/>
                <a:chExt cx="1727" cy="403"/>
              </a:xfrm>
            </p:grpSpPr>
            <p:sp>
              <p:nvSpPr>
                <p:cNvPr id="2360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4778"/>
                  <a:ext cx="1671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Dostupnost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integrity</a:t>
                  </a:r>
                  <a:endParaRPr lang="cs-CZ" sz="1800" dirty="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09" name="Rectangle 167"/>
                <p:cNvSpPr>
                  <a:spLocks noChangeArrowheads="1"/>
                </p:cNvSpPr>
                <p:nvPr/>
              </p:nvSpPr>
              <p:spPr bwMode="auto">
                <a:xfrm>
                  <a:off x="0" y="4778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90" name="Group 174"/>
            <p:cNvGrpSpPr>
              <a:grpSpLocks/>
            </p:cNvGrpSpPr>
            <p:nvPr/>
          </p:nvGrpSpPr>
          <p:grpSpPr bwMode="auto">
            <a:xfrm>
              <a:off x="3031" y="3562"/>
              <a:ext cx="2917" cy="306"/>
              <a:chOff x="1727" y="4778"/>
              <a:chExt cx="2096" cy="403"/>
            </a:xfrm>
          </p:grpSpPr>
          <p:sp>
            <p:nvSpPr>
              <p:cNvPr id="23602" name="Rectangle 173"/>
              <p:cNvSpPr>
                <a:spLocks noChangeArrowheads="1"/>
              </p:cNvSpPr>
              <p:nvPr/>
            </p:nvSpPr>
            <p:spPr bwMode="auto">
              <a:xfrm>
                <a:off x="1727" y="4778"/>
                <a:ext cx="2096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603" name="Group 172"/>
              <p:cNvGrpSpPr>
                <a:grpSpLocks/>
              </p:cNvGrpSpPr>
              <p:nvPr/>
            </p:nvGrpSpPr>
            <p:grpSpPr bwMode="auto">
              <a:xfrm>
                <a:off x="1727" y="4778"/>
                <a:ext cx="2096" cy="403"/>
                <a:chOff x="1727" y="4778"/>
                <a:chExt cx="2096" cy="403"/>
              </a:xfrm>
            </p:grpSpPr>
            <p:sp>
              <p:nvSpPr>
                <p:cNvPr id="23604" name="Rectangle 36"/>
                <p:cNvSpPr>
                  <a:spLocks noChangeArrowheads="1"/>
                </p:cNvSpPr>
                <p:nvPr/>
              </p:nvSpPr>
              <p:spPr bwMode="auto">
                <a:xfrm>
                  <a:off x="1755" y="4778"/>
                  <a:ext cx="2040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&gt; 99,5 %</a:t>
                  </a:r>
                </a:p>
              </p:txBody>
            </p:sp>
            <p:sp>
              <p:nvSpPr>
                <p:cNvPr id="23605" name="Rectangle 171"/>
                <p:cNvSpPr>
                  <a:spLocks noChangeArrowheads="1"/>
                </p:cNvSpPr>
                <p:nvPr/>
              </p:nvSpPr>
              <p:spPr bwMode="auto">
                <a:xfrm>
                  <a:off x="1727" y="4778"/>
                  <a:ext cx="209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91" name="Group 178"/>
            <p:cNvGrpSpPr>
              <a:grpSpLocks/>
            </p:cNvGrpSpPr>
            <p:nvPr/>
          </p:nvGrpSpPr>
          <p:grpSpPr bwMode="auto">
            <a:xfrm>
              <a:off x="628" y="3868"/>
              <a:ext cx="2403" cy="306"/>
              <a:chOff x="0" y="5181"/>
              <a:chExt cx="1727" cy="403"/>
            </a:xfrm>
          </p:grpSpPr>
          <p:sp>
            <p:nvSpPr>
              <p:cNvPr id="23598" name="Rectangle 177"/>
              <p:cNvSpPr>
                <a:spLocks noChangeArrowheads="1"/>
              </p:cNvSpPr>
              <p:nvPr/>
            </p:nvSpPr>
            <p:spPr bwMode="auto">
              <a:xfrm>
                <a:off x="0" y="5181"/>
                <a:ext cx="1727" cy="403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599" name="Group 176"/>
              <p:cNvGrpSpPr>
                <a:grpSpLocks/>
              </p:cNvGrpSpPr>
              <p:nvPr/>
            </p:nvGrpSpPr>
            <p:grpSpPr bwMode="auto">
              <a:xfrm>
                <a:off x="0" y="5181"/>
                <a:ext cx="1727" cy="403"/>
                <a:chOff x="0" y="5181"/>
                <a:chExt cx="1727" cy="403"/>
              </a:xfrm>
            </p:grpSpPr>
            <p:sp>
              <p:nvSpPr>
                <p:cNvPr id="23600" name="Rectangle 37"/>
                <p:cNvSpPr>
                  <a:spLocks noChangeArrowheads="1"/>
                </p:cNvSpPr>
                <p:nvPr/>
              </p:nvSpPr>
              <p:spPr bwMode="auto">
                <a:xfrm>
                  <a:off x="28" y="5181"/>
                  <a:ext cx="1671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 dirty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Dostupnost </a:t>
                  </a:r>
                  <a:r>
                    <a:rPr lang="cs-CZ" sz="1800" dirty="0" smtClean="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přesnosti</a:t>
                  </a:r>
                  <a:endParaRPr lang="cs-CZ" sz="1800" dirty="0">
                    <a:solidFill>
                      <a:srgbClr val="FFFFFF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601" name="Rectangle 175"/>
                <p:cNvSpPr>
                  <a:spLocks noChangeArrowheads="1"/>
                </p:cNvSpPr>
                <p:nvPr/>
              </p:nvSpPr>
              <p:spPr bwMode="auto">
                <a:xfrm>
                  <a:off x="0" y="5181"/>
                  <a:ext cx="172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23592" name="Group 182"/>
            <p:cNvGrpSpPr>
              <a:grpSpLocks/>
            </p:cNvGrpSpPr>
            <p:nvPr/>
          </p:nvGrpSpPr>
          <p:grpSpPr bwMode="auto">
            <a:xfrm>
              <a:off x="3031" y="3868"/>
              <a:ext cx="2917" cy="306"/>
              <a:chOff x="1727" y="5181"/>
              <a:chExt cx="2096" cy="403"/>
            </a:xfrm>
          </p:grpSpPr>
          <p:sp>
            <p:nvSpPr>
              <p:cNvPr id="23594" name="Rectangle 181"/>
              <p:cNvSpPr>
                <a:spLocks noChangeArrowheads="1"/>
              </p:cNvSpPr>
              <p:nvPr/>
            </p:nvSpPr>
            <p:spPr bwMode="auto">
              <a:xfrm>
                <a:off x="1727" y="5181"/>
                <a:ext cx="2096" cy="403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3595" name="Group 180"/>
              <p:cNvGrpSpPr>
                <a:grpSpLocks/>
              </p:cNvGrpSpPr>
              <p:nvPr/>
            </p:nvGrpSpPr>
            <p:grpSpPr bwMode="auto">
              <a:xfrm>
                <a:off x="1727" y="5181"/>
                <a:ext cx="2096" cy="403"/>
                <a:chOff x="1727" y="5181"/>
                <a:chExt cx="2096" cy="403"/>
              </a:xfrm>
            </p:grpSpPr>
            <p:sp>
              <p:nvSpPr>
                <p:cNvPr id="23596" name="Rectangle 38"/>
                <p:cNvSpPr>
                  <a:spLocks noChangeArrowheads="1"/>
                </p:cNvSpPr>
                <p:nvPr/>
              </p:nvSpPr>
              <p:spPr bwMode="auto">
                <a:xfrm>
                  <a:off x="1755" y="5181"/>
                  <a:ext cx="2040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</a:rPr>
                    <a:t>&gt;</a:t>
                  </a:r>
                  <a:r>
                    <a:rPr lang="cs-CZ" sz="1800">
                      <a:solidFill>
                        <a:srgbClr val="FFFFFF"/>
                      </a:solidFill>
                      <a:latin typeface="Arial" charset="0"/>
                      <a:cs typeface="Arial" charset="0"/>
                    </a:rPr>
                    <a:t> 99,8 %</a:t>
                  </a:r>
                </a:p>
              </p:txBody>
            </p:sp>
            <p:sp>
              <p:nvSpPr>
                <p:cNvPr id="23597" name="Rectangle 179"/>
                <p:cNvSpPr>
                  <a:spLocks noChangeArrowheads="1"/>
                </p:cNvSpPr>
                <p:nvPr/>
              </p:nvSpPr>
              <p:spPr bwMode="auto">
                <a:xfrm>
                  <a:off x="1727" y="5181"/>
                  <a:ext cx="209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sp>
          <p:nvSpPr>
            <p:cNvPr id="23593" name="Rectangle 184"/>
            <p:cNvSpPr>
              <a:spLocks noChangeArrowheads="1"/>
            </p:cNvSpPr>
            <p:nvPr/>
          </p:nvSpPr>
          <p:spPr bwMode="auto">
            <a:xfrm>
              <a:off x="624" y="240"/>
              <a:ext cx="5328" cy="393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86" name="Rectangle 189"/>
          <p:cNvSpPr txBox="1">
            <a:spLocks noChangeArrowheads="1"/>
          </p:cNvSpPr>
          <p:nvPr/>
        </p:nvSpPr>
        <p:spPr>
          <a:xfrm>
            <a:off x="323528" y="285750"/>
            <a:ext cx="8820472" cy="428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cs-CZ" smtClean="0"/>
              <a:t>Služba „kritická“ z hlediska bezpečnosti (SoL)</a:t>
            </a:r>
            <a:endParaRPr lang="cs-CZ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Komerční služba (CS)</a:t>
            </a:r>
          </a:p>
        </p:txBody>
      </p:sp>
      <p:sp>
        <p:nvSpPr>
          <p:cNvPr id="30723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40738" cy="5715000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latin typeface="+mj-lt"/>
              </a:rPr>
              <a:t>komerční aplikace vyžadující vyšší požadavky než Open </a:t>
            </a:r>
            <a:r>
              <a:rPr lang="cs-CZ" dirty="0" err="1" smtClean="0">
                <a:latin typeface="+mj-lt"/>
              </a:rPr>
              <a:t>Service</a:t>
            </a:r>
            <a:r>
              <a:rPr lang="cs-CZ" dirty="0" smtClean="0">
                <a:latin typeface="+mj-lt"/>
              </a:rPr>
              <a:t> (OS), 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za poplatek budou poskytovány služby s přidanou </a:t>
            </a:r>
            <a:r>
              <a:rPr lang="cs-CZ" dirty="0">
                <a:latin typeface="+mj-lt"/>
              </a:rPr>
              <a:t>hodnotou, možnost využití datového spoje </a:t>
            </a:r>
          </a:p>
          <a:p>
            <a:pPr>
              <a:defRPr/>
            </a:pPr>
            <a:r>
              <a:rPr lang="cs-CZ" dirty="0">
                <a:latin typeface="+mj-lt"/>
              </a:rPr>
              <a:t>poskytuje přístup k dalším dvěma signálům, které zvyšují množství přenesených dat a zvyšují přesnost určení polohy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parametry služby CS zatím nebyly definovány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28600" y="3429000"/>
            <a:ext cx="8839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cs-CZ" sz="4400">
              <a:solidFill>
                <a:schemeClr val="bg1"/>
              </a:solidFill>
            </a:endParaRP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457200" y="4648200"/>
            <a:ext cx="8229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cs-CZ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Veřejně regulovaná služba (PRS)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7544" y="914400"/>
            <a:ext cx="8430394" cy="5610944"/>
          </a:xfrm>
        </p:spPr>
        <p:txBody>
          <a:bodyPr/>
          <a:lstStyle/>
          <a:p>
            <a:pPr>
              <a:defRPr/>
            </a:pPr>
            <a:r>
              <a:rPr lang="cs-CZ" dirty="0" smtClean="0">
                <a:latin typeface="+mj-lt"/>
              </a:rPr>
              <a:t>služby s řízeným přístupem pro státní a vojenské složky 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Kontrolovaný přístup - využití: policie, IZS, armáda, celní služba, atd., </a:t>
            </a:r>
          </a:p>
          <a:p>
            <a:pPr>
              <a:defRPr/>
            </a:pPr>
            <a:r>
              <a:rPr lang="cs-CZ" dirty="0" smtClean="0">
                <a:latin typeface="+mj-lt"/>
              </a:rPr>
              <a:t>autorizace na vládní úrovni, zohlednění evropské  bezpečnostní politiky, poskytována nepřetržitě, speciální ochrana spolehlivosti signálu</a:t>
            </a:r>
          </a:p>
          <a:p>
            <a:pPr>
              <a:defRPr/>
            </a:pPr>
            <a:endParaRPr lang="cs-CZ" dirty="0" smtClean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175" y="-457200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200">
                <a:cs typeface="Times New Roman" pitchFamily="18" charset="0"/>
              </a:rPr>
              <a:t> </a:t>
            </a:r>
          </a:p>
          <a:p>
            <a:endParaRPr lang="cs-CZ"/>
          </a:p>
        </p:txBody>
      </p:sp>
      <p:grpSp>
        <p:nvGrpSpPr>
          <p:cNvPr id="26627" name="Group 120"/>
          <p:cNvGrpSpPr>
            <a:grpSpLocks/>
          </p:cNvGrpSpPr>
          <p:nvPr/>
        </p:nvGrpSpPr>
        <p:grpSpPr bwMode="auto">
          <a:xfrm>
            <a:off x="609600" y="1143000"/>
            <a:ext cx="7848600" cy="5334000"/>
            <a:chOff x="-3" y="1036"/>
            <a:chExt cx="3123" cy="3860"/>
          </a:xfrm>
        </p:grpSpPr>
        <p:grpSp>
          <p:nvGrpSpPr>
            <p:cNvPr id="26629" name="Group 118"/>
            <p:cNvGrpSpPr>
              <a:grpSpLocks/>
            </p:cNvGrpSpPr>
            <p:nvPr/>
          </p:nvGrpSpPr>
          <p:grpSpPr bwMode="auto">
            <a:xfrm>
              <a:off x="0" y="1036"/>
              <a:ext cx="3117" cy="3857"/>
              <a:chOff x="0" y="1036"/>
              <a:chExt cx="3117" cy="3857"/>
            </a:xfrm>
          </p:grpSpPr>
          <p:sp>
            <p:nvSpPr>
              <p:cNvPr id="26631" name="Rectangle 26"/>
              <p:cNvSpPr>
                <a:spLocks noChangeArrowheads="1"/>
              </p:cNvSpPr>
              <p:nvPr/>
            </p:nvSpPr>
            <p:spPr bwMode="auto">
              <a:xfrm flipV="1">
                <a:off x="0" y="1036"/>
                <a:ext cx="1643" cy="38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26632" name="Group 37"/>
              <p:cNvGrpSpPr>
                <a:grpSpLocks/>
              </p:cNvGrpSpPr>
              <p:nvPr/>
            </p:nvGrpSpPr>
            <p:grpSpPr bwMode="auto">
              <a:xfrm>
                <a:off x="0" y="1036"/>
                <a:ext cx="1643" cy="537"/>
                <a:chOff x="0" y="1036"/>
                <a:chExt cx="1643" cy="537"/>
              </a:xfrm>
            </p:grpSpPr>
            <p:sp>
              <p:nvSpPr>
                <p:cNvPr id="26733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036"/>
                  <a:ext cx="164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34" name="Group 35"/>
                <p:cNvGrpSpPr>
                  <a:grpSpLocks/>
                </p:cNvGrpSpPr>
                <p:nvPr/>
              </p:nvGrpSpPr>
              <p:grpSpPr bwMode="auto">
                <a:xfrm>
                  <a:off x="0" y="1036"/>
                  <a:ext cx="1643" cy="537"/>
                  <a:chOff x="0" y="1036"/>
                  <a:chExt cx="1643" cy="537"/>
                </a:xfrm>
              </p:grpSpPr>
              <p:sp>
                <p:nvSpPr>
                  <p:cNvPr id="26735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170"/>
                    <a:ext cx="158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Horizontální přesnost 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Horizontal accuracy (95%)</a:t>
                    </a:r>
                    <a:r>
                      <a:rPr lang="cs-CZ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/>
                    </a:r>
                    <a:br>
                      <a:rPr lang="cs-CZ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endParaRPr lang="cs-CZ"/>
                  </a:p>
                </p:txBody>
              </p:sp>
              <p:sp>
                <p:nvSpPr>
                  <p:cNvPr id="26736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36"/>
                    <a:ext cx="164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3" name="Group 41"/>
              <p:cNvGrpSpPr>
                <a:grpSpLocks/>
              </p:cNvGrpSpPr>
              <p:nvPr/>
            </p:nvGrpSpPr>
            <p:grpSpPr bwMode="auto">
              <a:xfrm>
                <a:off x="1643" y="1036"/>
                <a:ext cx="1474" cy="403"/>
                <a:chOff x="1643" y="1036"/>
                <a:chExt cx="1474" cy="403"/>
              </a:xfrm>
            </p:grpSpPr>
            <p:sp>
              <p:nvSpPr>
                <p:cNvPr id="26729" name="Rectangle 40"/>
                <p:cNvSpPr>
                  <a:spLocks noChangeArrowheads="1"/>
                </p:cNvSpPr>
                <p:nvPr/>
              </p:nvSpPr>
              <p:spPr bwMode="auto">
                <a:xfrm>
                  <a:off x="1643" y="1036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30" name="Group 39"/>
                <p:cNvGrpSpPr>
                  <a:grpSpLocks/>
                </p:cNvGrpSpPr>
                <p:nvPr/>
              </p:nvGrpSpPr>
              <p:grpSpPr bwMode="auto">
                <a:xfrm>
                  <a:off x="1643" y="1036"/>
                  <a:ext cx="1474" cy="403"/>
                  <a:chOff x="1643" y="1036"/>
                  <a:chExt cx="1474" cy="403"/>
                </a:xfrm>
              </p:grpSpPr>
              <p:sp>
                <p:nvSpPr>
                  <p:cNvPr id="26731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036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6,5 m</a:t>
                    </a:r>
                    <a:endParaRPr lang="cs-CZ"/>
                  </a:p>
                </p:txBody>
              </p:sp>
              <p:sp>
                <p:nvSpPr>
                  <p:cNvPr id="26732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1036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4" name="Group 45"/>
              <p:cNvGrpSpPr>
                <a:grpSpLocks/>
              </p:cNvGrpSpPr>
              <p:nvPr/>
            </p:nvGrpSpPr>
            <p:grpSpPr bwMode="auto">
              <a:xfrm>
                <a:off x="0" y="1439"/>
                <a:ext cx="1643" cy="403"/>
                <a:chOff x="0" y="1439"/>
                <a:chExt cx="1643" cy="403"/>
              </a:xfrm>
            </p:grpSpPr>
            <p:sp>
              <p:nvSpPr>
                <p:cNvPr id="26725" name="Rectangle 44"/>
                <p:cNvSpPr>
                  <a:spLocks noChangeArrowheads="1"/>
                </p:cNvSpPr>
                <p:nvPr/>
              </p:nvSpPr>
              <p:spPr bwMode="auto">
                <a:xfrm>
                  <a:off x="0" y="1439"/>
                  <a:ext cx="164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26" name="Group 43"/>
                <p:cNvGrpSpPr>
                  <a:grpSpLocks/>
                </p:cNvGrpSpPr>
                <p:nvPr/>
              </p:nvGrpSpPr>
              <p:grpSpPr bwMode="auto">
                <a:xfrm>
                  <a:off x="0" y="1439"/>
                  <a:ext cx="1643" cy="403"/>
                  <a:chOff x="0" y="1439"/>
                  <a:chExt cx="1643" cy="403"/>
                </a:xfrm>
              </p:grpSpPr>
              <p:sp>
                <p:nvSpPr>
                  <p:cNvPr id="26727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439"/>
                    <a:ext cx="158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Vertikální přesnost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Vertical accuracy (95%)</a:t>
                    </a:r>
                  </a:p>
                </p:txBody>
              </p:sp>
              <p:sp>
                <p:nvSpPr>
                  <p:cNvPr id="2672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439"/>
                    <a:ext cx="164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5" name="Group 49"/>
              <p:cNvGrpSpPr>
                <a:grpSpLocks/>
              </p:cNvGrpSpPr>
              <p:nvPr/>
            </p:nvGrpSpPr>
            <p:grpSpPr bwMode="auto">
              <a:xfrm>
                <a:off x="1643" y="1439"/>
                <a:ext cx="1474" cy="403"/>
                <a:chOff x="1643" y="1439"/>
                <a:chExt cx="1474" cy="403"/>
              </a:xfrm>
            </p:grpSpPr>
            <p:sp>
              <p:nvSpPr>
                <p:cNvPr id="26721" name="Rectangle 48"/>
                <p:cNvSpPr>
                  <a:spLocks noChangeArrowheads="1"/>
                </p:cNvSpPr>
                <p:nvPr/>
              </p:nvSpPr>
              <p:spPr bwMode="auto">
                <a:xfrm>
                  <a:off x="1643" y="1439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22" name="Group 47"/>
                <p:cNvGrpSpPr>
                  <a:grpSpLocks/>
                </p:cNvGrpSpPr>
                <p:nvPr/>
              </p:nvGrpSpPr>
              <p:grpSpPr bwMode="auto">
                <a:xfrm>
                  <a:off x="1643" y="1439"/>
                  <a:ext cx="1474" cy="403"/>
                  <a:chOff x="1643" y="1439"/>
                  <a:chExt cx="1474" cy="403"/>
                </a:xfrm>
              </p:grpSpPr>
              <p:sp>
                <p:nvSpPr>
                  <p:cNvPr id="26723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439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12 m</a:t>
                    </a:r>
                  </a:p>
                </p:txBody>
              </p:sp>
              <p:sp>
                <p:nvSpPr>
                  <p:cNvPr id="2672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1439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6" name="Group 53"/>
              <p:cNvGrpSpPr>
                <a:grpSpLocks/>
              </p:cNvGrpSpPr>
              <p:nvPr/>
            </p:nvGrpSpPr>
            <p:grpSpPr bwMode="auto">
              <a:xfrm>
                <a:off x="0" y="1842"/>
                <a:ext cx="1687" cy="518"/>
                <a:chOff x="0" y="1842"/>
                <a:chExt cx="1687" cy="518"/>
              </a:xfrm>
            </p:grpSpPr>
            <p:sp>
              <p:nvSpPr>
                <p:cNvPr id="26717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1842"/>
                  <a:ext cx="1643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18" name="Group 51"/>
                <p:cNvGrpSpPr>
                  <a:grpSpLocks/>
                </p:cNvGrpSpPr>
                <p:nvPr/>
              </p:nvGrpSpPr>
              <p:grpSpPr bwMode="auto">
                <a:xfrm>
                  <a:off x="0" y="1842"/>
                  <a:ext cx="1687" cy="518"/>
                  <a:chOff x="0" y="1842"/>
                  <a:chExt cx="1687" cy="518"/>
                </a:xfrm>
              </p:grpSpPr>
              <p:sp>
                <p:nvSpPr>
                  <p:cNvPr id="2671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" y="1842"/>
                    <a:ext cx="1677" cy="518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Přesnost měření rychlosti 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Speed measurement accuracy (95%)</a:t>
                    </a:r>
                    <a:endParaRPr lang="cs-CZ"/>
                  </a:p>
                </p:txBody>
              </p:sp>
              <p:sp>
                <p:nvSpPr>
                  <p:cNvPr id="26720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842"/>
                    <a:ext cx="1643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7" name="Group 57"/>
              <p:cNvGrpSpPr>
                <a:grpSpLocks/>
              </p:cNvGrpSpPr>
              <p:nvPr/>
            </p:nvGrpSpPr>
            <p:grpSpPr bwMode="auto">
              <a:xfrm>
                <a:off x="1643" y="1842"/>
                <a:ext cx="1474" cy="518"/>
                <a:chOff x="1643" y="1842"/>
                <a:chExt cx="1474" cy="518"/>
              </a:xfrm>
            </p:grpSpPr>
            <p:sp>
              <p:nvSpPr>
                <p:cNvPr id="26713" name="Rectangle 56"/>
                <p:cNvSpPr>
                  <a:spLocks noChangeArrowheads="1"/>
                </p:cNvSpPr>
                <p:nvPr/>
              </p:nvSpPr>
              <p:spPr bwMode="auto">
                <a:xfrm>
                  <a:off x="1643" y="1842"/>
                  <a:ext cx="1474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14" name="Group 55"/>
                <p:cNvGrpSpPr>
                  <a:grpSpLocks/>
                </p:cNvGrpSpPr>
                <p:nvPr/>
              </p:nvGrpSpPr>
              <p:grpSpPr bwMode="auto">
                <a:xfrm>
                  <a:off x="1643" y="1842"/>
                  <a:ext cx="1474" cy="518"/>
                  <a:chOff x="1643" y="1842"/>
                  <a:chExt cx="1474" cy="518"/>
                </a:xfrm>
              </p:grpSpPr>
              <p:sp>
                <p:nvSpPr>
                  <p:cNvPr id="26715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1842"/>
                    <a:ext cx="1418" cy="518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0,2 m/s</a:t>
                    </a:r>
                  </a:p>
                </p:txBody>
              </p:sp>
              <p:sp>
                <p:nvSpPr>
                  <p:cNvPr id="26716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1842"/>
                    <a:ext cx="1474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8" name="Group 61"/>
              <p:cNvGrpSpPr>
                <a:grpSpLocks/>
              </p:cNvGrpSpPr>
              <p:nvPr/>
            </p:nvGrpSpPr>
            <p:grpSpPr bwMode="auto">
              <a:xfrm>
                <a:off x="0" y="2360"/>
                <a:ext cx="623" cy="403"/>
                <a:chOff x="0" y="2360"/>
                <a:chExt cx="623" cy="403"/>
              </a:xfrm>
            </p:grpSpPr>
            <p:sp>
              <p:nvSpPr>
                <p:cNvPr id="26709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2360"/>
                  <a:ext cx="62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10" name="Group 59"/>
                <p:cNvGrpSpPr>
                  <a:grpSpLocks/>
                </p:cNvGrpSpPr>
                <p:nvPr/>
              </p:nvGrpSpPr>
              <p:grpSpPr bwMode="auto">
                <a:xfrm>
                  <a:off x="0" y="2360"/>
                  <a:ext cx="623" cy="403"/>
                  <a:chOff x="0" y="2360"/>
                  <a:chExt cx="623" cy="403"/>
                </a:xfrm>
              </p:grpSpPr>
              <p:sp>
                <p:nvSpPr>
                  <p:cNvPr id="26711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360"/>
                    <a:ext cx="56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200">
                        <a:cs typeface="Times New Roman" pitchFamily="18" charset="0"/>
                      </a:rPr>
                      <a:t> </a:t>
                    </a:r>
                  </a:p>
                  <a:p>
                    <a:endParaRPr lang="cs-CZ"/>
                  </a:p>
                </p:txBody>
              </p:sp>
              <p:sp>
                <p:nvSpPr>
                  <p:cNvPr id="26712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360"/>
                    <a:ext cx="62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39" name="Group 65"/>
              <p:cNvGrpSpPr>
                <a:grpSpLocks/>
              </p:cNvGrpSpPr>
              <p:nvPr/>
            </p:nvGrpSpPr>
            <p:grpSpPr bwMode="auto">
              <a:xfrm>
                <a:off x="623" y="2360"/>
                <a:ext cx="1020" cy="403"/>
                <a:chOff x="623" y="2360"/>
                <a:chExt cx="1020" cy="403"/>
              </a:xfrm>
            </p:grpSpPr>
            <p:sp>
              <p:nvSpPr>
                <p:cNvPr id="26705" name="Rectangle 64"/>
                <p:cNvSpPr>
                  <a:spLocks noChangeArrowheads="1"/>
                </p:cNvSpPr>
                <p:nvPr/>
              </p:nvSpPr>
              <p:spPr bwMode="auto">
                <a:xfrm>
                  <a:off x="623" y="2360"/>
                  <a:ext cx="1020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06" name="Group 63"/>
                <p:cNvGrpSpPr>
                  <a:grpSpLocks/>
                </p:cNvGrpSpPr>
                <p:nvPr/>
              </p:nvGrpSpPr>
              <p:grpSpPr bwMode="auto">
                <a:xfrm>
                  <a:off x="623" y="2360"/>
                  <a:ext cx="1020" cy="403"/>
                  <a:chOff x="623" y="2360"/>
                  <a:chExt cx="1020" cy="403"/>
                </a:xfrm>
              </p:grpSpPr>
              <p:sp>
                <p:nvSpPr>
                  <p:cNvPr id="26707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651" y="2360"/>
                    <a:ext cx="964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Limit výstrahy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Alert limit</a:t>
                    </a:r>
                    <a:endParaRPr lang="cs-CZ"/>
                  </a:p>
                </p:txBody>
              </p:sp>
              <p:sp>
                <p:nvSpPr>
                  <p:cNvPr id="26708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623" y="2360"/>
                    <a:ext cx="1020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0" name="Group 69"/>
              <p:cNvGrpSpPr>
                <a:grpSpLocks/>
              </p:cNvGrpSpPr>
              <p:nvPr/>
            </p:nvGrpSpPr>
            <p:grpSpPr bwMode="auto">
              <a:xfrm>
                <a:off x="1643" y="2360"/>
                <a:ext cx="1474" cy="403"/>
                <a:chOff x="1643" y="2360"/>
                <a:chExt cx="1474" cy="403"/>
              </a:xfrm>
            </p:grpSpPr>
            <p:sp>
              <p:nvSpPr>
                <p:cNvPr id="26701" name="Rectangle 68"/>
                <p:cNvSpPr>
                  <a:spLocks noChangeArrowheads="1"/>
                </p:cNvSpPr>
                <p:nvPr/>
              </p:nvSpPr>
              <p:spPr bwMode="auto">
                <a:xfrm>
                  <a:off x="1643" y="2360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702" name="Group 67"/>
                <p:cNvGrpSpPr>
                  <a:grpSpLocks/>
                </p:cNvGrpSpPr>
                <p:nvPr/>
              </p:nvGrpSpPr>
              <p:grpSpPr bwMode="auto">
                <a:xfrm>
                  <a:off x="1643" y="2360"/>
                  <a:ext cx="1474" cy="403"/>
                  <a:chOff x="1643" y="2360"/>
                  <a:chExt cx="1474" cy="403"/>
                </a:xfrm>
              </p:grpSpPr>
              <p:sp>
                <p:nvSpPr>
                  <p:cNvPr id="2670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2360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20 m horiz</a:t>
                    </a: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</a:rPr>
                      <a:t>ontálně / horizontal</a:t>
                    </a:r>
                  </a:p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35 m vertikálně / vertical</a:t>
                    </a:r>
                    <a:endParaRPr lang="cs-CZ" sz="1800">
                      <a:solidFill>
                        <a:srgbClr val="FFFFFF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26704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2360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1" name="Group 73"/>
              <p:cNvGrpSpPr>
                <a:grpSpLocks/>
              </p:cNvGrpSpPr>
              <p:nvPr/>
            </p:nvGrpSpPr>
            <p:grpSpPr bwMode="auto">
              <a:xfrm>
                <a:off x="0" y="2763"/>
                <a:ext cx="623" cy="403"/>
                <a:chOff x="0" y="2763"/>
                <a:chExt cx="623" cy="403"/>
              </a:xfrm>
            </p:grpSpPr>
            <p:sp>
              <p:nvSpPr>
                <p:cNvPr id="26697" name="Rectangle 72"/>
                <p:cNvSpPr>
                  <a:spLocks noChangeArrowheads="1"/>
                </p:cNvSpPr>
                <p:nvPr/>
              </p:nvSpPr>
              <p:spPr bwMode="auto">
                <a:xfrm>
                  <a:off x="0" y="2763"/>
                  <a:ext cx="62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98" name="Group 71"/>
                <p:cNvGrpSpPr>
                  <a:grpSpLocks/>
                </p:cNvGrpSpPr>
                <p:nvPr/>
              </p:nvGrpSpPr>
              <p:grpSpPr bwMode="auto">
                <a:xfrm>
                  <a:off x="0" y="2763"/>
                  <a:ext cx="623" cy="403"/>
                  <a:chOff x="0" y="2763"/>
                  <a:chExt cx="623" cy="403"/>
                </a:xfrm>
              </p:grpSpPr>
              <p:sp>
                <p:nvSpPr>
                  <p:cNvPr id="26699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763"/>
                    <a:ext cx="56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200" i="1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  </a:t>
                    </a: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Integrita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Integrity</a:t>
                    </a:r>
                    <a:endParaRPr lang="cs-CZ"/>
                  </a:p>
                </p:txBody>
              </p:sp>
              <p:sp>
                <p:nvSpPr>
                  <p:cNvPr id="26700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763"/>
                    <a:ext cx="62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2" name="Group 77"/>
              <p:cNvGrpSpPr>
                <a:grpSpLocks/>
              </p:cNvGrpSpPr>
              <p:nvPr/>
            </p:nvGrpSpPr>
            <p:grpSpPr bwMode="auto">
              <a:xfrm>
                <a:off x="623" y="2763"/>
                <a:ext cx="1020" cy="403"/>
                <a:chOff x="623" y="2763"/>
                <a:chExt cx="1020" cy="403"/>
              </a:xfrm>
            </p:grpSpPr>
            <p:sp>
              <p:nvSpPr>
                <p:cNvPr id="26693" name="Rectangle 76"/>
                <p:cNvSpPr>
                  <a:spLocks noChangeArrowheads="1"/>
                </p:cNvSpPr>
                <p:nvPr/>
              </p:nvSpPr>
              <p:spPr bwMode="auto">
                <a:xfrm>
                  <a:off x="623" y="2763"/>
                  <a:ext cx="1020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94" name="Group 75"/>
                <p:cNvGrpSpPr>
                  <a:grpSpLocks/>
                </p:cNvGrpSpPr>
                <p:nvPr/>
              </p:nvGrpSpPr>
              <p:grpSpPr bwMode="auto">
                <a:xfrm>
                  <a:off x="623" y="2763"/>
                  <a:ext cx="1020" cy="403"/>
                  <a:chOff x="623" y="2763"/>
                  <a:chExt cx="1020" cy="403"/>
                </a:xfrm>
              </p:grpSpPr>
              <p:sp>
                <p:nvSpPr>
                  <p:cNvPr id="2669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651" y="2763"/>
                    <a:ext cx="964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Čas do výstrahy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Time to alert</a:t>
                    </a:r>
                    <a:endParaRPr lang="cs-CZ"/>
                  </a:p>
                </p:txBody>
              </p:sp>
              <p:sp>
                <p:nvSpPr>
                  <p:cNvPr id="26696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623" y="2763"/>
                    <a:ext cx="1020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3" name="Group 81"/>
              <p:cNvGrpSpPr>
                <a:grpSpLocks/>
              </p:cNvGrpSpPr>
              <p:nvPr/>
            </p:nvGrpSpPr>
            <p:grpSpPr bwMode="auto">
              <a:xfrm>
                <a:off x="1643" y="2763"/>
                <a:ext cx="1474" cy="403"/>
                <a:chOff x="1643" y="2763"/>
                <a:chExt cx="1474" cy="403"/>
              </a:xfrm>
            </p:grpSpPr>
            <p:sp>
              <p:nvSpPr>
                <p:cNvPr id="26689" name="Rectangle 80"/>
                <p:cNvSpPr>
                  <a:spLocks noChangeArrowheads="1"/>
                </p:cNvSpPr>
                <p:nvPr/>
              </p:nvSpPr>
              <p:spPr bwMode="auto">
                <a:xfrm>
                  <a:off x="1643" y="2763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90" name="Group 79"/>
                <p:cNvGrpSpPr>
                  <a:grpSpLocks/>
                </p:cNvGrpSpPr>
                <p:nvPr/>
              </p:nvGrpSpPr>
              <p:grpSpPr bwMode="auto">
                <a:xfrm>
                  <a:off x="1643" y="2763"/>
                  <a:ext cx="1474" cy="403"/>
                  <a:chOff x="1643" y="2763"/>
                  <a:chExt cx="1474" cy="403"/>
                </a:xfrm>
              </p:grpSpPr>
              <p:sp>
                <p:nvSpPr>
                  <p:cNvPr id="26691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2763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6 s</a:t>
                    </a:r>
                    <a:endParaRPr lang="cs-CZ"/>
                  </a:p>
                </p:txBody>
              </p:sp>
              <p:sp>
                <p:nvSpPr>
                  <p:cNvPr id="26692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2763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4" name="Group 85"/>
              <p:cNvGrpSpPr>
                <a:grpSpLocks/>
              </p:cNvGrpSpPr>
              <p:nvPr/>
            </p:nvGrpSpPr>
            <p:grpSpPr bwMode="auto">
              <a:xfrm>
                <a:off x="0" y="3166"/>
                <a:ext cx="623" cy="518"/>
                <a:chOff x="0" y="3166"/>
                <a:chExt cx="623" cy="518"/>
              </a:xfrm>
            </p:grpSpPr>
            <p:sp>
              <p:nvSpPr>
                <p:cNvPr id="26685" name="Rectangle 84"/>
                <p:cNvSpPr>
                  <a:spLocks noChangeArrowheads="1"/>
                </p:cNvSpPr>
                <p:nvPr/>
              </p:nvSpPr>
              <p:spPr bwMode="auto">
                <a:xfrm>
                  <a:off x="0" y="3166"/>
                  <a:ext cx="623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86" name="Group 83"/>
                <p:cNvGrpSpPr>
                  <a:grpSpLocks/>
                </p:cNvGrpSpPr>
                <p:nvPr/>
              </p:nvGrpSpPr>
              <p:grpSpPr bwMode="auto">
                <a:xfrm>
                  <a:off x="0" y="3166"/>
                  <a:ext cx="623" cy="518"/>
                  <a:chOff x="0" y="3166"/>
                  <a:chExt cx="623" cy="518"/>
                </a:xfrm>
              </p:grpSpPr>
              <p:sp>
                <p:nvSpPr>
                  <p:cNvPr id="2668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166"/>
                    <a:ext cx="567" cy="518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200">
                        <a:cs typeface="Times New Roman" pitchFamily="18" charset="0"/>
                      </a:rPr>
                      <a:t> </a:t>
                    </a:r>
                  </a:p>
                  <a:p>
                    <a:endParaRPr lang="cs-CZ"/>
                  </a:p>
                </p:txBody>
              </p:sp>
              <p:sp>
                <p:nvSpPr>
                  <p:cNvPr id="26688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166"/>
                    <a:ext cx="623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5" name="Group 89"/>
              <p:cNvGrpSpPr>
                <a:grpSpLocks/>
              </p:cNvGrpSpPr>
              <p:nvPr/>
            </p:nvGrpSpPr>
            <p:grpSpPr bwMode="auto">
              <a:xfrm>
                <a:off x="607" y="3166"/>
                <a:ext cx="1052" cy="518"/>
                <a:chOff x="607" y="3166"/>
                <a:chExt cx="1052" cy="518"/>
              </a:xfrm>
            </p:grpSpPr>
            <p:sp>
              <p:nvSpPr>
                <p:cNvPr id="26681" name="Rectangle 88"/>
                <p:cNvSpPr>
                  <a:spLocks noChangeArrowheads="1"/>
                </p:cNvSpPr>
                <p:nvPr/>
              </p:nvSpPr>
              <p:spPr bwMode="auto">
                <a:xfrm>
                  <a:off x="623" y="3166"/>
                  <a:ext cx="1020" cy="51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82" name="Group 87"/>
                <p:cNvGrpSpPr>
                  <a:grpSpLocks/>
                </p:cNvGrpSpPr>
                <p:nvPr/>
              </p:nvGrpSpPr>
              <p:grpSpPr bwMode="auto">
                <a:xfrm>
                  <a:off x="607" y="3166"/>
                  <a:ext cx="1052" cy="518"/>
                  <a:chOff x="607" y="3166"/>
                  <a:chExt cx="1052" cy="518"/>
                </a:xfrm>
              </p:grpSpPr>
              <p:sp>
                <p:nvSpPr>
                  <p:cNvPr id="26683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607" y="3166"/>
                    <a:ext cx="1052" cy="518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Riziko ztráty integrity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Loosing integrity risk</a:t>
                    </a:r>
                  </a:p>
                </p:txBody>
              </p:sp>
              <p:sp>
                <p:nvSpPr>
                  <p:cNvPr id="26684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623" y="3166"/>
                    <a:ext cx="1020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6" name="Group 93"/>
              <p:cNvGrpSpPr>
                <a:grpSpLocks/>
              </p:cNvGrpSpPr>
              <p:nvPr/>
            </p:nvGrpSpPr>
            <p:grpSpPr bwMode="auto">
              <a:xfrm>
                <a:off x="1643" y="3166"/>
                <a:ext cx="1474" cy="518"/>
                <a:chOff x="1643" y="3166"/>
                <a:chExt cx="1474" cy="518"/>
              </a:xfrm>
            </p:grpSpPr>
            <p:sp>
              <p:nvSpPr>
                <p:cNvPr id="26677" name="Rectangle 92"/>
                <p:cNvSpPr>
                  <a:spLocks noChangeArrowheads="1"/>
                </p:cNvSpPr>
                <p:nvPr/>
              </p:nvSpPr>
              <p:spPr bwMode="auto">
                <a:xfrm>
                  <a:off x="1643" y="3166"/>
                  <a:ext cx="1474" cy="518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78" name="Group 91"/>
                <p:cNvGrpSpPr>
                  <a:grpSpLocks/>
                </p:cNvGrpSpPr>
                <p:nvPr/>
              </p:nvGrpSpPr>
              <p:grpSpPr bwMode="auto">
                <a:xfrm>
                  <a:off x="1643" y="3166"/>
                  <a:ext cx="1474" cy="518"/>
                  <a:chOff x="1643" y="3166"/>
                  <a:chExt cx="1474" cy="518"/>
                </a:xfrm>
              </p:grpSpPr>
              <p:sp>
                <p:nvSpPr>
                  <p:cNvPr id="2667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3166"/>
                    <a:ext cx="1418" cy="518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3,5 . 10</a:t>
                    </a:r>
                    <a:r>
                      <a:rPr lang="cs-CZ" sz="1800" baseline="300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-7</a:t>
                    </a: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 / 150 s</a:t>
                    </a:r>
                  </a:p>
                </p:txBody>
              </p:sp>
              <p:sp>
                <p:nvSpPr>
                  <p:cNvPr id="26680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3166"/>
                    <a:ext cx="1474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7" name="Group 97"/>
              <p:cNvGrpSpPr>
                <a:grpSpLocks/>
              </p:cNvGrpSpPr>
              <p:nvPr/>
            </p:nvGrpSpPr>
            <p:grpSpPr bwMode="auto">
              <a:xfrm>
                <a:off x="0" y="3684"/>
                <a:ext cx="1643" cy="403"/>
                <a:chOff x="0" y="3684"/>
                <a:chExt cx="1643" cy="403"/>
              </a:xfrm>
            </p:grpSpPr>
            <p:sp>
              <p:nvSpPr>
                <p:cNvPr id="26673" name="Rectangle 96"/>
                <p:cNvSpPr>
                  <a:spLocks noChangeArrowheads="1"/>
                </p:cNvSpPr>
                <p:nvPr/>
              </p:nvSpPr>
              <p:spPr bwMode="auto">
                <a:xfrm>
                  <a:off x="0" y="3684"/>
                  <a:ext cx="164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74" name="Group 95"/>
                <p:cNvGrpSpPr>
                  <a:grpSpLocks/>
                </p:cNvGrpSpPr>
                <p:nvPr/>
              </p:nvGrpSpPr>
              <p:grpSpPr bwMode="auto">
                <a:xfrm>
                  <a:off x="0" y="3684"/>
                  <a:ext cx="1643" cy="403"/>
                  <a:chOff x="0" y="3684"/>
                  <a:chExt cx="1643" cy="403"/>
                </a:xfrm>
              </p:grpSpPr>
              <p:sp>
                <p:nvSpPr>
                  <p:cNvPr id="26675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684"/>
                    <a:ext cx="158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Riziko nespojitosti služby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Service discontinuity risk</a:t>
                    </a:r>
                    <a:endParaRPr lang="cs-CZ"/>
                  </a:p>
                </p:txBody>
              </p:sp>
              <p:sp>
                <p:nvSpPr>
                  <p:cNvPr id="26676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684"/>
                    <a:ext cx="164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8" name="Group 101"/>
              <p:cNvGrpSpPr>
                <a:grpSpLocks/>
              </p:cNvGrpSpPr>
              <p:nvPr/>
            </p:nvGrpSpPr>
            <p:grpSpPr bwMode="auto">
              <a:xfrm>
                <a:off x="1643" y="3684"/>
                <a:ext cx="1474" cy="403"/>
                <a:chOff x="1643" y="3684"/>
                <a:chExt cx="1474" cy="403"/>
              </a:xfrm>
            </p:grpSpPr>
            <p:sp>
              <p:nvSpPr>
                <p:cNvPr id="26669" name="Rectangle 100"/>
                <p:cNvSpPr>
                  <a:spLocks noChangeArrowheads="1"/>
                </p:cNvSpPr>
                <p:nvPr/>
              </p:nvSpPr>
              <p:spPr bwMode="auto">
                <a:xfrm>
                  <a:off x="1643" y="3684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70" name="Group 99"/>
                <p:cNvGrpSpPr>
                  <a:grpSpLocks/>
                </p:cNvGrpSpPr>
                <p:nvPr/>
              </p:nvGrpSpPr>
              <p:grpSpPr bwMode="auto">
                <a:xfrm>
                  <a:off x="1643" y="3684"/>
                  <a:ext cx="1474" cy="403"/>
                  <a:chOff x="1643" y="3684"/>
                  <a:chExt cx="1474" cy="403"/>
                </a:xfrm>
              </p:grpSpPr>
              <p:sp>
                <p:nvSpPr>
                  <p:cNvPr id="26671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3684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10</a:t>
                    </a:r>
                    <a:r>
                      <a:rPr lang="cs-CZ" sz="1800" baseline="300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-</a:t>
                    </a:r>
                    <a:r>
                      <a:rPr lang="en-US" sz="1800" baseline="300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5</a:t>
                    </a: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 / 15 s</a:t>
                    </a:r>
                  </a:p>
                </p:txBody>
              </p:sp>
              <p:sp>
                <p:nvSpPr>
                  <p:cNvPr id="26672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3684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49" name="Group 105"/>
              <p:cNvGrpSpPr>
                <a:grpSpLocks/>
              </p:cNvGrpSpPr>
              <p:nvPr/>
            </p:nvGrpSpPr>
            <p:grpSpPr bwMode="auto">
              <a:xfrm>
                <a:off x="0" y="4087"/>
                <a:ext cx="1643" cy="403"/>
                <a:chOff x="0" y="4087"/>
                <a:chExt cx="1643" cy="403"/>
              </a:xfrm>
            </p:grpSpPr>
            <p:sp>
              <p:nvSpPr>
                <p:cNvPr id="26665" name="Rectangle 104"/>
                <p:cNvSpPr>
                  <a:spLocks noChangeArrowheads="1"/>
                </p:cNvSpPr>
                <p:nvPr/>
              </p:nvSpPr>
              <p:spPr bwMode="auto">
                <a:xfrm>
                  <a:off x="0" y="4087"/>
                  <a:ext cx="164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66" name="Group 103"/>
                <p:cNvGrpSpPr>
                  <a:grpSpLocks/>
                </p:cNvGrpSpPr>
                <p:nvPr/>
              </p:nvGrpSpPr>
              <p:grpSpPr bwMode="auto">
                <a:xfrm>
                  <a:off x="0" y="4087"/>
                  <a:ext cx="1643" cy="403"/>
                  <a:chOff x="0" y="4087"/>
                  <a:chExt cx="1643" cy="403"/>
                </a:xfrm>
              </p:grpSpPr>
              <p:sp>
                <p:nvSpPr>
                  <p:cNvPr id="26667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087"/>
                    <a:ext cx="158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Certifikace a garance služby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Certification and service guaranty</a:t>
                    </a:r>
                  </a:p>
                </p:txBody>
              </p:sp>
              <p:sp>
                <p:nvSpPr>
                  <p:cNvPr id="26668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087"/>
                    <a:ext cx="164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50" name="Group 109"/>
              <p:cNvGrpSpPr>
                <a:grpSpLocks/>
              </p:cNvGrpSpPr>
              <p:nvPr/>
            </p:nvGrpSpPr>
            <p:grpSpPr bwMode="auto">
              <a:xfrm>
                <a:off x="1643" y="4087"/>
                <a:ext cx="1474" cy="403"/>
                <a:chOff x="1643" y="4087"/>
                <a:chExt cx="1474" cy="403"/>
              </a:xfrm>
            </p:grpSpPr>
            <p:sp>
              <p:nvSpPr>
                <p:cNvPr id="26661" name="Rectangle 108"/>
                <p:cNvSpPr>
                  <a:spLocks noChangeArrowheads="1"/>
                </p:cNvSpPr>
                <p:nvPr/>
              </p:nvSpPr>
              <p:spPr bwMode="auto">
                <a:xfrm>
                  <a:off x="1643" y="4087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62" name="Group 107"/>
                <p:cNvGrpSpPr>
                  <a:grpSpLocks/>
                </p:cNvGrpSpPr>
                <p:nvPr/>
              </p:nvGrpSpPr>
              <p:grpSpPr bwMode="auto">
                <a:xfrm>
                  <a:off x="1643" y="4087"/>
                  <a:ext cx="1474" cy="403"/>
                  <a:chOff x="1643" y="4087"/>
                  <a:chExt cx="1474" cy="403"/>
                </a:xfrm>
              </p:grpSpPr>
              <p:sp>
                <p:nvSpPr>
                  <p:cNvPr id="2666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4087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zajištěna / ensured</a:t>
                    </a:r>
                    <a:endParaRPr lang="cs-CZ"/>
                  </a:p>
                </p:txBody>
              </p:sp>
              <p:sp>
                <p:nvSpPr>
                  <p:cNvPr id="26664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4087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51" name="Group 113"/>
              <p:cNvGrpSpPr>
                <a:grpSpLocks/>
              </p:cNvGrpSpPr>
              <p:nvPr/>
            </p:nvGrpSpPr>
            <p:grpSpPr bwMode="auto">
              <a:xfrm>
                <a:off x="0" y="4490"/>
                <a:ext cx="1643" cy="403"/>
                <a:chOff x="0" y="4490"/>
                <a:chExt cx="1643" cy="403"/>
              </a:xfrm>
            </p:grpSpPr>
            <p:sp>
              <p:nvSpPr>
                <p:cNvPr id="26657" name="Rectangle 112"/>
                <p:cNvSpPr>
                  <a:spLocks noChangeArrowheads="1"/>
                </p:cNvSpPr>
                <p:nvPr/>
              </p:nvSpPr>
              <p:spPr bwMode="auto">
                <a:xfrm>
                  <a:off x="0" y="4490"/>
                  <a:ext cx="1643" cy="403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58" name="Group 111"/>
                <p:cNvGrpSpPr>
                  <a:grpSpLocks/>
                </p:cNvGrpSpPr>
                <p:nvPr/>
              </p:nvGrpSpPr>
              <p:grpSpPr bwMode="auto">
                <a:xfrm>
                  <a:off x="0" y="4490"/>
                  <a:ext cx="1643" cy="403"/>
                  <a:chOff x="0" y="4490"/>
                  <a:chExt cx="1643" cy="403"/>
                </a:xfrm>
              </p:grpSpPr>
              <p:sp>
                <p:nvSpPr>
                  <p:cNvPr id="26659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490"/>
                    <a:ext cx="1587" cy="403"/>
                  </a:xfrm>
                  <a:prstGeom prst="rect">
                    <a:avLst/>
                  </a:prstGeom>
                  <a:solidFill>
                    <a:srgbClr val="000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Dostupnost </a:t>
                    </a:r>
                    <a:b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</a:b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Availability</a:t>
                    </a:r>
                    <a:endParaRPr lang="cs-CZ"/>
                  </a:p>
                </p:txBody>
              </p:sp>
              <p:sp>
                <p:nvSpPr>
                  <p:cNvPr id="26660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490"/>
                    <a:ext cx="1643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26652" name="Group 117"/>
              <p:cNvGrpSpPr>
                <a:grpSpLocks/>
              </p:cNvGrpSpPr>
              <p:nvPr/>
            </p:nvGrpSpPr>
            <p:grpSpPr bwMode="auto">
              <a:xfrm>
                <a:off x="1643" y="4490"/>
                <a:ext cx="1474" cy="403"/>
                <a:chOff x="1643" y="4490"/>
                <a:chExt cx="1474" cy="403"/>
              </a:xfrm>
            </p:grpSpPr>
            <p:sp>
              <p:nvSpPr>
                <p:cNvPr id="26653" name="Rectangle 116"/>
                <p:cNvSpPr>
                  <a:spLocks noChangeArrowheads="1"/>
                </p:cNvSpPr>
                <p:nvPr/>
              </p:nvSpPr>
              <p:spPr bwMode="auto">
                <a:xfrm>
                  <a:off x="1643" y="4490"/>
                  <a:ext cx="1474" cy="403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grpSp>
              <p:nvGrpSpPr>
                <p:cNvPr id="26654" name="Group 115"/>
                <p:cNvGrpSpPr>
                  <a:grpSpLocks/>
                </p:cNvGrpSpPr>
                <p:nvPr/>
              </p:nvGrpSpPr>
              <p:grpSpPr bwMode="auto">
                <a:xfrm>
                  <a:off x="1643" y="4490"/>
                  <a:ext cx="1474" cy="403"/>
                  <a:chOff x="1643" y="4490"/>
                  <a:chExt cx="1474" cy="403"/>
                </a:xfrm>
              </p:grpSpPr>
              <p:sp>
                <p:nvSpPr>
                  <p:cNvPr id="26655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671" y="4490"/>
                    <a:ext cx="1418" cy="403"/>
                  </a:xfrm>
                  <a:prstGeom prst="rect">
                    <a:avLst/>
                  </a:prstGeom>
                  <a:solidFill>
                    <a:srgbClr val="0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&gt; 99,5</a:t>
                    </a:r>
                    <a:r>
                      <a:rPr lang="cs-CZ" sz="12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 </a:t>
                    </a:r>
                    <a:r>
                      <a:rPr lang="cs-CZ" sz="1800">
                        <a:solidFill>
                          <a:srgbClr val="FFFFFF"/>
                        </a:solidFill>
                        <a:latin typeface="Arial" charset="0"/>
                        <a:cs typeface="Arial" charset="0"/>
                      </a:rPr>
                      <a:t>%</a:t>
                    </a:r>
                  </a:p>
                </p:txBody>
              </p:sp>
              <p:sp>
                <p:nvSpPr>
                  <p:cNvPr id="26656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1643" y="4490"/>
                    <a:ext cx="1474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sp>
          <p:nvSpPr>
            <p:cNvPr id="26630" name="Rectangle 119"/>
            <p:cNvSpPr>
              <a:spLocks noChangeArrowheads="1"/>
            </p:cNvSpPr>
            <p:nvPr/>
          </p:nvSpPr>
          <p:spPr bwMode="auto">
            <a:xfrm>
              <a:off x="-3" y="1045"/>
              <a:ext cx="3123" cy="385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113" name="Rectangle 4"/>
          <p:cNvSpPr txBox="1">
            <a:spLocks noChangeArrowheads="1"/>
          </p:cNvSpPr>
          <p:nvPr/>
        </p:nvSpPr>
        <p:spPr>
          <a:xfrm>
            <a:off x="533400" y="228600"/>
            <a:ext cx="8610600" cy="533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cs-CZ" smtClean="0"/>
              <a:t>Veřejně regulovaná služba (PRS)</a:t>
            </a:r>
            <a:endParaRPr lang="cs-CZ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Vyhledávací a záchranná služba (SAR)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mezinárodní spolupráce při humanitárních a záchranných operacích</a:t>
            </a:r>
          </a:p>
          <a:p>
            <a:pPr>
              <a:defRPr/>
            </a:pPr>
            <a:r>
              <a:rPr lang="cs-CZ" dirty="0" smtClean="0"/>
              <a:t>využití současného systému COSPAS-SARSAT (4 družice na nízkých drahách, 3 geostacionární družice), integrace se systémem Galileo</a:t>
            </a:r>
          </a:p>
          <a:p>
            <a:pPr>
              <a:defRPr/>
            </a:pPr>
            <a:r>
              <a:rPr lang="cs-CZ" dirty="0" smtClean="0"/>
              <a:t>výhody:</a:t>
            </a:r>
          </a:p>
          <a:p>
            <a:pPr lvl="1">
              <a:defRPr/>
            </a:pPr>
            <a:r>
              <a:rPr lang="cs-CZ" dirty="0" smtClean="0"/>
              <a:t>obdržení tísňových zpráv téměř v reálném čase (nyní průměrně 1 hodina)</a:t>
            </a:r>
          </a:p>
          <a:p>
            <a:pPr lvl="1">
              <a:defRPr/>
            </a:pPr>
            <a:r>
              <a:rPr lang="cs-CZ" dirty="0" smtClean="0"/>
              <a:t>přesná lokalizace události</a:t>
            </a:r>
          </a:p>
          <a:p>
            <a:pPr lvl="1">
              <a:defRPr/>
            </a:pPr>
            <a:r>
              <a:rPr lang="cs-CZ" dirty="0" smtClean="0"/>
              <a:t>atd.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132856"/>
            <a:ext cx="8502402" cy="4464496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cs-CZ" dirty="0" smtClean="0"/>
              <a:t>Principy činnosti satelitních navigačních systémů</a:t>
            </a:r>
          </a:p>
          <a:p>
            <a:pPr marL="0" indent="0" algn="ctr">
              <a:buNone/>
              <a:defRPr/>
            </a:pPr>
            <a:r>
              <a:rPr lang="cs-CZ" dirty="0" smtClean="0"/>
              <a:t>a jejich výkonnostní parametry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5075623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132856"/>
            <a:ext cx="8502402" cy="4464496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cs-CZ" dirty="0"/>
              <a:t>Další satelitní navigační systémy</a:t>
            </a:r>
          </a:p>
        </p:txBody>
      </p:sp>
    </p:spTree>
    <p:extLst>
      <p:ext uri="{BB962C8B-B14F-4D97-AF65-F5344CB8AC3E}">
        <p14:creationId xmlns:p14="http://schemas.microsoft.com/office/powerpoint/2010/main" val="3970711376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Čínský navigační systém - </a:t>
            </a:r>
            <a:r>
              <a:rPr lang="cs-CZ" dirty="0" err="1" smtClean="0"/>
              <a:t>Compass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795"/>
            <a:ext cx="8820472" cy="5811557"/>
          </a:xfrm>
        </p:spPr>
        <p:txBody>
          <a:bodyPr>
            <a:normAutofit/>
          </a:bodyPr>
          <a:lstStyle/>
          <a:p>
            <a:r>
              <a:rPr lang="cs-CZ" dirty="0" smtClean="0"/>
              <a:t>V roce 2000 spuštěn systém </a:t>
            </a:r>
            <a:r>
              <a:rPr lang="cs-CZ" dirty="0" err="1" smtClean="0"/>
              <a:t>BeiDou</a:t>
            </a:r>
            <a:r>
              <a:rPr lang="cs-CZ" dirty="0" smtClean="0"/>
              <a:t> 1 – autonomní regionální družicový polohový systém, využívajíc 3+1 satelity na geostacionárních drahách</a:t>
            </a:r>
          </a:p>
          <a:p>
            <a:r>
              <a:rPr lang="cs-CZ" dirty="0" smtClean="0"/>
              <a:t>Pokrývá pouze území Číny</a:t>
            </a:r>
          </a:p>
          <a:p>
            <a:r>
              <a:rPr lang="cs-CZ" dirty="0" smtClean="0"/>
              <a:t>Nyní práce na rozšíření systému na celosvětový (COMPASS)</a:t>
            </a:r>
          </a:p>
          <a:p>
            <a:r>
              <a:rPr lang="cs-CZ" dirty="0" smtClean="0"/>
              <a:t>Čína </a:t>
            </a:r>
            <a:r>
              <a:rPr lang="cs-CZ" dirty="0"/>
              <a:t>hodlá do roku 2020 zprovoznit celkem 35 satelitů </a:t>
            </a:r>
            <a:endParaRPr lang="cs-CZ" dirty="0" smtClean="0"/>
          </a:p>
          <a:p>
            <a:r>
              <a:rPr lang="cs-CZ" dirty="0" smtClean="0"/>
              <a:t>Zajímavost - různé </a:t>
            </a:r>
            <a:r>
              <a:rPr lang="cs-CZ" dirty="0"/>
              <a:t>oběžné dráhy </a:t>
            </a:r>
            <a:r>
              <a:rPr lang="cs-CZ" dirty="0" smtClean="0"/>
              <a:t>satelitů </a:t>
            </a:r>
          </a:p>
          <a:p>
            <a:pPr lvl="1"/>
            <a:r>
              <a:rPr lang="cs-CZ" dirty="0" smtClean="0"/>
              <a:t>5 </a:t>
            </a:r>
            <a:r>
              <a:rPr lang="cs-CZ" dirty="0"/>
              <a:t>satelitů </a:t>
            </a:r>
            <a:r>
              <a:rPr lang="cs-CZ" dirty="0" smtClean="0"/>
              <a:t>geostacionárních</a:t>
            </a:r>
          </a:p>
          <a:p>
            <a:pPr lvl="1"/>
            <a:r>
              <a:rPr lang="cs-CZ" dirty="0" smtClean="0"/>
              <a:t>27 </a:t>
            </a:r>
            <a:r>
              <a:rPr lang="cs-CZ" dirty="0"/>
              <a:t>na MEO (Medium </a:t>
            </a:r>
            <a:r>
              <a:rPr lang="cs-CZ" dirty="0" err="1"/>
              <a:t>Earth</a:t>
            </a:r>
            <a:r>
              <a:rPr lang="cs-CZ" dirty="0"/>
              <a:t> Orbit) </a:t>
            </a:r>
            <a:endParaRPr lang="cs-CZ" dirty="0" smtClean="0"/>
          </a:p>
          <a:p>
            <a:pPr lvl="1"/>
            <a:r>
              <a:rPr lang="cs-CZ" dirty="0" smtClean="0"/>
              <a:t>3 na IGSO (geosynchronní dráze)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3193414"/>
      </p:ext>
    </p:extLst>
  </p:cSld>
  <p:clrMapOvr>
    <a:masterClrMapping/>
  </p:clrMapOvr>
  <p:transition>
    <p:strips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Čínský navigační systém - </a:t>
            </a:r>
            <a:r>
              <a:rPr lang="cs-CZ" dirty="0" err="1" smtClean="0"/>
              <a:t>Compass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785795"/>
            <a:ext cx="8820472" cy="5811557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V červenci 2011 Čína  </a:t>
            </a:r>
            <a:r>
              <a:rPr lang="cs-CZ" dirty="0"/>
              <a:t>vypustila </a:t>
            </a:r>
            <a:r>
              <a:rPr lang="cs-CZ" dirty="0" smtClean="0"/>
              <a:t>devátý </a:t>
            </a:r>
            <a:r>
              <a:rPr lang="cs-CZ" dirty="0"/>
              <a:t>satelit s označením Compass-IGSO-1 systému </a:t>
            </a:r>
            <a:r>
              <a:rPr lang="cs-CZ" dirty="0" smtClean="0"/>
              <a:t>BeiDou-2 (</a:t>
            </a:r>
            <a:r>
              <a:rPr lang="cs-CZ" dirty="0"/>
              <a:t>v srpnu 2010 byl vypuštěn 5.) </a:t>
            </a:r>
          </a:p>
          <a:p>
            <a:r>
              <a:rPr lang="cs-CZ" dirty="0" smtClean="0"/>
              <a:t>Plánovány dvě </a:t>
            </a:r>
            <a:r>
              <a:rPr lang="cs-CZ" dirty="0"/>
              <a:t>úrovně </a:t>
            </a:r>
            <a:r>
              <a:rPr lang="cs-CZ" dirty="0" smtClean="0"/>
              <a:t>služeb</a:t>
            </a:r>
          </a:p>
          <a:p>
            <a:pPr lvl="1"/>
            <a:r>
              <a:rPr lang="cs-CZ" dirty="0" smtClean="0"/>
              <a:t>veřejná </a:t>
            </a:r>
            <a:r>
              <a:rPr lang="cs-CZ" dirty="0"/>
              <a:t>zdarma </a:t>
            </a:r>
            <a:endParaRPr lang="cs-CZ" dirty="0" smtClean="0"/>
          </a:p>
          <a:p>
            <a:pPr lvl="1"/>
            <a:r>
              <a:rPr lang="cs-CZ" dirty="0" smtClean="0"/>
              <a:t>licencovaná </a:t>
            </a:r>
            <a:r>
              <a:rPr lang="cs-CZ" dirty="0"/>
              <a:t>pro </a:t>
            </a:r>
            <a:r>
              <a:rPr lang="cs-CZ" dirty="0" smtClean="0"/>
              <a:t>vládní a </a:t>
            </a:r>
            <a:r>
              <a:rPr lang="cs-CZ" dirty="0"/>
              <a:t>vojenské </a:t>
            </a:r>
            <a:r>
              <a:rPr lang="cs-CZ" dirty="0" smtClean="0"/>
              <a:t>účely</a:t>
            </a:r>
          </a:p>
          <a:p>
            <a:r>
              <a:rPr lang="cs-CZ" dirty="0" smtClean="0"/>
              <a:t> </a:t>
            </a:r>
            <a:r>
              <a:rPr lang="cs-CZ" dirty="0"/>
              <a:t>Veřejná služba má nabídnout horizontální přesnost do 10 m a měření rychlosti s odchylkou do 0,2 m/s.</a:t>
            </a:r>
          </a:p>
          <a:p>
            <a:r>
              <a:rPr lang="cs-CZ" dirty="0" smtClean="0"/>
              <a:t>Od roku 2012 má být systém funkční v oblasti východní Asie a Tichého oceánu, globální pokrytí plánováno 2020</a:t>
            </a:r>
          </a:p>
          <a:p>
            <a:r>
              <a:rPr lang="cs-CZ" dirty="0" smtClean="0"/>
              <a:t>V prosinci 2011 spuštěn zkušební provoz</a:t>
            </a:r>
          </a:p>
          <a:p>
            <a:r>
              <a:rPr lang="cs-CZ" dirty="0"/>
              <a:t>Nyní v provozu </a:t>
            </a:r>
            <a:r>
              <a:rPr lang="cs-CZ" dirty="0" smtClean="0"/>
              <a:t>15 </a:t>
            </a:r>
            <a:r>
              <a:rPr lang="cs-CZ" dirty="0"/>
              <a:t>satelitů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0038614"/>
      </p:ext>
    </p:extLst>
  </p:cSld>
  <p:clrMapOvr>
    <a:masterClrMapping/>
  </p:clrMapOvr>
  <p:transition>
    <p:strip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regionální navigační družicové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11557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smtClean="0"/>
              <a:t>Dva důvody realizace</a:t>
            </a:r>
          </a:p>
          <a:p>
            <a:pPr lvl="1"/>
            <a:r>
              <a:rPr lang="cs-CZ" dirty="0" smtClean="0"/>
              <a:t>doplnění </a:t>
            </a:r>
            <a:r>
              <a:rPr lang="cs-CZ" dirty="0"/>
              <a:t>GNSS </a:t>
            </a:r>
            <a:endParaRPr lang="cs-CZ" dirty="0" smtClean="0"/>
          </a:p>
          <a:p>
            <a:pPr lvl="1"/>
            <a:r>
              <a:rPr lang="cs-CZ" dirty="0" smtClean="0"/>
              <a:t>vývojový předstupeň vlastního systému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4183517"/>
      </p:ext>
    </p:extLst>
  </p:cSld>
  <p:clrMapOvr>
    <a:masterClrMapping/>
  </p:clrMapOvr>
  <p:transition>
    <p:strips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regionální navigační družicové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11557"/>
          </a:xfrm>
        </p:spPr>
        <p:txBody>
          <a:bodyPr>
            <a:normAutofit/>
          </a:bodyPr>
          <a:lstStyle/>
          <a:p>
            <a:r>
              <a:rPr lang="cs-CZ" dirty="0" smtClean="0"/>
              <a:t>Japonsko</a:t>
            </a:r>
          </a:p>
          <a:p>
            <a:pPr lvl="1"/>
            <a:r>
              <a:rPr lang="cs-CZ" dirty="0" smtClean="0"/>
              <a:t>QZSS </a:t>
            </a:r>
            <a:r>
              <a:rPr lang="cs-CZ" dirty="0"/>
              <a:t>(Quasi </a:t>
            </a:r>
            <a:r>
              <a:rPr lang="cs-CZ" dirty="0" err="1"/>
              <a:t>Zenith</a:t>
            </a:r>
            <a:r>
              <a:rPr lang="cs-CZ" dirty="0"/>
              <a:t> </a:t>
            </a:r>
            <a:r>
              <a:rPr lang="cs-CZ" dirty="0" err="1"/>
              <a:t>Satellite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/>
              <a:t> in Japan</a:t>
            </a:r>
            <a:r>
              <a:rPr lang="cs-CZ" dirty="0" smtClean="0"/>
              <a:t>) </a:t>
            </a:r>
          </a:p>
          <a:p>
            <a:pPr lvl="1"/>
            <a:r>
              <a:rPr lang="cs-CZ" dirty="0" smtClean="0"/>
              <a:t>Ve výstavbě, plánovány 3 družice</a:t>
            </a:r>
          </a:p>
          <a:p>
            <a:pPr lvl="1"/>
            <a:r>
              <a:rPr lang="cs-CZ" dirty="0" smtClean="0"/>
              <a:t>První satelit „</a:t>
            </a:r>
            <a:r>
              <a:rPr lang="en-US" dirty="0" err="1" smtClean="0"/>
              <a:t>Michibiki</a:t>
            </a:r>
            <a:r>
              <a:rPr lang="cs-CZ" dirty="0" smtClean="0"/>
              <a:t>“</a:t>
            </a:r>
            <a:r>
              <a:rPr lang="en-US" dirty="0" smtClean="0"/>
              <a:t> </a:t>
            </a:r>
            <a:r>
              <a:rPr lang="cs-CZ" dirty="0" smtClean="0"/>
              <a:t>umístěn </a:t>
            </a:r>
            <a:r>
              <a:rPr lang="en-US" dirty="0" smtClean="0"/>
              <a:t>11</a:t>
            </a:r>
            <a:r>
              <a:rPr lang="cs-CZ" dirty="0" smtClean="0"/>
              <a:t>. září </a:t>
            </a:r>
            <a:r>
              <a:rPr lang="en-US" dirty="0" smtClean="0"/>
              <a:t>2010</a:t>
            </a:r>
            <a:endParaRPr lang="cs-CZ" dirty="0" smtClean="0"/>
          </a:p>
          <a:p>
            <a:pPr lvl="1"/>
            <a:r>
              <a:rPr lang="cs-CZ" dirty="0" smtClean="0"/>
              <a:t>Plný provoz plánován 2013</a:t>
            </a:r>
            <a:endParaRPr lang="cs-CZ" dirty="0"/>
          </a:p>
          <a:p>
            <a:endParaRPr lang="cs-CZ" dirty="0"/>
          </a:p>
        </p:txBody>
      </p:sp>
      <p:pic>
        <p:nvPicPr>
          <p:cNvPr id="3074" name="Picture 2" descr="qzss constell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21431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987824" y="6129908"/>
            <a:ext cx="27180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b="0" dirty="0" smtClean="0">
                <a:latin typeface="+mj-lt"/>
              </a:rPr>
              <a:t>Zdroj: http</a:t>
            </a:r>
            <a:r>
              <a:rPr lang="cs-CZ" sz="1000" b="0" dirty="0">
                <a:latin typeface="+mj-lt"/>
              </a:rPr>
              <a:t>://www.insidegnss.com/node/1640</a:t>
            </a:r>
          </a:p>
        </p:txBody>
      </p:sp>
    </p:spTree>
    <p:extLst>
      <p:ext uri="{BB962C8B-B14F-4D97-AF65-F5344CB8AC3E}">
        <p14:creationId xmlns:p14="http://schemas.microsoft.com/office/powerpoint/2010/main" val="82660280"/>
      </p:ext>
    </p:extLst>
  </p:cSld>
  <p:clrMapOvr>
    <a:masterClrMapping/>
  </p:clrMapOvr>
  <p:transition>
    <p:strips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regionální navigační družicové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795"/>
            <a:ext cx="8502402" cy="5811557"/>
          </a:xfrm>
        </p:spPr>
        <p:txBody>
          <a:bodyPr>
            <a:normAutofit/>
          </a:bodyPr>
          <a:lstStyle/>
          <a:p>
            <a:r>
              <a:rPr lang="cs-CZ" dirty="0" smtClean="0"/>
              <a:t>Indie</a:t>
            </a:r>
          </a:p>
          <a:p>
            <a:pPr lvl="1"/>
            <a:r>
              <a:rPr lang="cs-CZ" dirty="0" smtClean="0"/>
              <a:t>Plánován systém IRNSS </a:t>
            </a:r>
            <a:r>
              <a:rPr lang="cs-CZ" dirty="0"/>
              <a:t>(Indian </a:t>
            </a:r>
            <a:r>
              <a:rPr lang="cs-CZ" dirty="0" err="1"/>
              <a:t>Regional</a:t>
            </a:r>
            <a:r>
              <a:rPr lang="cs-CZ" dirty="0"/>
              <a:t> </a:t>
            </a:r>
            <a:r>
              <a:rPr lang="cs-CZ" dirty="0" err="1"/>
              <a:t>Navigation</a:t>
            </a:r>
            <a:r>
              <a:rPr lang="cs-CZ" dirty="0"/>
              <a:t> </a:t>
            </a:r>
            <a:r>
              <a:rPr lang="cs-CZ" dirty="0" err="1"/>
              <a:t>Satellite</a:t>
            </a:r>
            <a:r>
              <a:rPr lang="cs-CZ" dirty="0"/>
              <a:t> </a:t>
            </a:r>
            <a:r>
              <a:rPr lang="cs-CZ" dirty="0" err="1"/>
              <a:t>System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Má obsahovat 7družic</a:t>
            </a:r>
            <a:r>
              <a:rPr lang="cs-CZ" dirty="0"/>
              <a:t>, </a:t>
            </a:r>
            <a:r>
              <a:rPr lang="cs-CZ" dirty="0" smtClean="0"/>
              <a:t>z toho 3 na geostacionární orbitě</a:t>
            </a:r>
          </a:p>
          <a:p>
            <a:pPr lvl="1"/>
            <a:r>
              <a:rPr lang="cs-CZ" dirty="0" smtClean="0"/>
              <a:t>první satelit by měl být vypuštěn 2012/2013, v provozu by systém měl být 2014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660280"/>
      </p:ext>
    </p:extLst>
  </p:cSld>
  <p:clrMapOvr>
    <a:masterClrMapping/>
  </p:clrMapOvr>
  <p:transition>
    <p:strips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132856"/>
            <a:ext cx="8502402" cy="4464496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cs-CZ" dirty="0"/>
              <a:t>A</a:t>
            </a:r>
            <a:r>
              <a:rPr lang="cs-CZ" dirty="0" smtClean="0"/>
              <a:t>plikace navigačních systémů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4046527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28688"/>
            <a:ext cx="8748464" cy="566866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2000" b="1" dirty="0" smtClean="0"/>
              <a:t>Navigační systémy - </a:t>
            </a:r>
            <a:r>
              <a:rPr lang="cs-CZ" sz="2000" dirty="0" smtClean="0"/>
              <a:t>vedení vozidla na cíl (pasivní navigace - CD ROM, aktivní navigace - on-</a:t>
            </a:r>
            <a:r>
              <a:rPr lang="cs-CZ" sz="2000" dirty="0" err="1" smtClean="0"/>
              <a:t>board</a:t>
            </a:r>
            <a:r>
              <a:rPr lang="cs-CZ" sz="2000" dirty="0" smtClean="0"/>
              <a:t>, on-line)</a:t>
            </a:r>
          </a:p>
          <a:p>
            <a:pPr>
              <a:defRPr/>
            </a:pPr>
            <a:r>
              <a:rPr lang="cs-CZ" sz="2000" b="1" dirty="0" smtClean="0"/>
              <a:t>Bezpečnostní systémy</a:t>
            </a:r>
            <a:r>
              <a:rPr lang="cs-CZ" sz="2000" dirty="0" smtClean="0"/>
              <a:t> - nouzové volání pomoci, sledování odcizených vozidel, výpočet optimální trasy záchranných jednotek, sledování tras nebezpečných nákladů, atd.</a:t>
            </a:r>
          </a:p>
          <a:p>
            <a:pPr>
              <a:defRPr/>
            </a:pPr>
            <a:r>
              <a:rPr lang="cs-CZ" sz="2000" b="1" dirty="0" smtClean="0"/>
              <a:t>Preference vozidel</a:t>
            </a:r>
            <a:r>
              <a:rPr lang="cs-CZ" sz="2000" dirty="0" smtClean="0"/>
              <a:t> - aktivní preference vozidel MHD, preference vozidel záchranných a zásahových jednotek, atd.</a:t>
            </a:r>
          </a:p>
          <a:p>
            <a:pPr>
              <a:defRPr/>
            </a:pPr>
            <a:r>
              <a:rPr lang="cs-CZ" sz="2000" b="1" dirty="0" smtClean="0"/>
              <a:t>Elektronické platby mýtného</a:t>
            </a:r>
            <a:r>
              <a:rPr lang="cs-CZ" sz="2000" dirty="0" smtClean="0"/>
              <a:t> - virtuální detektory kdekoli na trati, platba za ujetou vzdálenost, kontrola při vstupu do oblasti, atd.</a:t>
            </a:r>
          </a:p>
          <a:p>
            <a:pPr>
              <a:defRPr/>
            </a:pPr>
            <a:r>
              <a:rPr lang="cs-CZ" sz="2000" b="1" dirty="0" smtClean="0"/>
              <a:t>Automatické vedení vozidel</a:t>
            </a:r>
            <a:r>
              <a:rPr lang="cs-CZ" sz="2000" dirty="0" smtClean="0"/>
              <a:t> - </a:t>
            </a:r>
            <a:r>
              <a:rPr lang="cs-CZ" sz="2000" dirty="0" err="1" smtClean="0"/>
              <a:t>protisrážkové</a:t>
            </a:r>
            <a:r>
              <a:rPr lang="cs-CZ" sz="2000" dirty="0" smtClean="0"/>
              <a:t> systémy, automatická reakce na překážku na vozovce</a:t>
            </a:r>
          </a:p>
          <a:p>
            <a:pPr>
              <a:defRPr/>
            </a:pPr>
            <a:r>
              <a:rPr lang="cs-CZ" sz="2000" b="1" dirty="0" smtClean="0"/>
              <a:t>Modelování dopravy</a:t>
            </a:r>
            <a:r>
              <a:rPr lang="cs-CZ" sz="2000" dirty="0" smtClean="0"/>
              <a:t> - vozidla (</a:t>
            </a:r>
            <a:r>
              <a:rPr lang="cs-CZ" sz="2000" dirty="0" err="1" smtClean="0"/>
              <a:t>floating</a:t>
            </a:r>
            <a:r>
              <a:rPr lang="cs-CZ" sz="2000" dirty="0" smtClean="0"/>
              <a:t> car) jsou vybavena družicovou navigací, pohybují se v kolonách a měří se tzv. </a:t>
            </a:r>
            <a:r>
              <a:rPr lang="cs-CZ" sz="2000" dirty="0" err="1" smtClean="0"/>
              <a:t>travel</a:t>
            </a:r>
            <a:r>
              <a:rPr lang="cs-CZ" sz="2000" dirty="0" smtClean="0"/>
              <a:t> </a:t>
            </a:r>
            <a:r>
              <a:rPr lang="cs-CZ" sz="2000" dirty="0" err="1" smtClean="0"/>
              <a:t>time</a:t>
            </a:r>
            <a:r>
              <a:rPr lang="cs-CZ" sz="2000" dirty="0" smtClean="0"/>
              <a:t>.</a:t>
            </a:r>
          </a:p>
          <a:p>
            <a:pPr>
              <a:defRPr/>
            </a:pPr>
            <a:r>
              <a:rPr lang="cs-CZ" sz="2000" b="1" dirty="0" smtClean="0"/>
              <a:t>Řízení flotily vozidel</a:t>
            </a:r>
            <a:endParaRPr lang="cs-CZ" sz="2000" dirty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576362"/>
          </a:xfrm>
        </p:spPr>
        <p:txBody>
          <a:bodyPr/>
          <a:lstStyle/>
          <a:p>
            <a:r>
              <a:rPr lang="cs-CZ" dirty="0" smtClean="0"/>
              <a:t>    Aplikace družicové navigace v silniční dopravě</a:t>
            </a:r>
            <a:endParaRPr lang="cs-CZ" dirty="0" smtClean="0">
              <a:solidFill>
                <a:srgbClr val="CCECFF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52128"/>
          </a:xfrm>
        </p:spPr>
        <p:txBody>
          <a:bodyPr/>
          <a:lstStyle/>
          <a:p>
            <a:r>
              <a:rPr lang="cs-CZ" dirty="0" smtClean="0"/>
              <a:t>   Aplikace navigačních systémů v </a:t>
            </a:r>
            <a:r>
              <a:rPr lang="cs-CZ" dirty="0"/>
              <a:t>dopravě z hlediska požadovaných </a:t>
            </a:r>
            <a:r>
              <a:rPr lang="cs-CZ" dirty="0" smtClean="0"/>
              <a:t>parametrů – silniční doprava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44712"/>
            <a:ext cx="8502402" cy="56686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cs-CZ" sz="2000" b="1" dirty="0" smtClean="0"/>
              <a:t>monitorování a řízení údržby dopravních sítí</a:t>
            </a:r>
            <a:r>
              <a:rPr lang="cs-CZ" sz="2400" dirty="0" smtClean="0">
                <a:cs typeface="Times New Roman" pitchFamily="18" charset="0"/>
              </a:rPr>
              <a:t> (z hlediska systémových požadavků jde zejména o přesnou pasportizaci dopravní infrastruktury, provázanost jednotlivých GIS systémů různých organizací zabývajících se údržbou, dosažení vysoké statické přesnosti určení polohy)</a:t>
            </a:r>
            <a:endParaRPr lang="cs-CZ" sz="2400" dirty="0" smtClean="0"/>
          </a:p>
          <a:p>
            <a:pPr>
              <a:lnSpc>
                <a:spcPct val="90000"/>
              </a:lnSpc>
              <a:defRPr/>
            </a:pPr>
            <a:r>
              <a:rPr lang="cs-CZ" sz="2000" b="1" dirty="0" smtClean="0"/>
              <a:t>monitorování pohybu osob a zboží na dopravní síti</a:t>
            </a:r>
            <a:r>
              <a:rPr lang="cs-CZ" sz="2400" dirty="0" smtClean="0">
                <a:cs typeface="Times New Roman" pitchFamily="18" charset="0"/>
              </a:rPr>
              <a:t> (z hlediska systémových požadavků jde zejména o přenos a centrální zpracování velkého množství informací ze zdrojů s různou přesností)</a:t>
            </a:r>
            <a:endParaRPr lang="cs-CZ" sz="2400" dirty="0" smtClean="0"/>
          </a:p>
          <a:p>
            <a:pPr>
              <a:lnSpc>
                <a:spcPct val="90000"/>
              </a:lnSpc>
              <a:defRPr/>
            </a:pPr>
            <a:r>
              <a:rPr lang="cs-CZ" sz="2000" b="1" dirty="0" smtClean="0"/>
              <a:t>zpoplatnění dopravní infrastruktury dle jejího využití</a:t>
            </a:r>
            <a:r>
              <a:rPr lang="cs-CZ" sz="2400" dirty="0" smtClean="0">
                <a:cs typeface="Times New Roman" pitchFamily="18" charset="0"/>
              </a:rPr>
              <a:t> (z hlediska systémových parametrů jde o spolehlivost, integritu, dobu odezvy, neboť systém GNSS je zde využit pro výpočet výše poplatků)</a:t>
            </a:r>
            <a:endParaRPr lang="cs-CZ" sz="2400" dirty="0" smtClean="0"/>
          </a:p>
          <a:p>
            <a:pPr>
              <a:defRPr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04345523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19"/>
          </a:xfrm>
        </p:spPr>
        <p:txBody>
          <a:bodyPr/>
          <a:lstStyle/>
          <a:p>
            <a:r>
              <a:rPr lang="cs-CZ" dirty="0" smtClean="0"/>
              <a:t>    Aplikace pro vozidla z hlediska požadovaných parametrů – silniční doprava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00125"/>
            <a:ext cx="8502402" cy="559722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400" b="1" dirty="0" smtClean="0"/>
              <a:t>zabezpečení pohybu dopravního prostředku</a:t>
            </a:r>
            <a:r>
              <a:rPr lang="cs-CZ" sz="2400" dirty="0" smtClean="0"/>
              <a:t> na dopravní cestě (z hlediska systémových parametrů na GNSS jde o zaručení přesnosti, spolehlivosti, dostupnosti, integrity, atd. v přesně definovaných místech dopravní cesty)</a:t>
            </a:r>
          </a:p>
          <a:p>
            <a:pPr>
              <a:defRPr/>
            </a:pPr>
            <a:endParaRPr lang="cs-CZ" sz="2400" dirty="0" smtClean="0"/>
          </a:p>
          <a:p>
            <a:pPr>
              <a:defRPr/>
            </a:pPr>
            <a:r>
              <a:rPr lang="cs-CZ" sz="2400" b="1" dirty="0" smtClean="0"/>
              <a:t>navigace dopravního prostředku</a:t>
            </a:r>
            <a:r>
              <a:rPr lang="cs-CZ" sz="2400" dirty="0" smtClean="0"/>
              <a:t> na dopravní síti (z hlediska systémových parametrů jde zejména o pokrytí signálem, dobu odezvy při on-line navigaci, požadavky na přesné digitální mapové podklady, požadavky na rychlost zpracování informací jak v mobilní jednotce, tak i v centru zpracování)</a:t>
            </a:r>
          </a:p>
          <a:p>
            <a:pPr>
              <a:defRPr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631937081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Satelitní navigační systémy – principy</a:t>
            </a:r>
            <a:endParaRPr lang="cs-CZ" dirty="0" smtClean="0">
              <a:solidFill>
                <a:srgbClr val="CCEC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813"/>
            <a:ext cx="5892105" cy="22860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cs-CZ" dirty="0" smtClean="0"/>
              <a:t>Družice nesou přesné atomové hodiny</a:t>
            </a:r>
          </a:p>
          <a:p>
            <a:pPr>
              <a:defRPr/>
            </a:pPr>
            <a:r>
              <a:rPr lang="cs-CZ" dirty="0" smtClean="0"/>
              <a:t>Ve svém signálu vysílají časové značky</a:t>
            </a:r>
          </a:p>
          <a:p>
            <a:pPr>
              <a:defRPr/>
            </a:pPr>
            <a:r>
              <a:rPr lang="cs-CZ" dirty="0" smtClean="0"/>
              <a:t>Z doby než signál urazí k přijímači je určena vzdálenost družice</a:t>
            </a:r>
          </a:p>
          <a:p>
            <a:pPr>
              <a:defRPr/>
            </a:pPr>
            <a:r>
              <a:rPr lang="cs-CZ" dirty="0" smtClean="0"/>
              <a:t>Ze znalosti vzdálenosti od několika družic je spočítána poloha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  <p:pic>
        <p:nvPicPr>
          <p:cNvPr id="1030" name="Picture 2" descr="vzdalenost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85813"/>
            <a:ext cx="2429471" cy="26929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073546"/>
              </p:ext>
            </p:extLst>
          </p:nvPr>
        </p:nvGraphicFramePr>
        <p:xfrm>
          <a:off x="395536" y="3933056"/>
          <a:ext cx="63500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Rovnice" r:id="rId4" imgW="3746500" imgH="292100" progId="Equation.3">
                  <p:embed/>
                </p:oleObj>
              </mc:Choice>
              <mc:Fallback>
                <p:oleObj name="Rovnice" r:id="rId4" imgW="3746500" imgH="2921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933056"/>
                        <a:ext cx="6350000" cy="500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ástupný symbol pro obsah 2"/>
          <p:cNvSpPr txBox="1">
            <a:spLocks/>
          </p:cNvSpPr>
          <p:nvPr/>
        </p:nvSpPr>
        <p:spPr bwMode="auto">
          <a:xfrm>
            <a:off x="395536" y="4714874"/>
            <a:ext cx="867702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>
                <a:latin typeface="+mj-lt"/>
              </a:rPr>
              <a:t>x,y,z  - souřadnice přijímače (</a:t>
            </a:r>
            <a:r>
              <a:rPr lang="cs-CZ" sz="2800" b="0" kern="0" dirty="0" err="1">
                <a:latin typeface="+mj-lt"/>
              </a:rPr>
              <a:t>receiver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position</a:t>
            </a:r>
            <a:r>
              <a:rPr lang="cs-CZ" sz="2800" b="0" kern="0" dirty="0">
                <a:latin typeface="+mj-lt"/>
              </a:rPr>
              <a:t> data)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err="1">
                <a:latin typeface="+mj-lt"/>
              </a:rPr>
              <a:t>Δt</a:t>
            </a:r>
            <a:r>
              <a:rPr lang="cs-CZ" sz="2800" b="0" kern="0" dirty="0">
                <a:latin typeface="+mj-lt"/>
              </a:rPr>
              <a:t> – odchylka hodin (</a:t>
            </a:r>
            <a:r>
              <a:rPr lang="cs-CZ" sz="2800" b="0" kern="0" dirty="0" err="1">
                <a:latin typeface="+mj-lt"/>
              </a:rPr>
              <a:t>clock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variation</a:t>
            </a:r>
            <a:r>
              <a:rPr lang="cs-CZ" sz="2800" b="0" kern="0" dirty="0">
                <a:latin typeface="+mj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err="1">
                <a:latin typeface="+mj-lt"/>
              </a:rPr>
              <a:t>I</a:t>
            </a:r>
            <a:r>
              <a:rPr lang="cs-CZ" sz="2800" b="0" kern="0" baseline="-25000" dirty="0" err="1">
                <a:latin typeface="+mj-lt"/>
              </a:rPr>
              <a:t>k</a:t>
            </a:r>
            <a:r>
              <a:rPr lang="cs-CZ" sz="2800" b="0" kern="0" dirty="0">
                <a:latin typeface="+mj-lt"/>
              </a:rPr>
              <a:t>- ionosférická oprava  (</a:t>
            </a:r>
            <a:r>
              <a:rPr lang="cs-CZ" sz="2800" b="0" kern="0" dirty="0" err="1">
                <a:latin typeface="+mj-lt"/>
              </a:rPr>
              <a:t>ionosphere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correction</a:t>
            </a:r>
            <a:r>
              <a:rPr lang="cs-CZ" sz="2800" b="0" kern="0" dirty="0">
                <a:latin typeface="+mj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err="1">
                <a:latin typeface="+mj-lt"/>
              </a:rPr>
              <a:t>T</a:t>
            </a:r>
            <a:r>
              <a:rPr lang="cs-CZ" sz="2800" b="0" kern="0" baseline="-25000" dirty="0" err="1">
                <a:latin typeface="+mj-lt"/>
              </a:rPr>
              <a:t>k</a:t>
            </a:r>
            <a:r>
              <a:rPr lang="cs-CZ" sz="2800" b="0" kern="0" dirty="0">
                <a:latin typeface="+mj-lt"/>
              </a:rPr>
              <a:t> – troposférická oprava (</a:t>
            </a:r>
            <a:r>
              <a:rPr lang="cs-CZ" sz="2800" b="0" kern="0" dirty="0" err="1">
                <a:latin typeface="+mj-lt"/>
              </a:rPr>
              <a:t>troposphere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correction</a:t>
            </a:r>
            <a:r>
              <a:rPr lang="cs-CZ" sz="2800" b="0" kern="0" dirty="0">
                <a:latin typeface="+mj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l-GR" sz="2800" b="0" kern="0" dirty="0">
                <a:latin typeface="+mj-lt"/>
              </a:rPr>
              <a:t>τ</a:t>
            </a:r>
            <a:r>
              <a:rPr lang="cs-CZ" sz="2800" b="0" kern="0" baseline="-25000" dirty="0">
                <a:latin typeface="+mj-lt"/>
              </a:rPr>
              <a:t>m </a:t>
            </a:r>
            <a:r>
              <a:rPr lang="cs-CZ" sz="2800" b="0" kern="0" dirty="0">
                <a:latin typeface="+mj-lt"/>
              </a:rPr>
              <a:t>- opravy družicových hodin (</a:t>
            </a:r>
            <a:r>
              <a:rPr lang="cs-CZ" sz="2800" b="0" kern="0" dirty="0" err="1">
                <a:latin typeface="+mj-lt"/>
              </a:rPr>
              <a:t>satellite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clock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corrections</a:t>
            </a:r>
            <a:r>
              <a:rPr lang="cs-CZ" sz="2800" b="0" kern="0" dirty="0">
                <a:latin typeface="+mj-lt"/>
              </a:rPr>
              <a:t> – </a:t>
            </a:r>
            <a:r>
              <a:rPr lang="cs-CZ" sz="2800" b="0" kern="0" dirty="0" err="1">
                <a:latin typeface="+mj-lt"/>
              </a:rPr>
              <a:t>transmitted</a:t>
            </a:r>
            <a:r>
              <a:rPr lang="cs-CZ" sz="2800" b="0" kern="0" dirty="0">
                <a:latin typeface="+mj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err="1">
                <a:latin typeface="+mj-lt"/>
              </a:rPr>
              <a:t>x</a:t>
            </a:r>
            <a:r>
              <a:rPr lang="cs-CZ" sz="2800" b="0" kern="0" baseline="-25000" dirty="0" err="1">
                <a:latin typeface="+mj-lt"/>
              </a:rPr>
              <a:t>i</a:t>
            </a:r>
            <a:r>
              <a:rPr lang="cs-CZ" sz="2800" b="0" kern="0" dirty="0">
                <a:latin typeface="+mj-lt"/>
              </a:rPr>
              <a:t>, </a:t>
            </a:r>
            <a:r>
              <a:rPr lang="cs-CZ" sz="2800" b="0" kern="0" dirty="0" err="1">
                <a:latin typeface="+mj-lt"/>
              </a:rPr>
              <a:t>y</a:t>
            </a:r>
            <a:r>
              <a:rPr lang="cs-CZ" sz="2800" b="0" kern="0" baseline="-25000" dirty="0" err="1">
                <a:latin typeface="+mj-lt"/>
              </a:rPr>
              <a:t>i</a:t>
            </a:r>
            <a:r>
              <a:rPr lang="cs-CZ" sz="2800" b="0" kern="0" dirty="0">
                <a:latin typeface="+mj-lt"/>
              </a:rPr>
              <a:t>, </a:t>
            </a:r>
            <a:r>
              <a:rPr lang="cs-CZ" sz="2800" b="0" kern="0" dirty="0" err="1">
                <a:latin typeface="+mj-lt"/>
              </a:rPr>
              <a:t>z</a:t>
            </a:r>
            <a:r>
              <a:rPr lang="cs-CZ" sz="2800" b="0" kern="0" baseline="-25000" dirty="0" err="1">
                <a:latin typeface="+mj-lt"/>
              </a:rPr>
              <a:t>i</a:t>
            </a:r>
            <a:r>
              <a:rPr lang="cs-CZ" sz="2800" b="0" kern="0" dirty="0">
                <a:latin typeface="+mj-lt"/>
              </a:rPr>
              <a:t> – souřadnice družic (</a:t>
            </a:r>
            <a:r>
              <a:rPr lang="cs-CZ" sz="2800" b="0" kern="0" dirty="0" err="1">
                <a:latin typeface="+mj-lt"/>
              </a:rPr>
              <a:t>satellite</a:t>
            </a:r>
            <a:r>
              <a:rPr lang="cs-CZ" sz="2800" b="0" kern="0" dirty="0">
                <a:latin typeface="+mj-lt"/>
              </a:rPr>
              <a:t> </a:t>
            </a:r>
            <a:r>
              <a:rPr lang="cs-CZ" sz="2800" b="0" kern="0" dirty="0" err="1">
                <a:latin typeface="+mj-lt"/>
              </a:rPr>
              <a:t>position</a:t>
            </a:r>
            <a:r>
              <a:rPr lang="cs-CZ" sz="2800" b="0" kern="0" dirty="0">
                <a:latin typeface="+mj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800" b="0" kern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28688"/>
            <a:ext cx="8574410" cy="57406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400" dirty="0" smtClean="0"/>
              <a:t>aplikace družicové navigace bez zaručení bezpečnosti</a:t>
            </a:r>
          </a:p>
          <a:p>
            <a:pPr lvl="1">
              <a:defRPr/>
            </a:pPr>
            <a:r>
              <a:rPr lang="cs-CZ" dirty="0" smtClean="0"/>
              <a:t>využití při řízení železničního provozu (jde o doplňkovou informaci umožňující předcházet krizovým situacím)</a:t>
            </a:r>
          </a:p>
          <a:p>
            <a:pPr lvl="1">
              <a:defRPr/>
            </a:pPr>
            <a:r>
              <a:rPr lang="cs-CZ" dirty="0" smtClean="0"/>
              <a:t>využití při výlukách (namísto obsazení jedné koleje vlakem, je tato kolej ve výluce)</a:t>
            </a:r>
          </a:p>
          <a:p>
            <a:pPr lvl="1">
              <a:defRPr/>
            </a:pPr>
            <a:r>
              <a:rPr lang="cs-CZ" dirty="0" smtClean="0"/>
              <a:t>využití při kontrole dodržování GVD</a:t>
            </a:r>
          </a:p>
          <a:p>
            <a:pPr lvl="1">
              <a:defRPr/>
            </a:pPr>
            <a:r>
              <a:rPr lang="cs-CZ" dirty="0" smtClean="0"/>
              <a:t>využití při hospodaření s elektrickou energií</a:t>
            </a:r>
          </a:p>
          <a:p>
            <a:pPr lvl="1">
              <a:defRPr/>
            </a:pPr>
            <a:r>
              <a:rPr lang="cs-CZ" dirty="0" smtClean="0"/>
              <a:t>využití při zaměřování poruch na dopravní infrastruktuře</a:t>
            </a:r>
          </a:p>
          <a:p>
            <a:pPr lvl="1">
              <a:defRPr/>
            </a:pPr>
            <a:r>
              <a:rPr lang="cs-CZ" dirty="0" smtClean="0"/>
              <a:t>využití při plánování oběhu vozu/hnacích vozidel</a:t>
            </a:r>
          </a:p>
          <a:p>
            <a:pPr lvl="1">
              <a:defRPr/>
            </a:pPr>
            <a:r>
              <a:rPr lang="cs-CZ" dirty="0" smtClean="0"/>
              <a:t>využití u AVV (Automatické vedení vlaku)</a:t>
            </a:r>
          </a:p>
          <a:p>
            <a:pPr lvl="1">
              <a:defRPr/>
            </a:pPr>
            <a:endParaRPr lang="cs-CZ" sz="1600" dirty="0" smtClean="0"/>
          </a:p>
          <a:p>
            <a:pPr>
              <a:defRPr/>
            </a:pPr>
            <a:endParaRPr lang="cs-CZ" sz="2400" dirty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 Aplikace družicové navigace v železniční dopravě</a:t>
            </a:r>
            <a:endParaRPr lang="cs-CZ" dirty="0" smtClean="0">
              <a:solidFill>
                <a:srgbClr val="CCECFF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836712"/>
            <a:ext cx="8502402" cy="5597227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Bezpečné aplikace družicové navigace</a:t>
            </a:r>
          </a:p>
          <a:p>
            <a:pPr lvl="1">
              <a:defRPr/>
            </a:pPr>
            <a:r>
              <a:rPr lang="cs-CZ" dirty="0" smtClean="0"/>
              <a:t>při práci v kolejišti (pracovníkům je signalizován přijíždějící vlak)</a:t>
            </a:r>
          </a:p>
          <a:p>
            <a:pPr lvl="1">
              <a:defRPr/>
            </a:pPr>
            <a:r>
              <a:rPr lang="cs-CZ" dirty="0" smtClean="0"/>
              <a:t>při kontrole rychlosti vlaku</a:t>
            </a:r>
          </a:p>
          <a:p>
            <a:pPr lvl="1">
              <a:defRPr/>
            </a:pPr>
            <a:r>
              <a:rPr lang="cs-CZ" dirty="0" smtClean="0"/>
              <a:t>při zkrácení přibližovacího úseku u PZS (přejezdové zabezpečovací zařízení světelné)</a:t>
            </a:r>
          </a:p>
          <a:p>
            <a:pPr lvl="1">
              <a:defRPr/>
            </a:pPr>
            <a:r>
              <a:rPr lang="cs-CZ" dirty="0" smtClean="0"/>
              <a:t>při navádění k místu neštěstí</a:t>
            </a:r>
          </a:p>
          <a:p>
            <a:pPr lvl="1">
              <a:defRPr/>
            </a:pPr>
            <a:r>
              <a:rPr lang="cs-CZ" dirty="0" smtClean="0"/>
              <a:t>při stavění vlakových cest (satelitním systémem můžeme varovat obsluhu před příjezdem vlaku a zabránit ji v postavení vlakové cesty, která by vjezd vlaku ohrožovala)</a:t>
            </a:r>
          </a:p>
          <a:p>
            <a:pPr lvl="1">
              <a:defRPr/>
            </a:pPr>
            <a:r>
              <a:rPr lang="cs-CZ" dirty="0" smtClean="0"/>
              <a:t>při zamezení protisměrných jízd (včasná lokalizace polohy a její analýza dokáže s dostatečnou časovou rezervou nehodě zabránit)</a:t>
            </a:r>
          </a:p>
          <a:p>
            <a:pPr lvl="1">
              <a:defRPr/>
            </a:pPr>
            <a:r>
              <a:rPr lang="cs-CZ" dirty="0" smtClean="0"/>
              <a:t>při zamezení střetů vlaků s pracovními vlaky a drobnými vozidly (včasná lokalizace polohy s následným zpracováním dokáže těmto typům nehodových událostí včas zabránit)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228600"/>
            <a:ext cx="9144000" cy="536104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Aplikace družicové navigace v železniční </a:t>
            </a:r>
            <a:r>
              <a:rPr lang="cs-CZ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dopravě</a:t>
            </a:r>
            <a:endParaRPr lang="cs-CZ" kern="0" dirty="0">
              <a:solidFill>
                <a:srgbClr val="CCEC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28688"/>
            <a:ext cx="8574410" cy="5668664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Plán odbavování lodí, vlaků, automobilových návěsů dle on-line informací</a:t>
            </a:r>
          </a:p>
          <a:p>
            <a:pPr>
              <a:defRPr/>
            </a:pPr>
            <a:r>
              <a:rPr lang="cs-CZ" dirty="0" smtClean="0"/>
              <a:t>Plán nakládky/vykládky lodí a řízení nakládky/vykládky vnitrozemských doprav</a:t>
            </a:r>
          </a:p>
          <a:p>
            <a:pPr>
              <a:defRPr/>
            </a:pPr>
            <a:r>
              <a:rPr lang="cs-CZ" dirty="0" smtClean="0"/>
              <a:t>Plánování efektivního využití terminálů</a:t>
            </a:r>
          </a:p>
          <a:p>
            <a:pPr>
              <a:defRPr/>
            </a:pPr>
            <a:r>
              <a:rPr lang="cs-CZ" dirty="0" smtClean="0"/>
              <a:t>Plánování úložných ploch pro různé druhy a typy kontejnerů</a:t>
            </a:r>
          </a:p>
          <a:p>
            <a:pPr>
              <a:defRPr/>
            </a:pPr>
            <a:r>
              <a:rPr lang="cs-CZ" dirty="0" smtClean="0"/>
              <a:t>Plánování optimalizace tras kolových portálových kontejnerových překladačů a řízení jejich pohyb</a:t>
            </a:r>
          </a:p>
          <a:p>
            <a:pPr>
              <a:defRPr/>
            </a:pPr>
            <a:r>
              <a:rPr lang="cs-CZ" dirty="0" smtClean="0"/>
              <a:t>Systém obsluhy a manipulace s nebezpečným zbožím,</a:t>
            </a:r>
          </a:p>
          <a:p>
            <a:pPr>
              <a:defRPr/>
            </a:pPr>
            <a:r>
              <a:rPr lang="cs-CZ" dirty="0" smtClean="0"/>
              <a:t>Výpočet optimálního procesu nakládky/ vykládky  lodě</a:t>
            </a:r>
          </a:p>
          <a:p>
            <a:pPr>
              <a:defRPr/>
            </a:pPr>
            <a:r>
              <a:rPr lang="cs-CZ" dirty="0" smtClean="0"/>
              <a:t>Kompletace a </a:t>
            </a:r>
            <a:r>
              <a:rPr lang="cs-CZ" dirty="0" err="1" smtClean="0"/>
              <a:t>dekompletace</a:t>
            </a:r>
            <a:r>
              <a:rPr lang="cs-CZ" dirty="0" smtClean="0"/>
              <a:t> kontejnerů </a:t>
            </a:r>
          </a:p>
          <a:p>
            <a:pPr>
              <a:defRPr/>
            </a:pPr>
            <a:r>
              <a:rPr lang="cs-CZ" dirty="0" smtClean="0"/>
              <a:t>Systém pro podporu řízení (MIS).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 Aplikace družicové navigace v multimodální dopravě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00125"/>
            <a:ext cx="8574410" cy="5597227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b="1" dirty="0" smtClean="0"/>
              <a:t>Let v koncových oblastech</a:t>
            </a:r>
            <a:r>
              <a:rPr lang="cs-CZ" dirty="0" smtClean="0"/>
              <a:t> - navigační prostředky pro přiblížení jsou: VOR, DME, NDB, kursový maják ILS LLZ, polohová návěstidla (de facto NDB). Pro některá letiště jsou publikovány přílety s použitím GPS jako záložního pomocného systému. Standardním prostředkem pro přesné přístrojové přiblížení je ILS. Přibližovací systémy družicové navigace (LAAS a obdobné) umožní přiblížení až do III. kategorie.</a:t>
            </a:r>
            <a:r>
              <a:rPr lang="cs-CZ" sz="3200" dirty="0" smtClean="0"/>
              <a:t> </a:t>
            </a:r>
          </a:p>
          <a:p>
            <a:pPr>
              <a:defRPr/>
            </a:pPr>
            <a:r>
              <a:rPr lang="cs-CZ" b="1" dirty="0" smtClean="0"/>
              <a:t>Monitorování pohybu letadel po zemi</a:t>
            </a:r>
            <a:r>
              <a:rPr lang="cs-CZ" dirty="0" smtClean="0"/>
              <a:t> - v připravovaných systémech pozemního sledování (např. A-SMGCS) se kromě primárního a sekundárního radaru počítá s využitím družicové navigace.</a:t>
            </a:r>
          </a:p>
          <a:p>
            <a:pPr>
              <a:defRPr/>
            </a:pPr>
            <a:r>
              <a:rPr lang="cs-CZ" b="1" dirty="0" smtClean="0"/>
              <a:t>Plánování a záchrana</a:t>
            </a:r>
            <a:r>
              <a:rPr lang="cs-CZ" dirty="0" smtClean="0"/>
              <a:t> - družicová navigace umožní rychlejší zjištění místa pomoci a rychlejší provedení samotné záchrany. </a:t>
            </a:r>
          </a:p>
          <a:p>
            <a:pPr algn="just">
              <a:defRPr/>
            </a:pPr>
            <a:r>
              <a:rPr lang="cs-CZ" b="1" dirty="0" smtClean="0"/>
              <a:t>Koncept CNS/ATM</a:t>
            </a:r>
            <a:r>
              <a:rPr lang="cs-CZ" dirty="0" smtClean="0"/>
              <a:t> (</a:t>
            </a:r>
            <a:r>
              <a:rPr lang="cs-CZ" dirty="0" err="1" smtClean="0"/>
              <a:t>Communication</a:t>
            </a:r>
            <a:r>
              <a:rPr lang="cs-CZ" dirty="0" smtClean="0"/>
              <a:t>, </a:t>
            </a:r>
            <a:r>
              <a:rPr lang="cs-CZ" dirty="0" err="1" smtClean="0"/>
              <a:t>Navigation</a:t>
            </a:r>
            <a:r>
              <a:rPr lang="cs-CZ" dirty="0" smtClean="0"/>
              <a:t>, </a:t>
            </a:r>
            <a:r>
              <a:rPr lang="cs-CZ" dirty="0" err="1" smtClean="0"/>
              <a:t>Surveillance</a:t>
            </a:r>
            <a:r>
              <a:rPr lang="cs-CZ" dirty="0" smtClean="0"/>
              <a:t> /</a:t>
            </a:r>
            <a:r>
              <a:rPr lang="cs-CZ" dirty="0" err="1" smtClean="0"/>
              <a:t>Air</a:t>
            </a:r>
            <a:r>
              <a:rPr lang="cs-CZ" dirty="0" smtClean="0"/>
              <a:t> </a:t>
            </a:r>
            <a:r>
              <a:rPr lang="cs-CZ" dirty="0" err="1" smtClean="0"/>
              <a:t>Traffic</a:t>
            </a:r>
            <a:r>
              <a:rPr lang="cs-CZ" dirty="0" smtClean="0"/>
              <a:t> Management) - dlouhodobý program rozvoje technického zabezpečení - družicové navigační systémy mají přední místo v jeho navigační části a díky komunikačním kanálům družic i v části komunikační a přehledové.</a:t>
            </a:r>
            <a:endParaRPr lang="cs-CZ" sz="3200" dirty="0" smtClean="0"/>
          </a:p>
          <a:p>
            <a:pPr>
              <a:defRPr/>
            </a:pPr>
            <a:endParaRPr lang="cs-CZ" dirty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3839"/>
            <a:ext cx="9144000" cy="612874"/>
          </a:xfrm>
        </p:spPr>
        <p:txBody>
          <a:bodyPr/>
          <a:lstStyle/>
          <a:p>
            <a:r>
              <a:rPr lang="cs-CZ" dirty="0" smtClean="0"/>
              <a:t>    Aplikace družicové navigace v letecké dopravě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28688"/>
            <a:ext cx="8574410" cy="5596656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Družicová navigace je součástí </a:t>
            </a:r>
            <a:r>
              <a:rPr lang="cs-CZ" dirty="0" err="1" smtClean="0"/>
              <a:t>en</a:t>
            </a:r>
            <a:r>
              <a:rPr lang="cs-CZ" dirty="0" smtClean="0"/>
              <a:t>-</a:t>
            </a:r>
            <a:r>
              <a:rPr lang="cs-CZ" dirty="0" err="1" smtClean="0"/>
              <a:t>route</a:t>
            </a:r>
            <a:r>
              <a:rPr lang="cs-CZ" dirty="0" smtClean="0"/>
              <a:t> navigace (Free </a:t>
            </a:r>
            <a:r>
              <a:rPr lang="cs-CZ" dirty="0" err="1" smtClean="0"/>
              <a:t>Route</a:t>
            </a:r>
            <a:r>
              <a:rPr lang="cs-CZ" dirty="0" smtClean="0"/>
              <a:t> a Free </a:t>
            </a:r>
            <a:r>
              <a:rPr lang="cs-CZ" dirty="0" err="1" smtClean="0"/>
              <a:t>Flight</a:t>
            </a:r>
            <a:r>
              <a:rPr lang="cs-CZ" dirty="0" smtClean="0"/>
              <a:t>)</a:t>
            </a:r>
          </a:p>
          <a:p>
            <a:pPr lvl="1">
              <a:defRPr/>
            </a:pPr>
            <a:r>
              <a:rPr lang="cs-CZ" dirty="0" smtClean="0"/>
              <a:t>Free Route - let probíhá mimo pevné tratě, rozhodnutí o trase letu, trajektorii a časovém provedení manévru je na provozovateli (prostřednictvím posádky letadla ), úkolem řídícího pracoviště je řešit možné konflikty, které vzniknou mezi letadlem a ostatním provozem,provádění letů podle Free Route koncepce snižuje letovou dobu, emise při provozu letadel a zvyšuje pružnost využití vzdušného prostoru. </a:t>
            </a:r>
          </a:p>
          <a:p>
            <a:pPr lvl="1">
              <a:defRPr/>
            </a:pPr>
            <a:r>
              <a:rPr lang="cs-CZ" dirty="0" smtClean="0"/>
              <a:t>Free </a:t>
            </a:r>
            <a:r>
              <a:rPr lang="cs-CZ" dirty="0" err="1" smtClean="0"/>
              <a:t>Flight</a:t>
            </a:r>
            <a:r>
              <a:rPr lang="cs-CZ" dirty="0" smtClean="0"/>
              <a:t> -provozovatel zvolí optimální trať, během letu bude posádka podporována systémem ATM (</a:t>
            </a:r>
            <a:r>
              <a:rPr lang="cs-CZ" dirty="0" err="1" smtClean="0"/>
              <a:t>Air</a:t>
            </a:r>
            <a:r>
              <a:rPr lang="cs-CZ" dirty="0" smtClean="0"/>
              <a:t> </a:t>
            </a:r>
            <a:r>
              <a:rPr lang="cs-CZ" dirty="0" err="1" smtClean="0"/>
              <a:t>Traffic</a:t>
            </a:r>
            <a:r>
              <a:rPr lang="cs-CZ" dirty="0" smtClean="0"/>
              <a:t> Management), který jí bude dodávat informace pro efektivní provedení letu a informace nebo varování, týkající se okolního provozu. Okolní provoz bude zobrazen na palubním displeji s rozsahem do 120 NM. Odpovědnost za zajištění rozestupů bude mít posádka, což je hlavní rozdíl proti koncepci Free </a:t>
            </a:r>
            <a:r>
              <a:rPr lang="cs-CZ" dirty="0" err="1" smtClean="0"/>
              <a:t>Route</a:t>
            </a:r>
            <a:r>
              <a:rPr lang="cs-CZ" dirty="0" smtClean="0"/>
              <a:t>. Služba řízení převezme odpovědnost za zajištění rozestupů v naléhavých případech. </a:t>
            </a:r>
            <a:endParaRPr lang="cs-CZ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9144000" cy="550391"/>
          </a:xfrm>
        </p:spPr>
        <p:txBody>
          <a:bodyPr/>
          <a:lstStyle/>
          <a:p>
            <a:r>
              <a:rPr lang="cs-CZ" dirty="0" smtClean="0"/>
              <a:t>    Aplikace družicové navigace v letecké dopravě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502402" cy="4464496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cs-CZ" dirty="0" smtClean="0"/>
              <a:t>Projekty rozvíjející aplikace navigačních systémů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657027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71562"/>
            <a:ext cx="8502402" cy="5525789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b="1" dirty="0" smtClean="0"/>
              <a:t>Projekt ERTMS </a:t>
            </a:r>
            <a:r>
              <a:rPr lang="cs-CZ" dirty="0" smtClean="0"/>
              <a:t>(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Rail</a:t>
            </a:r>
            <a:r>
              <a:rPr lang="cs-CZ" dirty="0" smtClean="0"/>
              <a:t> </a:t>
            </a:r>
            <a:r>
              <a:rPr lang="cs-CZ" dirty="0" err="1" smtClean="0"/>
              <a:t>Traffic</a:t>
            </a:r>
            <a:r>
              <a:rPr lang="cs-CZ" dirty="0" smtClean="0"/>
              <a:t> Management </a:t>
            </a:r>
            <a:r>
              <a:rPr lang="cs-CZ" dirty="0" err="1" smtClean="0"/>
              <a:t>System</a:t>
            </a:r>
            <a:r>
              <a:rPr lang="cs-CZ" dirty="0" smtClean="0"/>
              <a:t>) - ETCS je součástí tohoto komplexního projektu</a:t>
            </a:r>
          </a:p>
          <a:p>
            <a:pPr>
              <a:defRPr/>
            </a:pPr>
            <a:r>
              <a:rPr lang="cs-CZ" b="1" dirty="0" smtClean="0"/>
              <a:t>Projekt APOLO</a:t>
            </a:r>
            <a:r>
              <a:rPr lang="cs-CZ" dirty="0" smtClean="0"/>
              <a:t> - vývoj jednotného mobilního lokátoru s využitím jak pro úlohy a aplikace pro přepravní proces, tak pro dopravní aplikace (na lokomotivě bude jeden lokátor pro všechny aplikace)</a:t>
            </a:r>
          </a:p>
          <a:p>
            <a:pPr>
              <a:defRPr/>
            </a:pPr>
            <a:r>
              <a:rPr lang="cs-CZ" b="1" dirty="0" smtClean="0"/>
              <a:t>Projekt LOKOPROL</a:t>
            </a:r>
            <a:r>
              <a:rPr lang="cs-CZ" dirty="0" smtClean="0"/>
              <a:t> - je prvním aplikačním program v regionální dopravě a bude přímo navazovat na výsledky programu APOLO</a:t>
            </a:r>
          </a:p>
          <a:p>
            <a:pPr>
              <a:defRPr/>
            </a:pPr>
            <a:r>
              <a:rPr lang="cs-CZ" b="1" dirty="0" smtClean="0"/>
              <a:t>Projekt INTERMODAL</a:t>
            </a:r>
            <a:r>
              <a:rPr lang="cs-CZ" dirty="0" smtClean="0"/>
              <a:t> - je aplikací družicové navigace v oblasti dopravců</a:t>
            </a:r>
          </a:p>
          <a:p>
            <a:pPr>
              <a:defRPr/>
            </a:pPr>
            <a:r>
              <a:rPr lang="cs-CZ" b="1" dirty="0" smtClean="0"/>
              <a:t>Projekt GSM-R</a:t>
            </a:r>
            <a:r>
              <a:rPr lang="cs-CZ" dirty="0" smtClean="0"/>
              <a:t> -by měl sjednotit všechny dosud užívané komunikační systémy v železniční dopravě a díky standardizaci a jednotnému pásmu navíc odpadnou dosud běžné problémy při přejezdu hranic, kdy komunikační systém jedné země nebývá schopen pracovat v druhé zemi. 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1"/>
            <a:ext cx="9144000" cy="504353"/>
          </a:xfrm>
        </p:spPr>
        <p:txBody>
          <a:bodyPr/>
          <a:lstStyle/>
          <a:p>
            <a:r>
              <a:rPr lang="cs-CZ" dirty="0" smtClean="0"/>
              <a:t>    Projekty druž. nav. v žel. dopravě - příklady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28688"/>
            <a:ext cx="8574410" cy="5668664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dirty="0" smtClean="0"/>
              <a:t>Navigační systém vodní dopravy </a:t>
            </a:r>
            <a:r>
              <a:rPr lang="cs-CZ" b="1" dirty="0" smtClean="0"/>
              <a:t>ARGO</a:t>
            </a:r>
            <a:r>
              <a:rPr lang="cs-CZ" dirty="0" smtClean="0"/>
              <a:t> (</a:t>
            </a:r>
            <a:r>
              <a:rPr lang="cs-CZ" dirty="0" err="1" smtClean="0"/>
              <a:t>Advanced</a:t>
            </a:r>
            <a:r>
              <a:rPr lang="cs-CZ" dirty="0" smtClean="0"/>
              <a:t> </a:t>
            </a:r>
            <a:r>
              <a:rPr lang="cs-CZ" dirty="0" err="1" smtClean="0"/>
              <a:t>River</a:t>
            </a:r>
            <a:r>
              <a:rPr lang="cs-CZ" dirty="0" smtClean="0"/>
              <a:t> </a:t>
            </a:r>
            <a:r>
              <a:rPr lang="cs-CZ" dirty="0" err="1" smtClean="0"/>
              <a:t>Navigation</a:t>
            </a:r>
            <a:r>
              <a:rPr lang="cs-CZ" dirty="0" smtClean="0"/>
              <a:t>) - kombinace elektronické plavební mapy, družicové navigace, lodních radarů s mobilním komunikačním spojením</a:t>
            </a:r>
          </a:p>
          <a:p>
            <a:pPr>
              <a:defRPr/>
            </a:pPr>
            <a:r>
              <a:rPr lang="cs-CZ" dirty="0" smtClean="0"/>
              <a:t>Informace o vodních stavech řek, plavebním provozu a systému hlášení a informací </a:t>
            </a:r>
            <a:r>
              <a:rPr lang="cs-CZ" b="1" dirty="0" smtClean="0"/>
              <a:t>ELVIS</a:t>
            </a:r>
            <a:r>
              <a:rPr lang="cs-CZ" dirty="0" smtClean="0"/>
              <a:t> (</a:t>
            </a:r>
            <a:r>
              <a:rPr lang="cs-CZ" dirty="0" err="1" smtClean="0"/>
              <a:t>Elektronisches</a:t>
            </a:r>
            <a:r>
              <a:rPr lang="cs-CZ" dirty="0" smtClean="0"/>
              <a:t> </a:t>
            </a:r>
            <a:r>
              <a:rPr lang="cs-CZ" dirty="0" err="1" smtClean="0"/>
              <a:t>Wasserstrassen</a:t>
            </a:r>
            <a:r>
              <a:rPr lang="cs-CZ" dirty="0" smtClean="0"/>
              <a:t> </a:t>
            </a:r>
            <a:r>
              <a:rPr lang="cs-CZ" dirty="0" err="1" smtClean="0"/>
              <a:t>Informationsystem</a:t>
            </a:r>
            <a:r>
              <a:rPr lang="cs-CZ" dirty="0" smtClean="0"/>
              <a:t>)</a:t>
            </a:r>
          </a:p>
          <a:p>
            <a:pPr>
              <a:defRPr/>
            </a:pPr>
            <a:r>
              <a:rPr lang="cs-CZ" b="1" dirty="0" smtClean="0"/>
              <a:t>INS</a:t>
            </a:r>
            <a:r>
              <a:rPr lang="cs-CZ" dirty="0" smtClean="0"/>
              <a:t> (</a:t>
            </a:r>
            <a:r>
              <a:rPr lang="cs-CZ" dirty="0" err="1" smtClean="0"/>
              <a:t>Integrierte</a:t>
            </a:r>
            <a:r>
              <a:rPr lang="cs-CZ" dirty="0" smtClean="0"/>
              <a:t> </a:t>
            </a:r>
            <a:r>
              <a:rPr lang="cs-CZ" dirty="0" err="1" smtClean="0"/>
              <a:t>Navigationsystem</a:t>
            </a:r>
            <a:r>
              <a:rPr lang="cs-CZ" dirty="0" smtClean="0"/>
              <a:t>) - služby pro řízení plavby včetně automatických informací o okamžitém stavu</a:t>
            </a:r>
          </a:p>
          <a:p>
            <a:pPr>
              <a:defRPr/>
            </a:pPr>
            <a:r>
              <a:rPr lang="cs-CZ" b="1" dirty="0" smtClean="0"/>
              <a:t>LOPOS </a:t>
            </a:r>
            <a:r>
              <a:rPr lang="cs-CZ" dirty="0" smtClean="0"/>
              <a:t>(</a:t>
            </a:r>
            <a:r>
              <a:rPr lang="cs-CZ" dirty="0" err="1" smtClean="0"/>
              <a:t>Lotsen</a:t>
            </a:r>
            <a:r>
              <a:rPr lang="cs-CZ" dirty="0" smtClean="0"/>
              <a:t> </a:t>
            </a:r>
            <a:r>
              <a:rPr lang="cs-CZ" dirty="0" err="1" smtClean="0"/>
              <a:t>Positioning</a:t>
            </a:r>
            <a:r>
              <a:rPr lang="cs-CZ" dirty="0" smtClean="0"/>
              <a:t> </a:t>
            </a:r>
            <a:r>
              <a:rPr lang="cs-CZ" dirty="0" err="1" smtClean="0"/>
              <a:t>System</a:t>
            </a:r>
            <a:r>
              <a:rPr lang="cs-CZ" dirty="0" smtClean="0"/>
              <a:t>) - otevřený komunikační systém pro navigaci a řízení lodní vnitrozemské plavby</a:t>
            </a:r>
          </a:p>
          <a:p>
            <a:pPr>
              <a:defRPr/>
            </a:pPr>
            <a:r>
              <a:rPr lang="cs-CZ" b="1" dirty="0" smtClean="0"/>
              <a:t>DAKOSY</a:t>
            </a:r>
            <a:r>
              <a:rPr lang="cs-CZ" dirty="0" smtClean="0"/>
              <a:t> (</a:t>
            </a:r>
            <a:r>
              <a:rPr lang="cs-CZ" dirty="0" err="1" smtClean="0"/>
              <a:t>Daten</a:t>
            </a:r>
            <a:r>
              <a:rPr lang="cs-CZ" dirty="0" smtClean="0"/>
              <a:t>-</a:t>
            </a:r>
            <a:r>
              <a:rPr lang="cs-CZ" dirty="0" err="1" smtClean="0"/>
              <a:t>Komunikations</a:t>
            </a:r>
            <a:r>
              <a:rPr lang="cs-CZ" dirty="0" smtClean="0"/>
              <a:t>-</a:t>
            </a:r>
            <a:r>
              <a:rPr lang="cs-CZ" dirty="0" err="1" smtClean="0"/>
              <a:t>Systeme</a:t>
            </a:r>
            <a:r>
              <a:rPr lang="cs-CZ" dirty="0" smtClean="0"/>
              <a:t> </a:t>
            </a:r>
            <a:r>
              <a:rPr lang="cs-CZ" dirty="0" err="1" smtClean="0"/>
              <a:t>fue</a:t>
            </a:r>
            <a:r>
              <a:rPr lang="cs-CZ" dirty="0" smtClean="0"/>
              <a:t> </a:t>
            </a:r>
            <a:r>
              <a:rPr lang="cs-CZ" dirty="0" err="1" smtClean="0"/>
              <a:t>Verkehrswitchaft</a:t>
            </a:r>
            <a:r>
              <a:rPr lang="cs-CZ" dirty="0" smtClean="0"/>
              <a:t>) -komunikační, informační systém elektronického přenosu dat pro oblast dopravního hospodářství v přístavu Hamburg</a:t>
            </a:r>
          </a:p>
          <a:p>
            <a:pPr>
              <a:defRPr/>
            </a:pPr>
            <a:r>
              <a:rPr lang="cs-CZ" b="1" dirty="0" smtClean="0"/>
              <a:t>BOLERO</a:t>
            </a:r>
            <a:r>
              <a:rPr lang="cs-CZ" dirty="0" smtClean="0"/>
              <a:t> - komunikační a datový systém elektronického přenosu dat v námořní dopravě na bázi námořního konosamentu – </a:t>
            </a:r>
            <a:r>
              <a:rPr lang="cs-CZ" dirty="0" err="1" smtClean="0"/>
              <a:t>náložního</a:t>
            </a:r>
            <a:r>
              <a:rPr lang="cs-CZ" dirty="0" smtClean="0"/>
              <a:t> listu (</a:t>
            </a:r>
            <a:r>
              <a:rPr lang="cs-CZ" dirty="0" err="1" smtClean="0"/>
              <a:t>Bill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Loading</a:t>
            </a:r>
            <a:r>
              <a:rPr lang="cs-CZ" dirty="0" smtClean="0"/>
              <a:t>)</a:t>
            </a:r>
            <a:endParaRPr lang="cs-CZ" sz="3200" dirty="0" smtClean="0"/>
          </a:p>
          <a:p>
            <a:pPr>
              <a:buFontTx/>
              <a:buNone/>
              <a:defRPr/>
            </a:pPr>
            <a:endParaRPr lang="cs-CZ" dirty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313"/>
            <a:ext cx="9144000" cy="622399"/>
          </a:xfrm>
        </p:spPr>
        <p:txBody>
          <a:bodyPr/>
          <a:lstStyle/>
          <a:p>
            <a:r>
              <a:rPr lang="cs-CZ" dirty="0" smtClean="0"/>
              <a:t>Projekty družicové navigace ve vodní dopravě – příklady</a:t>
            </a:r>
            <a:endParaRPr lang="cs-CZ" dirty="0" smtClean="0">
              <a:solidFill>
                <a:srgbClr val="CCECFF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00125"/>
            <a:ext cx="8646418" cy="559722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2400" dirty="0" smtClean="0"/>
              <a:t>WAAS (</a:t>
            </a:r>
            <a:r>
              <a:rPr lang="cs-CZ" sz="2400" dirty="0" err="1" smtClean="0"/>
              <a:t>Wide</a:t>
            </a:r>
            <a:r>
              <a:rPr lang="cs-CZ" sz="2400" dirty="0" smtClean="0"/>
              <a:t> Area </a:t>
            </a:r>
            <a:r>
              <a:rPr lang="cs-CZ" sz="2400" dirty="0" err="1" smtClean="0"/>
              <a:t>Augmentation</a:t>
            </a:r>
            <a:r>
              <a:rPr lang="cs-CZ" sz="2400" dirty="0" smtClean="0"/>
              <a:t> </a:t>
            </a:r>
            <a:r>
              <a:rPr lang="cs-CZ" sz="2400" dirty="0" err="1" smtClean="0"/>
              <a:t>System</a:t>
            </a:r>
            <a:r>
              <a:rPr lang="cs-CZ" sz="2400" dirty="0" smtClean="0"/>
              <a:t>) - má zajistit použití signálu GPS pro traťovou navigaci, (nepřesné) přístrojové přiblížení jako hlavního zdroje polohové informace, na vybraných letištích i pro přesné přístrojové přiblížení I. kategorie. </a:t>
            </a:r>
          </a:p>
          <a:p>
            <a:pPr>
              <a:defRPr/>
            </a:pPr>
            <a:r>
              <a:rPr lang="cs-CZ" sz="2400" dirty="0" smtClean="0"/>
              <a:t>LAAS (</a:t>
            </a:r>
            <a:r>
              <a:rPr lang="cs-CZ" sz="2400" dirty="0" err="1" smtClean="0"/>
              <a:t>Local</a:t>
            </a:r>
            <a:r>
              <a:rPr lang="cs-CZ" sz="2400" dirty="0" smtClean="0"/>
              <a:t> Area </a:t>
            </a:r>
            <a:r>
              <a:rPr lang="cs-CZ" sz="2400" dirty="0" err="1" smtClean="0"/>
              <a:t>Augmentation</a:t>
            </a:r>
            <a:r>
              <a:rPr lang="cs-CZ" sz="2400" dirty="0" smtClean="0"/>
              <a:t> </a:t>
            </a:r>
            <a:r>
              <a:rPr lang="cs-CZ" sz="2400" dirty="0" err="1" smtClean="0"/>
              <a:t>System</a:t>
            </a:r>
            <a:r>
              <a:rPr lang="cs-CZ" sz="2400" dirty="0" smtClean="0"/>
              <a:t>) - umožní přesné přiblížení kategorie CAT I, postupně i CAT II a CAT III. </a:t>
            </a:r>
          </a:p>
          <a:p>
            <a:pPr>
              <a:defRPr/>
            </a:pPr>
            <a:r>
              <a:rPr lang="cs-CZ" sz="2400" dirty="0" smtClean="0"/>
              <a:t>CEATS (</a:t>
            </a:r>
            <a:r>
              <a:rPr lang="cs-CZ" sz="2400" dirty="0" err="1" smtClean="0"/>
              <a:t>Central</a:t>
            </a:r>
            <a:r>
              <a:rPr lang="cs-CZ" sz="2400" dirty="0" smtClean="0"/>
              <a:t> </a:t>
            </a:r>
            <a:r>
              <a:rPr lang="cs-CZ" sz="2400" dirty="0" err="1" smtClean="0"/>
              <a:t>European</a:t>
            </a:r>
            <a:r>
              <a:rPr lang="cs-CZ" sz="2400" dirty="0" smtClean="0"/>
              <a:t> </a:t>
            </a:r>
            <a:r>
              <a:rPr lang="cs-CZ" sz="2400" dirty="0" err="1" smtClean="0"/>
              <a:t>Air</a:t>
            </a:r>
            <a:r>
              <a:rPr lang="cs-CZ" sz="2400" dirty="0" smtClean="0"/>
              <a:t> </a:t>
            </a:r>
            <a:r>
              <a:rPr lang="cs-CZ" sz="2400" dirty="0" err="1" smtClean="0"/>
              <a:t>Traffic</a:t>
            </a:r>
            <a:r>
              <a:rPr lang="cs-CZ" sz="2400" dirty="0" smtClean="0"/>
              <a:t> </a:t>
            </a:r>
            <a:r>
              <a:rPr lang="cs-CZ" sz="2400" dirty="0" err="1" smtClean="0"/>
              <a:t>Services</a:t>
            </a:r>
            <a:r>
              <a:rPr lang="cs-CZ" sz="2400" dirty="0" smtClean="0"/>
              <a:t> ) - pro horní vzdušný prostor středoevropských států včetně ČR bude ustanovení společného středisko řízení</a:t>
            </a: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575791"/>
          </a:xfrm>
        </p:spPr>
        <p:txBody>
          <a:bodyPr/>
          <a:lstStyle/>
          <a:p>
            <a:r>
              <a:rPr lang="cs-CZ" dirty="0" smtClean="0"/>
              <a:t> Projekty družicové navigace v letecké dopravě - příklady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vám za pozornost</a:t>
            </a:r>
          </a:p>
        </p:txBody>
      </p:sp>
      <p:pic>
        <p:nvPicPr>
          <p:cNvPr id="40963" name="Obrázek 2" descr="139785-original-98pbz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43038"/>
            <a:ext cx="57150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824136"/>
          </a:xfrm>
        </p:spPr>
        <p:txBody>
          <a:bodyPr/>
          <a:lstStyle/>
          <a:p>
            <a:r>
              <a:rPr lang="cs-CZ" dirty="0" smtClean="0"/>
              <a:t>    Výkonnostní parametry charakterizující systém družicové </a:t>
            </a:r>
            <a:br>
              <a:rPr lang="cs-CZ" dirty="0" smtClean="0"/>
            </a:br>
            <a:r>
              <a:rPr lang="cs-CZ" dirty="0" smtClean="0"/>
              <a:t>    navigace (GPS)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095523"/>
            <a:ext cx="8430394" cy="5357813"/>
          </a:xfrm>
        </p:spPr>
        <p:txBody>
          <a:bodyPr/>
          <a:lstStyle/>
          <a:p>
            <a:pPr>
              <a:defRPr/>
            </a:pPr>
            <a:r>
              <a:rPr lang="cs-CZ" sz="2000" b="1" dirty="0" smtClean="0">
                <a:latin typeface="+mj-lt"/>
              </a:rPr>
              <a:t>Pokrytí</a:t>
            </a:r>
            <a:r>
              <a:rPr lang="cs-CZ" sz="2000" dirty="0" smtClean="0">
                <a:latin typeface="+mj-lt"/>
              </a:rPr>
              <a:t> (procento času, po který je v jakoukoli dobu kdekoli na Zemi dostatečný počet družic) - globální průměr 99.9%, nejhorší bod 96.9%</a:t>
            </a:r>
          </a:p>
          <a:p>
            <a:pPr>
              <a:defRPr/>
            </a:pPr>
            <a:r>
              <a:rPr lang="cs-CZ" sz="2000" b="1" dirty="0" smtClean="0">
                <a:latin typeface="+mj-lt"/>
              </a:rPr>
              <a:t>Dostupnost</a:t>
            </a:r>
            <a:r>
              <a:rPr lang="cs-CZ" sz="2000" dirty="0" smtClean="0">
                <a:latin typeface="+mj-lt"/>
              </a:rPr>
              <a:t> (pravděpodobnost, že daný bod je pokryt družicemi vysílajícími použitelný signál) - globální průměr 99.85%, nejhorší den, nejhorší bod - 83.92%</a:t>
            </a:r>
          </a:p>
          <a:p>
            <a:pPr>
              <a:defRPr/>
            </a:pPr>
            <a:r>
              <a:rPr lang="cs-CZ" sz="2000" b="1" dirty="0" smtClean="0">
                <a:latin typeface="+mj-lt"/>
              </a:rPr>
              <a:t>Spolehlivost</a:t>
            </a:r>
            <a:r>
              <a:rPr lang="cs-CZ" sz="2000" dirty="0" smtClean="0">
                <a:latin typeface="+mj-lt"/>
              </a:rPr>
              <a:t> (procento časového intervalu, po který horizontální chyba nepřekročí stanovený práh) - globální průměr 99.97% pro práh 500m za 1 rok,nejhorší bod 99.79%</a:t>
            </a:r>
          </a:p>
          <a:p>
            <a:pPr>
              <a:defRPr/>
            </a:pPr>
            <a:r>
              <a:rPr lang="cs-CZ" sz="2000" b="1" dirty="0" smtClean="0">
                <a:latin typeface="+mj-lt"/>
              </a:rPr>
              <a:t>Přesnost</a:t>
            </a:r>
            <a:r>
              <a:rPr lang="cs-CZ" sz="2000" dirty="0" smtClean="0">
                <a:latin typeface="+mj-lt"/>
              </a:rPr>
              <a:t> (přesnost určení polohy, opakovatelná přesnost, relativní přesnost, </a:t>
            </a:r>
            <a:r>
              <a:rPr lang="cs-CZ" sz="2000" dirty="0" err="1" smtClean="0">
                <a:latin typeface="+mj-lt"/>
              </a:rPr>
              <a:t>přesnost</a:t>
            </a:r>
            <a:r>
              <a:rPr lang="cs-CZ" sz="2000" dirty="0" smtClean="0">
                <a:latin typeface="+mj-lt"/>
              </a:rPr>
              <a:t> přenosu času)</a:t>
            </a:r>
          </a:p>
          <a:p>
            <a:pPr>
              <a:defRPr/>
            </a:pPr>
            <a:r>
              <a:rPr lang="cs-CZ" sz="2000" b="1" dirty="0" smtClean="0">
                <a:latin typeface="+mj-lt"/>
              </a:rPr>
              <a:t>Integrita</a:t>
            </a:r>
            <a:r>
              <a:rPr lang="cs-CZ" sz="2000" dirty="0" smtClean="0">
                <a:latin typeface="+mj-lt"/>
              </a:rPr>
              <a:t> (pravděpodobnost, že v důsledku závady chyba určení polohy překročí mez AL (</a:t>
            </a:r>
            <a:r>
              <a:rPr lang="cs-CZ" sz="2000" dirty="0" err="1" smtClean="0">
                <a:latin typeface="+mj-lt"/>
              </a:rPr>
              <a:t>alert</a:t>
            </a:r>
            <a:r>
              <a:rPr lang="cs-CZ" sz="2000" dirty="0" smtClean="0">
                <a:latin typeface="+mj-lt"/>
              </a:rPr>
              <a:t> limit) a ta nebude vydána i když uplynul čas TTA (</a:t>
            </a:r>
            <a:r>
              <a:rPr lang="cs-CZ" sz="2000" dirty="0" err="1" smtClean="0">
                <a:latin typeface="+mj-lt"/>
              </a:rPr>
              <a:t>time</a:t>
            </a:r>
            <a:r>
              <a:rPr lang="cs-CZ" sz="2000" dirty="0" smtClean="0">
                <a:latin typeface="+mj-lt"/>
              </a:rPr>
              <a:t> to </a:t>
            </a:r>
            <a:r>
              <a:rPr lang="cs-CZ" sz="2000" dirty="0" err="1" smtClean="0">
                <a:latin typeface="+mj-lt"/>
              </a:rPr>
              <a:t>alert</a:t>
            </a:r>
            <a:r>
              <a:rPr lang="cs-CZ" sz="2000" dirty="0" smtClean="0">
                <a:latin typeface="+mj-lt"/>
              </a:rPr>
              <a:t>))</a:t>
            </a:r>
          </a:p>
          <a:p>
            <a:pPr>
              <a:defRPr/>
            </a:pPr>
            <a:r>
              <a:rPr lang="cs-CZ" sz="2000" b="1" dirty="0" smtClean="0">
                <a:latin typeface="+mj-lt"/>
              </a:rPr>
              <a:t>Bezpečnost</a:t>
            </a:r>
            <a:r>
              <a:rPr lang="cs-CZ" sz="2000" dirty="0" smtClean="0">
                <a:latin typeface="+mj-lt"/>
              </a:rPr>
              <a:t> - tento pojem je blízký pojmu integrita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Reference</a:t>
            </a:r>
          </a:p>
        </p:txBody>
      </p:sp>
      <p:sp>
        <p:nvSpPr>
          <p:cNvPr id="41987" name="Zástupný symbol pro obsah 2"/>
          <p:cNvSpPr>
            <a:spLocks noGrp="1"/>
          </p:cNvSpPr>
          <p:nvPr>
            <p:ph idx="4294967295"/>
          </p:nvPr>
        </p:nvSpPr>
        <p:spPr>
          <a:xfrm>
            <a:off x="500063" y="857250"/>
            <a:ext cx="8364537" cy="5534025"/>
          </a:xfrm>
        </p:spPr>
        <p:txBody>
          <a:bodyPr/>
          <a:lstStyle/>
          <a:p>
            <a:r>
              <a:rPr lang="cs-CZ" dirty="0">
                <a:latin typeface="+mj-lt"/>
              </a:rPr>
              <a:t>http://</a:t>
            </a:r>
            <a:r>
              <a:rPr lang="cs-CZ" dirty="0" smtClean="0">
                <a:latin typeface="+mj-lt"/>
              </a:rPr>
              <a:t>www.czechspace.cz/cs/galileo</a:t>
            </a:r>
            <a:endParaRPr lang="cs-CZ" dirty="0">
              <a:latin typeface="+mj-lt"/>
            </a:endParaRPr>
          </a:p>
          <a:p>
            <a:r>
              <a:rPr lang="cs-CZ" dirty="0" smtClean="0">
                <a:latin typeface="+mj-lt"/>
              </a:rPr>
              <a:t>MD, Odbor kosmických technologií a družicových systémů </a:t>
            </a:r>
            <a:r>
              <a:rPr lang="cs-CZ" dirty="0">
                <a:latin typeface="+mj-lt"/>
              </a:rPr>
              <a:t>http://www.spacedepartment.cz/wiki/EGNOS</a:t>
            </a:r>
          </a:p>
          <a:p>
            <a:r>
              <a:rPr lang="cs-CZ" dirty="0">
                <a:latin typeface="+mj-lt"/>
              </a:rPr>
              <a:t>aktuální informace o GLONASS a GPS:</a:t>
            </a:r>
            <a:br>
              <a:rPr lang="cs-CZ" dirty="0">
                <a:latin typeface="+mj-lt"/>
              </a:rPr>
            </a:br>
            <a:r>
              <a:rPr lang="cs-CZ" dirty="0">
                <a:latin typeface="+mj-lt"/>
              </a:rPr>
              <a:t>http://www.glonass-ianc.rsa.ru/pls/htmldb/f?p=202:20:818670019023907::NO</a:t>
            </a:r>
          </a:p>
          <a:p>
            <a:r>
              <a:rPr lang="cs-CZ" dirty="0">
                <a:latin typeface="+mj-lt"/>
              </a:rPr>
              <a:t>http://www.esa.int/esaNA/galileo.html</a:t>
            </a:r>
          </a:p>
          <a:p>
            <a:r>
              <a:rPr lang="cs-CZ" dirty="0">
                <a:latin typeface="+mj-lt"/>
              </a:rPr>
              <a:t>http://ec.europa.eu/dgs/energy_transport/galileo/intro/index_en.htm</a:t>
            </a:r>
          </a:p>
          <a:p>
            <a:r>
              <a:rPr lang="cs-CZ" dirty="0" smtClean="0">
                <a:latin typeface="+mj-lt"/>
              </a:rPr>
              <a:t>http://gps.losangeles.af.mil/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Zdroje nepřesnosti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Přibližné hodnoty:</a:t>
            </a:r>
            <a:endParaRPr lang="cs-CZ" b="1" dirty="0"/>
          </a:p>
          <a:p>
            <a:pPr lvl="1"/>
            <a:r>
              <a:rPr lang="cs-CZ" dirty="0"/>
              <a:t>Ohybem v ionosféře	4,0-10 m</a:t>
            </a:r>
          </a:p>
          <a:p>
            <a:pPr lvl="1"/>
            <a:r>
              <a:rPr lang="cs-CZ" dirty="0"/>
              <a:t>Ohybem v troposféře	0,7 m </a:t>
            </a:r>
          </a:p>
          <a:p>
            <a:pPr lvl="1"/>
            <a:r>
              <a:rPr lang="cs-CZ" dirty="0"/>
              <a:t>Chodem hodin		2,0 m</a:t>
            </a:r>
          </a:p>
          <a:p>
            <a:pPr lvl="1"/>
            <a:r>
              <a:rPr lang="cs-CZ" dirty="0"/>
              <a:t>Šum			0,5 m</a:t>
            </a:r>
          </a:p>
          <a:p>
            <a:pPr lvl="1"/>
            <a:r>
              <a:rPr lang="cs-CZ" dirty="0"/>
              <a:t>Efemeridy		2,1 m</a:t>
            </a:r>
          </a:p>
          <a:p>
            <a:pPr lvl="1"/>
            <a:r>
              <a:rPr lang="cs-CZ" dirty="0"/>
              <a:t>Vlastní přijímač	</a:t>
            </a:r>
            <a:r>
              <a:rPr lang="cs-CZ" dirty="0" smtClean="0"/>
              <a:t>0,5 </a:t>
            </a:r>
            <a:r>
              <a:rPr lang="cs-CZ" dirty="0"/>
              <a:t>m</a:t>
            </a:r>
          </a:p>
          <a:p>
            <a:pPr lvl="1"/>
            <a:r>
              <a:rPr lang="cs-CZ" dirty="0"/>
              <a:t>Odražené signály 	1,0 m</a:t>
            </a:r>
          </a:p>
          <a:p>
            <a:pPr lvl="1">
              <a:buNone/>
            </a:pPr>
            <a:endParaRPr lang="cs-CZ" sz="1050" dirty="0"/>
          </a:p>
          <a:p>
            <a:pPr eaLnBrk="1" hangingPunct="1">
              <a:spcAft>
                <a:spcPct val="20000"/>
              </a:spcAft>
              <a:buFont typeface="Arial" pitchFamily="34" charset="0"/>
              <a:buNone/>
            </a:pPr>
            <a:r>
              <a:rPr lang="cs-CZ" b="1" dirty="0"/>
              <a:t>Celková max. chyba </a:t>
            </a:r>
            <a:r>
              <a:rPr lang="el-GR" b="1" i="1" dirty="0"/>
              <a:t>σ</a:t>
            </a:r>
            <a:r>
              <a:rPr lang="cs-CZ" b="1" i="1" baseline="-25000" dirty="0"/>
              <a:t>D</a:t>
            </a:r>
            <a:r>
              <a:rPr lang="cs-CZ" b="1" dirty="0"/>
              <a:t> je tedy cca  15 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2279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Současné satelitní navigační systémy</a:t>
            </a:r>
            <a:endParaRPr lang="cs-CZ" dirty="0" smtClean="0">
              <a:solidFill>
                <a:srgbClr val="CCEC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836712"/>
            <a:ext cx="8358386" cy="576064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cs-CZ" dirty="0" smtClean="0"/>
              <a:t>Systémy GNSS (</a:t>
            </a:r>
            <a:r>
              <a:rPr lang="cs-CZ" dirty="0" err="1" smtClean="0"/>
              <a:t>Global</a:t>
            </a:r>
            <a:r>
              <a:rPr lang="cs-CZ" dirty="0" smtClean="0"/>
              <a:t> </a:t>
            </a:r>
            <a:r>
              <a:rPr lang="cs-CZ" dirty="0" err="1" smtClean="0"/>
              <a:t>Navigation</a:t>
            </a:r>
            <a:r>
              <a:rPr lang="cs-CZ" dirty="0" smtClean="0"/>
              <a:t> </a:t>
            </a:r>
            <a:r>
              <a:rPr lang="cs-CZ" dirty="0" err="1" smtClean="0"/>
              <a:t>Satellite</a:t>
            </a:r>
            <a:r>
              <a:rPr lang="cs-CZ" dirty="0" smtClean="0"/>
              <a:t> Systems)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GLONASS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GPS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ve výstavbě GALILEO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systémy budované Čínou, Indií, apod.</a:t>
            </a: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GLONASS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811539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dirty="0" smtClean="0"/>
              <a:t>ruský navigační systém</a:t>
            </a:r>
          </a:p>
          <a:p>
            <a:pPr>
              <a:defRPr/>
            </a:pPr>
            <a:r>
              <a:rPr lang="cs-CZ" dirty="0" smtClean="0"/>
              <a:t>GLONASS (</a:t>
            </a:r>
            <a:r>
              <a:rPr lang="cs-CZ" dirty="0" err="1" smtClean="0"/>
              <a:t>Globalnaja</a:t>
            </a:r>
            <a:r>
              <a:rPr lang="cs-CZ" dirty="0" smtClean="0"/>
              <a:t> </a:t>
            </a:r>
            <a:r>
              <a:rPr lang="cs-CZ" dirty="0" err="1" smtClean="0"/>
              <a:t>navigacionnaja</a:t>
            </a:r>
            <a:r>
              <a:rPr lang="cs-CZ" dirty="0" smtClean="0"/>
              <a:t> </a:t>
            </a:r>
            <a:r>
              <a:rPr lang="cs-CZ" dirty="0" err="1" smtClean="0"/>
              <a:t>sputnikovaja</a:t>
            </a:r>
            <a:r>
              <a:rPr lang="cs-CZ" dirty="0" smtClean="0"/>
              <a:t> </a:t>
            </a:r>
            <a:r>
              <a:rPr lang="cs-CZ" dirty="0" err="1" smtClean="0"/>
              <a:t>sistěma</a:t>
            </a:r>
            <a:r>
              <a:rPr lang="cs-CZ" dirty="0" smtClean="0"/>
              <a:t>)</a:t>
            </a:r>
          </a:p>
          <a:p>
            <a:pPr>
              <a:defRPr/>
            </a:pPr>
            <a:r>
              <a:rPr lang="cs-CZ" dirty="0" smtClean="0"/>
              <a:t>výška 19 100 km</a:t>
            </a:r>
          </a:p>
          <a:p>
            <a:pPr>
              <a:defRPr/>
            </a:pPr>
            <a:r>
              <a:rPr lang="cs-CZ" dirty="0" smtClean="0"/>
              <a:t>první družice vypuštěny 1982</a:t>
            </a:r>
          </a:p>
          <a:p>
            <a:pPr>
              <a:defRPr/>
            </a:pPr>
            <a:r>
              <a:rPr lang="cs-CZ" dirty="0" smtClean="0"/>
              <a:t>projektován na 24 družic (z toho 3 záložní) na 3 drahách (pro celosvětové pokrytí)</a:t>
            </a:r>
          </a:p>
          <a:p>
            <a:pPr>
              <a:defRPr/>
            </a:pPr>
            <a:r>
              <a:rPr lang="cs-CZ" dirty="0" smtClean="0"/>
              <a:t>Pro pokrytí Ruska stačí 18 družic</a:t>
            </a:r>
          </a:p>
          <a:p>
            <a:pPr>
              <a:defRPr/>
            </a:pPr>
            <a:r>
              <a:rPr lang="cs-CZ" dirty="0" smtClean="0"/>
              <a:t>V současnosti v provozu 23 družic</a:t>
            </a:r>
            <a:r>
              <a:rPr lang="cs-CZ" dirty="0"/>
              <a:t> </a:t>
            </a:r>
            <a:r>
              <a:rPr lang="cs-CZ" dirty="0" smtClean="0"/>
              <a:t>(1 družice v údržbě + 3 družice rezervní</a:t>
            </a:r>
          </a:p>
          <a:p>
            <a:pPr>
              <a:defRPr/>
            </a:pPr>
            <a:r>
              <a:rPr lang="cs-CZ" dirty="0" smtClean="0"/>
              <a:t>využívá několik kmitočtů: L1PT (1598-1605 MHz), L2PT (1242-1248 MHz), L3PT (1197-1217 MHz), L5R (1176,45 MHz), L1CR (1575,42 MHz)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GPS (Global Positioning System)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dirty="0" smtClean="0"/>
              <a:t>Americký systém vyvíjený od r. 1973</a:t>
            </a:r>
          </a:p>
          <a:p>
            <a:pPr>
              <a:defRPr/>
            </a:pPr>
            <a:r>
              <a:rPr lang="cs-CZ" dirty="0" smtClean="0"/>
              <a:t>Na oběžných drahách ve výšce 20 190 </a:t>
            </a:r>
            <a:r>
              <a:rPr lang="cs-CZ" dirty="0" smtClean="0"/>
              <a:t>km dle </a:t>
            </a:r>
            <a:r>
              <a:rPr lang="cs-CZ" dirty="0" smtClean="0"/>
              <a:t>plánů 27 družic (24 operačních, 3 záložní)</a:t>
            </a:r>
          </a:p>
          <a:p>
            <a:pPr>
              <a:defRPr/>
            </a:pPr>
            <a:r>
              <a:rPr lang="cs-CZ" dirty="0" smtClean="0"/>
              <a:t>Nyní v provozu 30 družic, 1 v údržbě</a:t>
            </a:r>
          </a:p>
          <a:p>
            <a:pPr>
              <a:defRPr/>
            </a:pPr>
            <a:r>
              <a:rPr lang="cs-CZ" dirty="0" smtClean="0"/>
              <a:t>již 4.generace družic, vyvíjí se 5. generace</a:t>
            </a:r>
          </a:p>
          <a:p>
            <a:pPr>
              <a:defRPr/>
            </a:pPr>
            <a:r>
              <a:rPr lang="cs-CZ" dirty="0" smtClean="0"/>
              <a:t>Celosvětové pokrytí</a:t>
            </a:r>
          </a:p>
          <a:p>
            <a:pPr>
              <a:defRPr/>
            </a:pPr>
            <a:r>
              <a:rPr lang="cs-CZ" dirty="0" smtClean="0"/>
              <a:t>Družice vysílají v tzv. L pásmu (1-2 </a:t>
            </a:r>
            <a:r>
              <a:rPr lang="cs-CZ" dirty="0" err="1" smtClean="0"/>
              <a:t>GHz</a:t>
            </a:r>
            <a:r>
              <a:rPr lang="cs-CZ" dirty="0" smtClean="0"/>
              <a:t>)</a:t>
            </a:r>
          </a:p>
          <a:p>
            <a:pPr lvl="1">
              <a:defRPr/>
            </a:pPr>
            <a:r>
              <a:rPr lang="cs-CZ" dirty="0" smtClean="0"/>
              <a:t>L1 1575.42 MHz pro civilní využití </a:t>
            </a:r>
          </a:p>
          <a:p>
            <a:pPr lvl="1">
              <a:defRPr/>
            </a:pPr>
            <a:r>
              <a:rPr lang="cs-CZ" dirty="0" smtClean="0"/>
              <a:t>L2 1227.62 MHz šifrovaná pro vojenské využití</a:t>
            </a:r>
          </a:p>
          <a:p>
            <a:pPr lvl="1">
              <a:defRPr/>
            </a:pPr>
            <a:r>
              <a:rPr lang="cs-CZ" dirty="0" smtClean="0"/>
              <a:t>L3 1381.05 MHz pro jiné vojenské účely (detekce vysoce energetického záření)</a:t>
            </a:r>
          </a:p>
          <a:p>
            <a:pPr lvl="1">
              <a:defRPr/>
            </a:pPr>
            <a:r>
              <a:rPr lang="cs-CZ" dirty="0" smtClean="0"/>
              <a:t>L4 1841.40 MHz pro měření ionosférického zpoždění</a:t>
            </a:r>
          </a:p>
          <a:p>
            <a:pPr lvl="1">
              <a:defRPr/>
            </a:pPr>
            <a:r>
              <a:rPr lang="cs-CZ" dirty="0" smtClean="0"/>
              <a:t>L5 1176.45 MHz pro civilní signál aplikací </a:t>
            </a:r>
            <a:r>
              <a:rPr lang="cs-CZ" dirty="0" err="1" smtClean="0"/>
              <a:t>Safety</a:t>
            </a:r>
            <a:r>
              <a:rPr lang="cs-CZ" dirty="0" smtClean="0"/>
              <a:t>-</a:t>
            </a:r>
            <a:r>
              <a:rPr lang="cs-CZ" dirty="0" err="1" smtClean="0"/>
              <a:t>of</a:t>
            </a:r>
            <a:r>
              <a:rPr lang="cs-CZ" dirty="0" smtClean="0"/>
              <a:t>-</a:t>
            </a:r>
            <a:r>
              <a:rPr lang="cs-CZ" dirty="0" err="1" smtClean="0"/>
              <a:t>Life</a:t>
            </a: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Vlastní 5">
      <a:dk1>
        <a:srgbClr val="000000"/>
      </a:dk1>
      <a:lt1>
        <a:srgbClr val="FFFFFF"/>
      </a:lt1>
      <a:dk2>
        <a:srgbClr val="FFC000"/>
      </a:dk2>
      <a:lt2>
        <a:srgbClr val="84FFE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plat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Documents\Whitten PPT (revised)\template.pot</Template>
  <TotalTime>3187</TotalTime>
  <Pages>5</Pages>
  <Words>2901</Words>
  <Application>Microsoft Office PowerPoint</Application>
  <PresentationFormat>Předvádění na obrazovce (4:3)</PresentationFormat>
  <Paragraphs>391</Paragraphs>
  <Slides>50</Slides>
  <Notes>3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50</vt:i4>
      </vt:variant>
    </vt:vector>
  </HeadingPairs>
  <TitlesOfParts>
    <vt:vector size="53" baseType="lpstr">
      <vt:lpstr>template</vt:lpstr>
      <vt:lpstr>Rovnice</vt:lpstr>
      <vt:lpstr>Microsoft Word Picture</vt:lpstr>
      <vt:lpstr>Prezentace aplikace PowerPoint</vt:lpstr>
      <vt:lpstr>Přednáška 4 – Přehled</vt:lpstr>
      <vt:lpstr>Prezentace aplikace PowerPoint</vt:lpstr>
      <vt:lpstr>Satelitní navigační systémy – principy</vt:lpstr>
      <vt:lpstr>    Výkonnostní parametry charakterizující systém družicové      navigace (GPS)</vt:lpstr>
      <vt:lpstr>Zdroje nepřesnosti</vt:lpstr>
      <vt:lpstr>Současné satelitní navigační systémy</vt:lpstr>
      <vt:lpstr>GLONASS</vt:lpstr>
      <vt:lpstr>GPS (Global Positioning System)</vt:lpstr>
      <vt:lpstr>GPS způsob přenosu</vt:lpstr>
      <vt:lpstr>    EGNOS      (European Geostationary Navigation Overlay Service)</vt:lpstr>
      <vt:lpstr>EGNOS</vt:lpstr>
      <vt:lpstr>Systém GALILEO </vt:lpstr>
      <vt:lpstr>GALILEO</vt:lpstr>
      <vt:lpstr>Výstavba systému Galileo</vt:lpstr>
      <vt:lpstr>Galileo testovací satelity</vt:lpstr>
      <vt:lpstr>Galileo aktuální a očekávaný vývoj</vt:lpstr>
      <vt:lpstr>Správa systému Galileo</vt:lpstr>
      <vt:lpstr>Galileo – historie, budoucnost a vize</vt:lpstr>
      <vt:lpstr>Subsystémy systému Galileo</vt:lpstr>
      <vt:lpstr>Architektura systému Galileo</vt:lpstr>
      <vt:lpstr>Poskytované služby systémem Galileo</vt:lpstr>
      <vt:lpstr>Základní služba (OS)</vt:lpstr>
      <vt:lpstr>Služba „kritická“ z hlediska bezpečnosti (SoL)</vt:lpstr>
      <vt:lpstr>Prezentace aplikace PowerPoint</vt:lpstr>
      <vt:lpstr>Komerční služba (CS)</vt:lpstr>
      <vt:lpstr>Veřejně regulovaná služba (PRS)</vt:lpstr>
      <vt:lpstr>Prezentace aplikace PowerPoint</vt:lpstr>
      <vt:lpstr>Vyhledávací a záchranná služba (SAR)</vt:lpstr>
      <vt:lpstr>Prezentace aplikace PowerPoint</vt:lpstr>
      <vt:lpstr>Čínský navigační systém - Compass</vt:lpstr>
      <vt:lpstr>Čínský navigační systém - Compass</vt:lpstr>
      <vt:lpstr>Další regionální navigační družicové systémy</vt:lpstr>
      <vt:lpstr>Další regionální navigační družicové systémy</vt:lpstr>
      <vt:lpstr>Další regionální navigační družicové systémy</vt:lpstr>
      <vt:lpstr>Prezentace aplikace PowerPoint</vt:lpstr>
      <vt:lpstr>    Aplikace družicové navigace v silniční dopravě</vt:lpstr>
      <vt:lpstr>   Aplikace navigačních systémů v dopravě z hlediska požadovaných parametrů – silniční doprava</vt:lpstr>
      <vt:lpstr>    Aplikace pro vozidla z hlediska požadovaných parametrů – silniční doprava</vt:lpstr>
      <vt:lpstr>    Aplikace družicové navigace v železniční dopravě</vt:lpstr>
      <vt:lpstr>Prezentace aplikace PowerPoint</vt:lpstr>
      <vt:lpstr>    Aplikace družicové navigace v multimodální dopravě</vt:lpstr>
      <vt:lpstr>    Aplikace družicové navigace v letecké dopravě</vt:lpstr>
      <vt:lpstr>    Aplikace družicové navigace v letecké dopravě</vt:lpstr>
      <vt:lpstr>Prezentace aplikace PowerPoint</vt:lpstr>
      <vt:lpstr>    Projekty druž. nav. v žel. dopravě - příklady</vt:lpstr>
      <vt:lpstr>Projekty družicové navigace ve vodní dopravě – příklady</vt:lpstr>
      <vt:lpstr> Projekty družicové navigace v letecké dopravě - příklady</vt:lpstr>
      <vt:lpstr>Děkuji vám za pozornost</vt:lpstr>
      <vt:lpstr>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Telematické systémy a služby - navigační systémy</dc:title>
  <dc:creator>Zuzana Bělinová</dc:creator>
  <cp:lastModifiedBy>zuzka</cp:lastModifiedBy>
  <cp:revision>393</cp:revision>
  <cp:lastPrinted>1999-02-22T19:32:19Z</cp:lastPrinted>
  <dcterms:created xsi:type="dcterms:W3CDTF">1996-06-28T11:49:40Z</dcterms:created>
  <dcterms:modified xsi:type="dcterms:W3CDTF">2012-10-18T12:59:51Z</dcterms:modified>
</cp:coreProperties>
</file>