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50"/>
  </p:notesMasterIdLst>
  <p:handoutMasterIdLst>
    <p:handoutMasterId r:id="rId51"/>
  </p:handoutMasterIdLst>
  <p:sldIdLst>
    <p:sldId id="380" r:id="rId2"/>
    <p:sldId id="439" r:id="rId3"/>
    <p:sldId id="440" r:id="rId4"/>
    <p:sldId id="469" r:id="rId5"/>
    <p:sldId id="470" r:id="rId6"/>
    <p:sldId id="420" r:id="rId7"/>
    <p:sldId id="489" r:id="rId8"/>
    <p:sldId id="494" r:id="rId9"/>
    <p:sldId id="473" r:id="rId10"/>
    <p:sldId id="474" r:id="rId11"/>
    <p:sldId id="475" r:id="rId12"/>
    <p:sldId id="476" r:id="rId13"/>
    <p:sldId id="477" r:id="rId14"/>
    <p:sldId id="422" r:id="rId15"/>
    <p:sldId id="456" r:id="rId16"/>
    <p:sldId id="478" r:id="rId17"/>
    <p:sldId id="442" r:id="rId18"/>
    <p:sldId id="479" r:id="rId19"/>
    <p:sldId id="480" r:id="rId20"/>
    <p:sldId id="481" r:id="rId21"/>
    <p:sldId id="482" r:id="rId22"/>
    <p:sldId id="483" r:id="rId23"/>
    <p:sldId id="484" r:id="rId24"/>
    <p:sldId id="485" r:id="rId25"/>
    <p:sldId id="486" r:id="rId26"/>
    <p:sldId id="487" r:id="rId27"/>
    <p:sldId id="433" r:id="rId28"/>
    <p:sldId id="445" r:id="rId29"/>
    <p:sldId id="467" r:id="rId30"/>
    <p:sldId id="488" r:id="rId31"/>
    <p:sldId id="490" r:id="rId32"/>
    <p:sldId id="491" r:id="rId33"/>
    <p:sldId id="428" r:id="rId34"/>
    <p:sldId id="430" r:id="rId35"/>
    <p:sldId id="432" r:id="rId36"/>
    <p:sldId id="493" r:id="rId37"/>
    <p:sldId id="448" r:id="rId38"/>
    <p:sldId id="453" r:id="rId39"/>
    <p:sldId id="495" r:id="rId40"/>
    <p:sldId id="449" r:id="rId41"/>
    <p:sldId id="455" r:id="rId42"/>
    <p:sldId id="454" r:id="rId43"/>
    <p:sldId id="496" r:id="rId44"/>
    <p:sldId id="498" r:id="rId45"/>
    <p:sldId id="468" r:id="rId46"/>
    <p:sldId id="499" r:id="rId47"/>
    <p:sldId id="418" r:id="rId48"/>
    <p:sldId id="391" r:id="rId49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F3070"/>
    <a:srgbClr val="B7C3CD"/>
    <a:srgbClr val="99CCFF"/>
    <a:srgbClr val="6699FF"/>
    <a:srgbClr val="CC9900"/>
    <a:srgbClr val="FCFEB9"/>
    <a:srgbClr val="114FF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536" autoAdjust="0"/>
  </p:normalViewPr>
  <p:slideViewPr>
    <p:cSldViewPr>
      <p:cViewPr>
        <p:scale>
          <a:sx n="66" d="100"/>
          <a:sy n="66" d="100"/>
        </p:scale>
        <p:origin x="-1050" y="-372"/>
      </p:cViewPr>
      <p:guideLst>
        <p:guide orient="horz" pos="27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5310"/>
    </p:cViewPr>
  </p:sorterViewPr>
  <p:notesViewPr>
    <p:cSldViewPr>
      <p:cViewPr>
        <p:scale>
          <a:sx n="100" d="100"/>
          <a:sy n="100" d="100"/>
        </p:scale>
        <p:origin x="-756" y="948"/>
      </p:cViewPr>
      <p:guideLst>
        <p:guide orient="horz" pos="2195"/>
        <p:guide pos="29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36888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-1588"/>
            <a:ext cx="3036887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6500"/>
            <a:ext cx="3505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6500"/>
            <a:ext cx="30368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fld id="{42D734B1-E95D-44C5-A76A-D06AD6C50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6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3250"/>
            <a:ext cx="5137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6" tIns="46788" rIns="93576" bIns="467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22300" y="8716963"/>
            <a:ext cx="356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16963"/>
            <a:ext cx="233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/>
            </a:lvl1pPr>
          </a:lstStyle>
          <a:p>
            <a:pPr>
              <a:defRPr/>
            </a:pPr>
            <a:fld id="{71930CBB-FB23-466F-AF80-B34FFD71A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64473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8001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1430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4859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49155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10EC314-315F-425D-897A-98C6AE6791BD}" type="slidenum">
              <a:rPr lang="en-US" sz="1000" smtClean="0"/>
              <a:pPr/>
              <a:t>1</a:t>
            </a:fld>
            <a:endParaRPr lang="en-US" sz="1000" smtClean="0"/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6613" cy="3484562"/>
          </a:xfrm>
          <a:solidFill>
            <a:srgbClr val="FFFFFF"/>
          </a:solidFill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4838"/>
            <a:ext cx="5137150" cy="418147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41" tIns="46570" rIns="93141" bIns="46570"/>
          <a:lstStyle/>
          <a:p>
            <a:r>
              <a:rPr lang="en-US" smtClean="0"/>
              <a:t>This repository of slides is intended to support the named chapter. The slide repository should be used as follows:</a:t>
            </a:r>
          </a:p>
          <a:p>
            <a:pPr>
              <a:buFontTx/>
              <a:buChar char="•"/>
            </a:pPr>
            <a:r>
              <a:rPr lang="en-US" smtClean="0"/>
              <a:t>Copy the file to a unique name for your course and unit.</a:t>
            </a:r>
          </a:p>
          <a:p>
            <a:pPr>
              <a:buFontTx/>
              <a:buChar char="•"/>
            </a:pPr>
            <a:r>
              <a:rPr lang="en-US" smtClean="0"/>
              <a:t>Edit the file by deleting those slides you don’t want to cover, editing other slides as appropriate to your course, and adding slides as desired.</a:t>
            </a:r>
          </a:p>
          <a:p>
            <a:pPr>
              <a:buFontTx/>
              <a:buChar char="•"/>
            </a:pPr>
            <a:r>
              <a:rPr lang="en-US" smtClean="0"/>
              <a:t>Print the slides to produce transparency masters or print directly to film or present the slides using a computer image projector.</a:t>
            </a:r>
          </a:p>
          <a:p>
            <a:endParaRPr lang="en-US" smtClean="0"/>
          </a:p>
          <a:p>
            <a:r>
              <a:rPr lang="en-US" smtClean="0"/>
              <a:t>Each slide includes instructor notes. To view those notes in PowerPoint, click-left on the View Menu; then click left on Notes View sub-menu.  You may need to scroll down to see the instructor notes.</a:t>
            </a:r>
          </a:p>
          <a:p>
            <a:r>
              <a:rPr lang="en-US" smtClean="0"/>
              <a:t>The instructor notes are also available in hardcopy as the Instructor Guide to Accompany Systems Analysis and Design Methods, 6/ed.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smtClean="0"/>
          </a:p>
        </p:txBody>
      </p:sp>
      <p:sp>
        <p:nvSpPr>
          <p:cNvPr id="51204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51205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9864744-4111-41A5-8097-FB9C6F1D2E4A}" type="slidenum">
              <a:rPr lang="en-US" sz="1000" smtClean="0"/>
              <a:pPr/>
              <a:t>47</a:t>
            </a:fld>
            <a:endParaRPr lang="en-US" sz="10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smtClean="0"/>
          </a:p>
        </p:txBody>
      </p:sp>
      <p:sp>
        <p:nvSpPr>
          <p:cNvPr id="52228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000" b="0" smtClean="0"/>
              <a:t>Chapter 1 - The Context of Systems Analysis And Design Methods</a:t>
            </a:r>
          </a:p>
        </p:txBody>
      </p:sp>
      <p:sp>
        <p:nvSpPr>
          <p:cNvPr id="52229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8688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2206694-9631-409B-9FC8-F52F99B3BC59}" type="slidenum">
              <a:rPr lang="en-US" sz="1000" smtClean="0"/>
              <a:pPr/>
              <a:t>48</a:t>
            </a:fld>
            <a:endParaRPr lang="en-US" sz="10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41203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23117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991350" y="228600"/>
            <a:ext cx="2152650" cy="62198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6305550" cy="62198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7103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610600" cy="533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533400" y="914400"/>
            <a:ext cx="8364538" cy="5534025"/>
          </a:xfrm>
        </p:spPr>
        <p:txBody>
          <a:bodyPr/>
          <a:lstStyle/>
          <a:p>
            <a:pPr lvl="0"/>
            <a:endParaRPr lang="cs-CZ" noProof="0" smtClean="0"/>
          </a:p>
        </p:txBody>
      </p:sp>
    </p:spTree>
    <p:extLst>
      <p:ext uri="{BB962C8B-B14F-4D97-AF65-F5344CB8AC3E}">
        <p14:creationId xmlns:p14="http://schemas.microsoft.com/office/powerpoint/2010/main" val="11181735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914400"/>
            <a:ext cx="8897938" cy="280035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0" y="3714752"/>
            <a:ext cx="9144000" cy="285752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52093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44469763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105275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91075" y="914400"/>
            <a:ext cx="4106863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96208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454874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70717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40371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7532449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7667865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685800"/>
            <a:ext cx="9144000" cy="5829300"/>
          </a:xfrm>
          <a:prstGeom prst="rect">
            <a:avLst/>
          </a:prstGeom>
          <a:solidFill>
            <a:srgbClr val="B7C3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0" y="6461125"/>
            <a:ext cx="9144000" cy="392113"/>
          </a:xfrm>
          <a:prstGeom prst="rect">
            <a:avLst/>
          </a:prstGeom>
          <a:gradFill rotWithShape="0">
            <a:gsLst>
              <a:gs pos="0">
                <a:srgbClr val="B7C3CD"/>
              </a:gs>
              <a:gs pos="100000">
                <a:srgbClr val="B7C3CD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8"/>
          </a:xfrm>
          <a:prstGeom prst="rect">
            <a:avLst/>
          </a:prstGeom>
          <a:gradFill rotWithShape="0">
            <a:gsLst>
              <a:gs pos="0">
                <a:srgbClr val="B7C3CD">
                  <a:gamma/>
                  <a:tint val="0"/>
                  <a:invGamma/>
                </a:srgbClr>
              </a:gs>
              <a:gs pos="100000">
                <a:srgbClr val="B7C3C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b="0"/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8610600" cy="533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</a:t>
            </a:r>
            <a:endParaRPr lang="en-US" dirty="0" smtClean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14400"/>
            <a:ext cx="8364538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-57150" y="6613525"/>
            <a:ext cx="1595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400" i="1" dirty="0" smtClean="0">
                <a:latin typeface="+mj-lt"/>
              </a:rPr>
              <a:t>Zuzana </a:t>
            </a:r>
            <a:r>
              <a:rPr lang="cs-CZ" sz="1400" i="1" dirty="0">
                <a:latin typeface="+mj-lt"/>
              </a:rPr>
              <a:t>Bělinová</a:t>
            </a:r>
            <a:endParaRPr lang="en-US" sz="1400" i="1" dirty="0">
              <a:latin typeface="+mj-lt"/>
            </a:endParaRP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4773035" y="6618288"/>
            <a:ext cx="42947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j-lt"/>
              </a:rPr>
              <a:t>Fakulta dopravní, České vysoké učení technické v Praze</a:t>
            </a:r>
            <a:endParaRPr lang="en-US" sz="1200" i="1" dirty="0">
              <a:latin typeface="+mj-lt"/>
            </a:endParaRP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-76200" y="-16351"/>
            <a:ext cx="28457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200" dirty="0" smtClean="0">
                <a:solidFill>
                  <a:srgbClr val="5294A6"/>
                </a:solidFill>
                <a:latin typeface="+mj-lt"/>
              </a:rPr>
              <a:t>TELEMATICKÉ SYSTÉMY A SLUŽBY</a:t>
            </a:r>
            <a:endParaRPr lang="en-US" dirty="0">
              <a:solidFill>
                <a:srgbClr val="5294A6"/>
              </a:solidFill>
              <a:latin typeface="+mj-lt"/>
            </a:endParaRPr>
          </a:p>
        </p:txBody>
      </p:sp>
      <p:sp>
        <p:nvSpPr>
          <p:cNvPr id="235533" name="Text Box 13"/>
          <p:cNvSpPr txBox="1">
            <a:spLocks noChangeArrowheads="1"/>
          </p:cNvSpPr>
          <p:nvPr userDrawn="1"/>
        </p:nvSpPr>
        <p:spPr bwMode="auto">
          <a:xfrm>
            <a:off x="8062759" y="-26988"/>
            <a:ext cx="11320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j-lt"/>
              </a:rPr>
              <a:t>Přednáška </a:t>
            </a:r>
            <a:r>
              <a:rPr lang="cs-CZ" sz="1200" i="1" dirty="0">
                <a:latin typeface="+mj-lt"/>
              </a:rPr>
              <a:t>3 </a:t>
            </a:r>
            <a:endParaRPr lang="en-US" sz="1200" i="1" dirty="0"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1282700" y="1765300"/>
            <a:ext cx="15335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18900" b="0">
                <a:solidFill>
                  <a:srgbClr val="FFC000"/>
                </a:solidFill>
                <a:latin typeface="Arial" charset="0"/>
              </a:rPr>
              <a:t>3</a:t>
            </a:r>
            <a:endParaRPr lang="en-US">
              <a:solidFill>
                <a:srgbClr val="FFC000"/>
              </a:solidFill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849313" y="685800"/>
            <a:ext cx="2438400" cy="6858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738188" y="1358900"/>
            <a:ext cx="2538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cs-CZ" dirty="0" smtClean="0">
                <a:solidFill>
                  <a:srgbClr val="FFC000"/>
                </a:solidFill>
                <a:latin typeface="Arial" charset="0"/>
              </a:rPr>
              <a:t>PŘEDNÁŠKA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225800" y="2286000"/>
            <a:ext cx="60007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3200" dirty="0">
                <a:latin typeface="Arial" charset="0"/>
              </a:rPr>
              <a:t>ITS ARCHITEKTURA,</a:t>
            </a:r>
          </a:p>
          <a:p>
            <a:r>
              <a:rPr lang="cs-CZ" sz="3200" dirty="0">
                <a:latin typeface="Arial" charset="0"/>
              </a:rPr>
              <a:t>ITS ORGANIZACE</a:t>
            </a:r>
          </a:p>
          <a:p>
            <a:r>
              <a:rPr lang="cs-CZ" sz="3200" dirty="0">
                <a:latin typeface="Arial" charset="0"/>
              </a:rPr>
              <a:t>NORMALIZACE v ITS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Obsah ITS architektury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85813"/>
            <a:ext cx="8502402" cy="5811539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ITS architektura obvykle obsahuje</a:t>
            </a:r>
          </a:p>
          <a:p>
            <a:pPr lvl="1">
              <a:defRPr/>
            </a:pPr>
            <a:r>
              <a:rPr lang="cs-CZ" dirty="0" smtClean="0"/>
              <a:t>Přehledový (koncepční model) – schéma nejvyšší úrovně znázorňující celý systém</a:t>
            </a:r>
          </a:p>
          <a:p>
            <a:pPr lvl="1">
              <a:defRPr/>
            </a:pPr>
            <a:r>
              <a:rPr lang="cs-CZ" dirty="0" smtClean="0"/>
              <a:t>Funkční (nebo Logickou) architekturu (pohled) – sada schémat a upřesnění ukazujících funkce a procesy potřebné pro naplnění uživatelských potřeb</a:t>
            </a:r>
          </a:p>
          <a:p>
            <a:pPr lvl="1">
              <a:defRPr/>
            </a:pPr>
            <a:r>
              <a:rPr lang="cs-CZ" dirty="0" smtClean="0"/>
              <a:t>Fyzickou architekturu (pohled) – sada schémat a upřesnění pro fyzické komponenty, jejich umístění a specifika konkrétního nasazení</a:t>
            </a:r>
          </a:p>
          <a:p>
            <a:pPr lvl="1">
              <a:defRPr/>
            </a:pPr>
            <a:r>
              <a:rPr lang="cs-CZ" dirty="0" smtClean="0"/>
              <a:t>Komunikační architekturu (pohled) – analýza požadavků na komunikační spojení mezi místy definovanými ve fyzické architektuře</a:t>
            </a:r>
          </a:p>
          <a:p>
            <a:pPr>
              <a:defRPr/>
            </a:pPr>
            <a:r>
              <a:rPr lang="cs-CZ" dirty="0" smtClean="0"/>
              <a:t>Další pohledy na systém, které mohou být v architektuře zahrnuty, jsou</a:t>
            </a:r>
          </a:p>
          <a:p>
            <a:pPr lvl="1">
              <a:defRPr/>
            </a:pPr>
            <a:r>
              <a:rPr lang="cs-CZ" dirty="0" smtClean="0"/>
              <a:t>Organizační nebo podnikový pohled – popisuje vztahy mezi dotčenými organizacemi</a:t>
            </a:r>
          </a:p>
          <a:p>
            <a:pPr lvl="1">
              <a:defRPr/>
            </a:pPr>
            <a:r>
              <a:rPr lang="cs-CZ" dirty="0" smtClean="0"/>
              <a:t>Informační pohled – vytváří modely základních datových toků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2092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820472" cy="557213"/>
          </a:xfrm>
        </p:spPr>
        <p:txBody>
          <a:bodyPr/>
          <a:lstStyle/>
          <a:p>
            <a:r>
              <a:rPr lang="cs-CZ" dirty="0" smtClean="0"/>
              <a:t>Dřívější rozdělení architektur ITS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857250"/>
            <a:ext cx="8430394" cy="574010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cs-CZ" i="1" dirty="0" smtClean="0"/>
              <a:t>Dříve používané rozdělení architektur ITS</a:t>
            </a:r>
          </a:p>
          <a:p>
            <a:pPr lvl="1">
              <a:defRPr/>
            </a:pPr>
            <a:r>
              <a:rPr lang="cs-CZ" i="1" dirty="0" smtClean="0"/>
              <a:t>referenční</a:t>
            </a:r>
            <a:r>
              <a:rPr lang="cs-CZ" dirty="0" smtClean="0"/>
              <a:t> – definuje základní funkční prvky a subsystémy a specifikuje cílové charakteristiky systému</a:t>
            </a:r>
          </a:p>
          <a:p>
            <a:pPr lvl="1">
              <a:defRPr/>
            </a:pPr>
            <a:r>
              <a:rPr lang="cs-CZ" i="1" dirty="0" smtClean="0"/>
              <a:t>funkční </a:t>
            </a:r>
            <a:r>
              <a:rPr lang="cs-CZ" dirty="0" smtClean="0"/>
              <a:t>– definuje funkce jednotlivých prvků, modulů a subsystémů a vazby mezi nimi</a:t>
            </a:r>
          </a:p>
          <a:p>
            <a:pPr lvl="1">
              <a:defRPr/>
            </a:pPr>
            <a:r>
              <a:rPr lang="cs-CZ" i="1" dirty="0" smtClean="0"/>
              <a:t>informační</a:t>
            </a:r>
            <a:r>
              <a:rPr lang="cs-CZ" dirty="0" smtClean="0"/>
              <a:t> – znázorňuje strukturu informačních systémů</a:t>
            </a:r>
          </a:p>
          <a:p>
            <a:pPr lvl="1">
              <a:defRPr/>
            </a:pPr>
            <a:r>
              <a:rPr lang="cs-CZ" i="1" dirty="0" smtClean="0"/>
              <a:t>fyzickou</a:t>
            </a:r>
            <a:r>
              <a:rPr lang="cs-CZ" dirty="0" smtClean="0"/>
              <a:t> – zobrazuje fyzická zařízení nutná pro zajištění funkcí systému</a:t>
            </a:r>
          </a:p>
          <a:p>
            <a:pPr lvl="1">
              <a:defRPr/>
            </a:pPr>
            <a:r>
              <a:rPr lang="cs-CZ" i="1" dirty="0" smtClean="0"/>
              <a:t>komunikační</a:t>
            </a:r>
            <a:r>
              <a:rPr lang="cs-CZ" dirty="0" smtClean="0"/>
              <a:t> – popisuje přenos informací mezi prvky fyzické architektury</a:t>
            </a:r>
          </a:p>
          <a:p>
            <a:pPr lvl="1">
              <a:defRPr/>
            </a:pPr>
            <a:r>
              <a:rPr lang="cs-CZ" i="1" dirty="0" smtClean="0"/>
              <a:t>organizační</a:t>
            </a:r>
            <a:r>
              <a:rPr lang="cs-CZ" dirty="0" smtClean="0"/>
              <a:t> – popisuje funkce a působnost lidského faktoru, zahrnující financování a management</a:t>
            </a:r>
          </a:p>
          <a:p>
            <a:pPr lvl="1">
              <a:defRPr/>
            </a:pPr>
            <a:endParaRPr lang="cs-CZ" dirty="0" smtClean="0"/>
          </a:p>
          <a:p>
            <a:pPr lvl="1">
              <a:defRPr/>
            </a:pPr>
            <a:r>
              <a:rPr lang="cs-CZ" dirty="0" smtClean="0"/>
              <a:t>Funkční a informační architektura se slučovaly pod názvem </a:t>
            </a:r>
            <a:r>
              <a:rPr lang="cs-CZ" i="1" dirty="0" smtClean="0"/>
              <a:t>logická</a:t>
            </a:r>
            <a:r>
              <a:rPr lang="cs-CZ" dirty="0" smtClean="0"/>
              <a:t> architektura a  fyzická a komunikační pod termínem </a:t>
            </a:r>
            <a:r>
              <a:rPr lang="cs-CZ" i="1" dirty="0" smtClean="0"/>
              <a:t>fyzická</a:t>
            </a:r>
            <a:r>
              <a:rPr lang="cs-CZ" dirty="0" smtClean="0"/>
              <a:t>.</a:t>
            </a:r>
          </a:p>
          <a:p>
            <a:pPr>
              <a:defRPr/>
            </a:pPr>
            <a:r>
              <a:rPr lang="cs-CZ" dirty="0" smtClean="0"/>
              <a:t>Dnes je na toto nahlíženo jako na různé pohledy na totožnou architekturu</a:t>
            </a:r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7593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ITS architektura – tvorba a použití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816124"/>
            <a:ext cx="7885113" cy="563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5457825" y="6356350"/>
            <a:ext cx="3419475" cy="28257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cs-CZ" sz="1200" dirty="0" err="1" smtClean="0"/>
              <a:t>Source</a:t>
            </a:r>
            <a:r>
              <a:rPr lang="cs-CZ" sz="1200" dirty="0" smtClean="0"/>
              <a:t>: E-FRAME workshop, </a:t>
            </a:r>
            <a:r>
              <a:rPr lang="cs-CZ" sz="1200" dirty="0" err="1" smtClean="0"/>
              <a:t>Warsaw</a:t>
            </a:r>
            <a:r>
              <a:rPr lang="cs-CZ" sz="1200" dirty="0" smtClean="0"/>
              <a:t>, 2010</a:t>
            </a:r>
            <a:endParaRPr lang="cs-CZ" sz="1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434103" y="865740"/>
            <a:ext cx="192256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Požadavky na systém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15950" y="3861048"/>
            <a:ext cx="1146715" cy="43088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Organizační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aspekty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475656" y="4365104"/>
            <a:ext cx="82771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Plán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zavedení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137250" y="4762018"/>
            <a:ext cx="106816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Systémové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rozhraní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772336" y="5246645"/>
            <a:ext cx="1246101" cy="43088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Komunikační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požadavky 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491880" y="4700376"/>
            <a:ext cx="1106641" cy="43088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Specifikace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komponent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499992" y="4438853"/>
            <a:ext cx="877411" cy="646331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Analýza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nákladů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a přínosů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004048" y="3940494"/>
            <a:ext cx="82771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Analýza 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rizik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239692" y="6129010"/>
            <a:ext cx="231881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0" rIns="360000" bIns="0" rtlCol="0">
            <a:spAutoFit/>
          </a:bodyPr>
          <a:lstStyle/>
          <a:p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Realizace systému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804389" y="5913567"/>
            <a:ext cx="1557753" cy="430887"/>
          </a:xfrm>
          <a:prstGeom prst="rect">
            <a:avLst/>
          </a:prstGeom>
          <a:solidFill>
            <a:schemeClr val="bg1"/>
          </a:solidFill>
        </p:spPr>
        <p:txBody>
          <a:bodyPr wrap="none" lIns="180000" tIns="0" rIns="18000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Implementace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latin typeface="+mj-lt"/>
              </a:rPr>
              <a:t>(technologie)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138149" y="3356992"/>
            <a:ext cx="969451" cy="430887"/>
          </a:xfrm>
          <a:prstGeom prst="rect">
            <a:avLst/>
          </a:prstGeom>
          <a:solidFill>
            <a:schemeClr val="bg1"/>
          </a:solidFill>
        </p:spPr>
        <p:txBody>
          <a:bodyPr wrap="none" lIns="180000" tIns="0" rIns="180000" bIns="0" rtlCol="0">
            <a:spAutoFit/>
          </a:bodyPr>
          <a:lstStyle/>
          <a:p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Řešení</a:t>
            </a:r>
            <a:br>
              <a:rPr lang="cs-CZ" sz="1400" dirty="0" smtClean="0">
                <a:solidFill>
                  <a:srgbClr val="FF0000"/>
                </a:solidFill>
                <a:latin typeface="+mj-lt"/>
              </a:rPr>
            </a:br>
            <a:r>
              <a:rPr lang="cs-CZ" sz="1400" dirty="0" smtClean="0">
                <a:latin typeface="+mj-lt"/>
              </a:rPr>
              <a:t>(návrh)</a:t>
            </a:r>
            <a:endParaRPr lang="cs-CZ" sz="1400" dirty="0">
              <a:latin typeface="+mj-lt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138149" y="1125324"/>
            <a:ext cx="89023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cs-CZ" sz="1400" dirty="0" smtClean="0">
                <a:solidFill>
                  <a:srgbClr val="FF0000"/>
                </a:solidFill>
                <a:latin typeface="+mj-lt"/>
              </a:rPr>
              <a:t>Problémy</a:t>
            </a:r>
            <a:endParaRPr lang="cs-CZ" sz="14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7968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ITS architektura – tvorba a použití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957263"/>
            <a:ext cx="89503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5645150" y="6092825"/>
            <a:ext cx="3421063" cy="28257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cs-CZ" sz="1200" dirty="0" err="1" smtClean="0"/>
              <a:t>Source</a:t>
            </a:r>
            <a:r>
              <a:rPr lang="cs-CZ" sz="1200" dirty="0" smtClean="0"/>
              <a:t>: E-FRAME workshop, </a:t>
            </a:r>
            <a:r>
              <a:rPr lang="cs-CZ" sz="1200" dirty="0" err="1" smtClean="0"/>
              <a:t>Warsaw</a:t>
            </a:r>
            <a:r>
              <a:rPr lang="cs-CZ" sz="1200" dirty="0" smtClean="0"/>
              <a:t>, 2010</a:t>
            </a:r>
            <a:endParaRPr lang="cs-CZ" sz="1200" dirty="0"/>
          </a:p>
        </p:txBody>
      </p:sp>
      <p:sp>
        <p:nvSpPr>
          <p:cNvPr id="2" name="Pětiúhelník 1"/>
          <p:cNvSpPr/>
          <p:nvPr/>
        </p:nvSpPr>
        <p:spPr bwMode="auto">
          <a:xfrm>
            <a:off x="185066" y="2628287"/>
            <a:ext cx="1607650" cy="936104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normalizeH="0" baseline="0" dirty="0" smtClean="0">
                <a:ln>
                  <a:noFill/>
                </a:ln>
                <a:solidFill>
                  <a:srgbClr val="3F3070"/>
                </a:solidFill>
                <a:effectLst/>
                <a:latin typeface="+mj-lt"/>
              </a:rPr>
              <a:t>Strategické plánování</a:t>
            </a:r>
          </a:p>
        </p:txBody>
      </p:sp>
      <p:sp>
        <p:nvSpPr>
          <p:cNvPr id="6" name="Pětiúhelník 5"/>
          <p:cNvSpPr/>
          <p:nvPr/>
        </p:nvSpPr>
        <p:spPr bwMode="auto">
          <a:xfrm>
            <a:off x="2011759" y="2629421"/>
            <a:ext cx="1607650" cy="936104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normalizeH="0" baseline="0" dirty="0" smtClean="0">
                <a:ln>
                  <a:noFill/>
                </a:ln>
                <a:solidFill>
                  <a:srgbClr val="3F3070"/>
                </a:solidFill>
                <a:effectLst/>
                <a:latin typeface="+mj-lt"/>
              </a:rPr>
              <a:t>Roční ekonomické plánování</a:t>
            </a:r>
          </a:p>
        </p:txBody>
      </p:sp>
      <p:sp>
        <p:nvSpPr>
          <p:cNvPr id="7" name="Pětiúhelník 6"/>
          <p:cNvSpPr/>
          <p:nvPr/>
        </p:nvSpPr>
        <p:spPr bwMode="auto">
          <a:xfrm>
            <a:off x="3837406" y="2629421"/>
            <a:ext cx="1607650" cy="936104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normalizeH="0" baseline="0" dirty="0" smtClean="0">
                <a:ln>
                  <a:noFill/>
                </a:ln>
                <a:solidFill>
                  <a:srgbClr val="3F3070"/>
                </a:solidFill>
                <a:effectLst/>
                <a:latin typeface="+mj-lt"/>
              </a:rPr>
              <a:t>Návrh projektů</a:t>
            </a:r>
          </a:p>
        </p:txBody>
      </p:sp>
      <p:sp>
        <p:nvSpPr>
          <p:cNvPr id="8" name="Pětiúhelník 7"/>
          <p:cNvSpPr/>
          <p:nvPr/>
        </p:nvSpPr>
        <p:spPr bwMode="auto">
          <a:xfrm>
            <a:off x="5652120" y="2629421"/>
            <a:ext cx="1607650" cy="936104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normalizeH="0" baseline="0" dirty="0" smtClean="0">
                <a:ln>
                  <a:noFill/>
                </a:ln>
                <a:solidFill>
                  <a:srgbClr val="3F3070"/>
                </a:solidFill>
                <a:effectLst/>
                <a:latin typeface="+mj-lt"/>
              </a:rPr>
              <a:t>Realizace projektů</a:t>
            </a:r>
          </a:p>
        </p:txBody>
      </p:sp>
      <p:sp>
        <p:nvSpPr>
          <p:cNvPr id="9" name="Pětiúhelník 8"/>
          <p:cNvSpPr/>
          <p:nvPr/>
        </p:nvSpPr>
        <p:spPr bwMode="auto">
          <a:xfrm>
            <a:off x="7454636" y="2636680"/>
            <a:ext cx="1581414" cy="936104"/>
          </a:xfrm>
          <a:prstGeom prst="homePlate">
            <a:avLst>
              <a:gd name="adj" fmla="val 17440"/>
            </a:avLst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normalizeH="0" baseline="0" dirty="0" smtClean="0">
                <a:ln>
                  <a:noFill/>
                </a:ln>
                <a:solidFill>
                  <a:srgbClr val="3F3070"/>
                </a:solidFill>
                <a:effectLst/>
                <a:latin typeface="+mj-lt"/>
              </a:rPr>
              <a:t>Provoz  a vyhodnocení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38042" y="5528688"/>
            <a:ext cx="1440160" cy="492443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3F3070"/>
                </a:solidFill>
                <a:latin typeface="+mj-lt"/>
              </a:rPr>
              <a:t>Očekávání investorů</a:t>
            </a:r>
            <a:endParaRPr lang="cs-CZ" sz="1600" dirty="0">
              <a:solidFill>
                <a:srgbClr val="3F3070"/>
              </a:solidFill>
              <a:latin typeface="+mj-lt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034859" y="5572230"/>
            <a:ext cx="1440160" cy="492443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3F3070"/>
                </a:solidFill>
                <a:latin typeface="+mj-lt"/>
              </a:rPr>
              <a:t>Plán implementace</a:t>
            </a:r>
            <a:endParaRPr lang="cs-CZ" sz="1600" dirty="0">
              <a:solidFill>
                <a:srgbClr val="3F3070"/>
              </a:solidFill>
              <a:latin typeface="+mj-lt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868144" y="5528688"/>
            <a:ext cx="1571978" cy="246221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3F3070"/>
                </a:solidFill>
                <a:latin typeface="+mj-lt"/>
              </a:rPr>
              <a:t>Specifikace</a:t>
            </a:r>
            <a:endParaRPr lang="cs-CZ" sz="1600" dirty="0">
              <a:solidFill>
                <a:srgbClr val="3F3070"/>
              </a:solidFill>
              <a:latin typeface="+mj-lt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426916" y="4624107"/>
            <a:ext cx="1010253" cy="246221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3F3070"/>
                </a:solidFill>
                <a:latin typeface="+mj-lt"/>
              </a:rPr>
              <a:t>Návrh</a:t>
            </a:r>
            <a:endParaRPr lang="cs-CZ" sz="1600" dirty="0">
              <a:solidFill>
                <a:srgbClr val="3F3070"/>
              </a:solidFill>
              <a:latin typeface="+mj-lt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603711" y="4117150"/>
            <a:ext cx="1016589" cy="43088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3F3070"/>
                </a:solidFill>
                <a:latin typeface="+mj-lt"/>
              </a:rPr>
              <a:t>Výběr řešení</a:t>
            </a:r>
            <a:endParaRPr lang="cs-CZ" sz="1400" dirty="0">
              <a:solidFill>
                <a:srgbClr val="3F3070"/>
              </a:solidFill>
              <a:latin typeface="+mj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112005" y="1081202"/>
            <a:ext cx="1565461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3F3070"/>
                </a:solidFill>
                <a:latin typeface="+mj-lt"/>
              </a:rPr>
              <a:t>Národní / regionální ITS programy</a:t>
            </a:r>
            <a:endParaRPr lang="cs-CZ" sz="1600" dirty="0">
              <a:solidFill>
                <a:srgbClr val="3F3070"/>
              </a:solidFill>
              <a:latin typeface="+mj-lt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900648" y="1703013"/>
            <a:ext cx="1247415" cy="72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cs-CZ" sz="1600" dirty="0" smtClean="0">
                <a:solidFill>
                  <a:srgbClr val="3F3070"/>
                </a:solidFill>
                <a:latin typeface="+mj-lt"/>
              </a:rPr>
              <a:t>Rozhodnutí o projektech</a:t>
            </a:r>
            <a:endParaRPr lang="cs-CZ" sz="1600" dirty="0">
              <a:solidFill>
                <a:srgbClr val="3F3070"/>
              </a:solidFill>
              <a:latin typeface="+mj-lt"/>
            </a:endParaRPr>
          </a:p>
        </p:txBody>
      </p:sp>
      <p:sp>
        <p:nvSpPr>
          <p:cNvPr id="4" name="Obousměrná vodorovná šipka 3"/>
          <p:cNvSpPr/>
          <p:nvPr/>
        </p:nvSpPr>
        <p:spPr bwMode="auto">
          <a:xfrm>
            <a:off x="930740" y="4562551"/>
            <a:ext cx="4865396" cy="966137"/>
          </a:xfrm>
          <a:prstGeom prst="leftRightArrow">
            <a:avLst>
              <a:gd name="adj1" fmla="val 50000"/>
              <a:gd name="adj2" fmla="val 115089"/>
            </a:avLst>
          </a:prstGeo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ITS architektura – vytvoření</a:t>
            </a:r>
            <a:r>
              <a:rPr kumimoji="0" lang="cs-CZ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a použití</a:t>
            </a:r>
            <a:endParaRPr kumimoji="0" lang="cs-CZ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3766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 Principy ITS architektury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857250"/>
            <a:ext cx="8502402" cy="566809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Základní složkou architektury je seznam cílů všech investorů, a </a:t>
            </a:r>
            <a:r>
              <a:rPr lang="cs-CZ" b="1" dirty="0" smtClean="0"/>
              <a:t>požadavky na systém </a:t>
            </a:r>
            <a:r>
              <a:rPr lang="cs-CZ" dirty="0" smtClean="0"/>
              <a:t>všech dotčených daným ITS systémem, tedy:</a:t>
            </a:r>
          </a:p>
          <a:p>
            <a:pPr lvl="1">
              <a:defRPr/>
            </a:pPr>
            <a:r>
              <a:rPr lang="cs-CZ" dirty="0" smtClean="0"/>
              <a:t>Uživatele</a:t>
            </a:r>
          </a:p>
          <a:p>
            <a:pPr lvl="1">
              <a:defRPr/>
            </a:pPr>
            <a:r>
              <a:rPr lang="cs-CZ" dirty="0" smtClean="0"/>
              <a:t>Provozovatele</a:t>
            </a:r>
          </a:p>
          <a:p>
            <a:pPr lvl="1">
              <a:defRPr/>
            </a:pPr>
            <a:r>
              <a:rPr lang="cs-CZ" dirty="0" smtClean="0"/>
              <a:t>Regulátory</a:t>
            </a:r>
          </a:p>
          <a:p>
            <a:pPr lvl="1">
              <a:defRPr/>
            </a:pPr>
            <a:r>
              <a:rPr lang="cs-CZ" dirty="0" smtClean="0"/>
              <a:t>Poskytovatele služeb</a:t>
            </a:r>
          </a:p>
          <a:p>
            <a:pPr>
              <a:defRPr/>
            </a:pPr>
            <a:r>
              <a:rPr lang="cs-CZ" dirty="0" smtClean="0"/>
              <a:t>Tyto požadavky jsou následně převedeny na tzv. Uživatelské potřeby</a:t>
            </a:r>
          </a:p>
          <a:p>
            <a:pPr>
              <a:defRPr/>
            </a:pPr>
            <a:r>
              <a:rPr lang="cs-CZ" dirty="0" smtClean="0"/>
              <a:t>Příklad formulace uživatelských potřeb viz následující strana</a:t>
            </a:r>
          </a:p>
          <a:p>
            <a:pPr lvl="1">
              <a:buFontTx/>
              <a:buNone/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60811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Příklad formulovaných očekávání investorů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14400"/>
            <a:ext cx="8358386" cy="568295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cs-CZ" dirty="0" smtClean="0"/>
              <a:t>	Příklad pro hromadnou dopravu</a:t>
            </a:r>
          </a:p>
          <a:p>
            <a:pPr>
              <a:defRPr/>
            </a:pPr>
            <a:r>
              <a:rPr lang="cs-CZ" dirty="0" smtClean="0"/>
              <a:t>Bezpečnější, pohodlnější a snadno využitelné služby hromadné dopravy díky poskytnutí přesných, spolehlivých a včasných informací na zastávkách, na nádražích, přestupních místech a uvnitř vozidel hromadné dopravy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Skupiny uživatelských potřeb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750" y="914400"/>
            <a:ext cx="8358188" cy="56832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1 </a:t>
            </a:r>
            <a:r>
              <a:rPr lang="cs-CZ" dirty="0" smtClean="0"/>
              <a:t>Obecné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2 </a:t>
            </a:r>
            <a:r>
              <a:rPr lang="cs-CZ" dirty="0" smtClean="0"/>
              <a:t>Plánování a údržba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3 </a:t>
            </a:r>
            <a:r>
              <a:rPr lang="cs-CZ" dirty="0" smtClean="0"/>
              <a:t>Prosazování zákona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4 </a:t>
            </a:r>
            <a:r>
              <a:rPr lang="cs-CZ" dirty="0" smtClean="0"/>
              <a:t>Peněžní transakce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5 </a:t>
            </a:r>
            <a:r>
              <a:rPr lang="cs-CZ" dirty="0" smtClean="0"/>
              <a:t>Záchranné služby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6 </a:t>
            </a:r>
            <a:r>
              <a:rPr lang="cs-CZ" dirty="0" smtClean="0"/>
              <a:t>Cestovní informace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7 </a:t>
            </a:r>
            <a:r>
              <a:rPr lang="cs-CZ" dirty="0" smtClean="0"/>
              <a:t>Management dopravy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8 </a:t>
            </a:r>
            <a:r>
              <a:rPr lang="cs-CZ" dirty="0" smtClean="0"/>
              <a:t>Systémy inteligentního vozidla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9 </a:t>
            </a:r>
            <a:r>
              <a:rPr lang="cs-CZ" dirty="0" smtClean="0"/>
              <a:t>Provoz vozového parku a nákladů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10 </a:t>
            </a:r>
            <a:r>
              <a:rPr lang="cs-CZ" dirty="0" smtClean="0"/>
              <a:t>Veřejná doprava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65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53610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Příklad formulovaných uživatelských potřeb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5838"/>
            <a:ext cx="8430394" cy="5539506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Systém bude schopen poskytnout  cestujícím informace o hromadné dopravě, např. cestovní doby, zpoždění, sazby jízdného, atd.</a:t>
            </a:r>
          </a:p>
          <a:p>
            <a:pPr>
              <a:defRPr/>
            </a:pPr>
            <a:r>
              <a:rPr lang="cs-CZ" dirty="0" smtClean="0"/>
              <a:t>Systém bude schopen poskytnout  cestujícím informace o hromadné dopravě buď ve vozidle HD nebo před cestou</a:t>
            </a:r>
          </a:p>
          <a:p>
            <a:pPr>
              <a:defRPr/>
            </a:pPr>
            <a:r>
              <a:rPr lang="cs-CZ" dirty="0" smtClean="0"/>
              <a:t>Systém bude schopen poskytnout aktualizace informací o odjezdech/příjezdech v reálném čase a předat tuto informaci cestujícím na zastávkách HD nebo ve vozidlech HD.</a:t>
            </a:r>
          </a:p>
          <a:p>
            <a:pPr>
              <a:defRPr/>
            </a:pPr>
            <a:r>
              <a:rPr lang="cs-CZ" dirty="0" smtClean="0"/>
              <a:t>Systém bude schopen poskytnout informace cestujícím se specifickými potřebami – např. o překážkách, ručně otevíraných dveřích, omezeních pro vodicí psy a invalidní vozíky.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Rozhraní systému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313" y="914400"/>
            <a:ext cx="8429625" cy="56102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dirty="0" smtClean="0"/>
              <a:t>V rámci projektování systému je třeba vytyčit jeho rozhraní</a:t>
            </a:r>
            <a:endParaRPr lang="en-GB" b="1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Co je systémem poskytováno a co už ne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Ukazuje vztah mezi systémem a okolím, se kterým interaguje</a:t>
            </a:r>
            <a:endParaRPr lang="en-GB" dirty="0" smtClean="0"/>
          </a:p>
          <a:p>
            <a:pPr marL="0" indent="0">
              <a:buFontTx/>
              <a:buNone/>
              <a:defRPr/>
            </a:pP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objekty vně systému se nazývají </a:t>
            </a:r>
            <a:r>
              <a:rPr lang="cs-CZ" b="1" dirty="0" smtClean="0"/>
              <a:t>t</a:t>
            </a:r>
            <a:r>
              <a:rPr lang="en-GB" b="1" dirty="0" err="1" smtClean="0"/>
              <a:t>ermin</a:t>
            </a:r>
            <a:r>
              <a:rPr lang="cs-CZ" b="1" dirty="0" err="1" smtClean="0"/>
              <a:t>átory</a:t>
            </a:r>
            <a:r>
              <a:rPr lang="en-GB" b="1" dirty="0" smtClean="0"/>
              <a:t>:</a:t>
            </a:r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Může to být osoba, organizace nebo další systém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Je popsán v rozsahu toho, co má dělat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Může být rozdělen na rozpoznané součásti (role v systému) - </a:t>
            </a:r>
            <a:r>
              <a:rPr lang="cs-CZ" dirty="0" err="1" smtClean="0"/>
              <a:t>aktory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161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20"/>
          </a:xfrm>
        </p:spPr>
        <p:txBody>
          <a:bodyPr/>
          <a:lstStyle/>
          <a:p>
            <a:r>
              <a:rPr lang="cs-CZ" dirty="0" smtClean="0"/>
              <a:t>    Postup použití FRAME architektury pro tvorbu konkrétní      architektury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288" y="914400"/>
            <a:ext cx="8502650" cy="56832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Výběr uživatelských potřeb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Výběr funkcí</a:t>
            </a:r>
            <a:endParaRPr lang="en-GB" dirty="0" smtClean="0"/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ze seznamu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Výběr datových toků</a:t>
            </a:r>
            <a:endParaRPr lang="en-GB" dirty="0" smtClean="0"/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ze seznamu na základě zvolených funkcí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Výběr datových úložišť</a:t>
            </a:r>
            <a:endParaRPr lang="en-GB" dirty="0" smtClean="0"/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ze seznamu na základě zvolených datových toků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Výběr dodatečných datových toků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ze seznamu na základě zvolených datových úložišť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Výběr terminátorů a </a:t>
            </a:r>
            <a:r>
              <a:rPr lang="cs-CZ" dirty="0" err="1" smtClean="0"/>
              <a:t>aktorů</a:t>
            </a:r>
            <a:endParaRPr lang="en-GB" dirty="0" smtClean="0"/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ze seznamu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672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14313"/>
            <a:ext cx="8610600" cy="53340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3. Přednáška – obsah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502402" cy="5112568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Architektura ITS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ITS organizace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Standardizace v oblasti ITS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Funkční pohled (model, architektura)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750" y="914400"/>
            <a:ext cx="8358188" cy="5610944"/>
          </a:xfrm>
        </p:spPr>
        <p:txBody>
          <a:bodyPr/>
          <a:lstStyle/>
          <a:p>
            <a:pPr>
              <a:defRPr/>
            </a:pPr>
            <a:r>
              <a:rPr lang="cs-CZ" sz="3200" dirty="0" smtClean="0"/>
              <a:t>Obsahuje:</a:t>
            </a:r>
          </a:p>
          <a:p>
            <a:pPr lvl="1">
              <a:defRPr/>
            </a:pPr>
            <a:r>
              <a:rPr lang="cs-CZ" sz="2800" dirty="0" smtClean="0"/>
              <a:t>Funkce poskytují služby specifikované pomocí uživatelských potřeb</a:t>
            </a:r>
            <a:endParaRPr lang="en-GB" sz="2800" dirty="0" smtClean="0"/>
          </a:p>
          <a:p>
            <a:pPr marL="800100" lvl="2" indent="0">
              <a:buFontTx/>
              <a:buNone/>
              <a:defRPr/>
            </a:pPr>
            <a:r>
              <a:rPr lang="en-GB" sz="2400" dirty="0" smtClean="0"/>
              <a:t>– </a:t>
            </a:r>
            <a:r>
              <a:rPr lang="cs-CZ" sz="2400" dirty="0" smtClean="0"/>
              <a:t>informace co, nikoli jak</a:t>
            </a:r>
            <a:endParaRPr lang="en-GB" sz="2400" dirty="0" smtClean="0"/>
          </a:p>
          <a:p>
            <a:pPr marL="1257300" lvl="3" indent="0">
              <a:buFontTx/>
              <a:buNone/>
              <a:defRPr/>
            </a:pPr>
            <a:r>
              <a:rPr lang="en-GB" sz="2400" dirty="0" smtClean="0"/>
              <a:t>• </a:t>
            </a:r>
            <a:r>
              <a:rPr lang="cs-CZ" sz="2400" b="1" dirty="0" smtClean="0"/>
              <a:t>NEZÁVISLÉ NA POUŽITÝCH TECHNOLOGIÍCH</a:t>
            </a:r>
            <a:endParaRPr lang="en-GB" sz="2400" b="1" dirty="0" smtClean="0"/>
          </a:p>
          <a:p>
            <a:pPr marL="400050" lvl="1" indent="0">
              <a:buFontTx/>
              <a:buNone/>
              <a:defRPr/>
            </a:pPr>
            <a:r>
              <a:rPr lang="en-GB" sz="2800" dirty="0" smtClean="0"/>
              <a:t>• </a:t>
            </a:r>
            <a:r>
              <a:rPr lang="cs-CZ" sz="2800" dirty="0" smtClean="0"/>
              <a:t>Datové toky mezi funkcemi</a:t>
            </a:r>
            <a:endParaRPr lang="en-GB" sz="2800" dirty="0" smtClean="0"/>
          </a:p>
          <a:p>
            <a:pPr marL="400050" lvl="1" indent="0">
              <a:buFontTx/>
              <a:buNone/>
              <a:defRPr/>
            </a:pPr>
            <a:r>
              <a:rPr lang="en-GB" sz="2800" dirty="0" smtClean="0"/>
              <a:t>• </a:t>
            </a:r>
            <a:r>
              <a:rPr lang="cs-CZ" sz="2800" dirty="0" err="1" smtClean="0"/>
              <a:t>Aktory</a:t>
            </a:r>
            <a:r>
              <a:rPr lang="cs-CZ" sz="2800" dirty="0" smtClean="0"/>
              <a:t>, kteří </a:t>
            </a:r>
            <a:r>
              <a:rPr lang="cs-CZ" sz="2800" dirty="0" smtClean="0"/>
              <a:t>interagují s funkcemi</a:t>
            </a:r>
            <a:endParaRPr lang="en-GB" sz="2800" dirty="0" smtClean="0"/>
          </a:p>
          <a:p>
            <a:pPr marL="800100" lvl="2" indent="0">
              <a:buFontTx/>
              <a:buNone/>
              <a:defRPr/>
            </a:pPr>
            <a:r>
              <a:rPr lang="en-GB" sz="2400" dirty="0" smtClean="0"/>
              <a:t>– </a:t>
            </a:r>
            <a:r>
              <a:rPr lang="cs-CZ" sz="2400" dirty="0" smtClean="0"/>
              <a:t>např. cestující, operátoři, řídicí </a:t>
            </a:r>
            <a:r>
              <a:rPr lang="cs-CZ" sz="2400" dirty="0" err="1" smtClean="0"/>
              <a:t>centurm</a:t>
            </a:r>
            <a:endParaRPr lang="en-GB" sz="2400" dirty="0" smtClean="0"/>
          </a:p>
          <a:p>
            <a:pPr marL="400050" lvl="1" indent="0">
              <a:buFontTx/>
              <a:buNone/>
              <a:defRPr/>
            </a:pPr>
            <a:r>
              <a:rPr lang="en-GB" sz="2800" dirty="0" smtClean="0"/>
              <a:t>• </a:t>
            </a:r>
            <a:r>
              <a:rPr lang="cs-CZ" sz="2800" dirty="0" smtClean="0"/>
              <a:t>Data, která jsou ukládána pro budoucí použití</a:t>
            </a:r>
            <a:endParaRPr lang="en-GB" sz="2800" dirty="0" smtClean="0"/>
          </a:p>
          <a:p>
            <a:pPr marL="800100" lvl="2" indent="0">
              <a:buFontTx/>
              <a:buNone/>
              <a:defRPr/>
            </a:pPr>
            <a:r>
              <a:rPr lang="en-GB" sz="2400" dirty="0" smtClean="0"/>
              <a:t>– </a:t>
            </a:r>
            <a:r>
              <a:rPr lang="cs-CZ" sz="2400" dirty="0" smtClean="0"/>
              <a:t>ukládána buď dočasně nebo trvale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51543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Funkční pohled (model, architektura)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914400"/>
            <a:ext cx="8897938" cy="280035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Funkční pohled definuje funkce nutné pro realizaci uživatelských potřeb</a:t>
            </a:r>
            <a:endParaRPr lang="cs-CZ" dirty="0"/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919288"/>
            <a:ext cx="7232650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8256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ITS </a:t>
            </a:r>
            <a:r>
              <a:rPr lang="en-GB" dirty="0" err="1" smtClean="0"/>
              <a:t>archite</a:t>
            </a:r>
            <a:r>
              <a:rPr lang="cs-CZ" dirty="0" err="1" smtClean="0"/>
              <a:t>ktura</a:t>
            </a:r>
            <a:r>
              <a:rPr lang="en-GB" dirty="0" smtClean="0"/>
              <a:t> – </a:t>
            </a:r>
            <a:r>
              <a:rPr lang="cs-CZ" dirty="0" smtClean="0"/>
              <a:t>informační datové toky</a:t>
            </a:r>
          </a:p>
        </p:txBody>
      </p:sp>
      <p:pic>
        <p:nvPicPr>
          <p:cNvPr id="24579" name="Picture 3" descr="fce5_word_new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998538"/>
            <a:ext cx="7477125" cy="53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71500" y="1069975"/>
            <a:ext cx="7899400" cy="3770313"/>
          </a:xfrm>
          <a:prstGeom prst="rect">
            <a:avLst/>
          </a:prstGeom>
          <a:solidFill>
            <a:schemeClr val="bg1">
              <a:lumMod val="85000"/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982913" y="4598988"/>
            <a:ext cx="2551112" cy="14890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pic>
        <p:nvPicPr>
          <p:cNvPr id="24582" name="Picture 6" descr="fce5_word_new01_sm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1285875"/>
            <a:ext cx="4256087" cy="3463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966788" y="1285875"/>
            <a:ext cx="2301875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1600" dirty="0" smtClean="0"/>
              <a:t>Vstupní data z ostatních funkcí</a:t>
            </a:r>
            <a:endParaRPr lang="cs-CZ" sz="1600" dirty="0"/>
          </a:p>
          <a:p>
            <a:pPr>
              <a:spcBef>
                <a:spcPct val="50000"/>
              </a:spcBef>
            </a:pPr>
            <a:endParaRPr lang="cs-CZ" sz="1800" dirty="0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H="1" flipV="1">
            <a:off x="2840038" y="1790700"/>
            <a:ext cx="1865312" cy="106997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895350" y="3157538"/>
            <a:ext cx="24876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1600" dirty="0" smtClean="0"/>
              <a:t>Vstupní data z terminátorů</a:t>
            </a:r>
            <a:endParaRPr lang="cs-CZ" sz="1600" dirty="0"/>
          </a:p>
          <a:p>
            <a:pPr>
              <a:spcBef>
                <a:spcPct val="50000"/>
              </a:spcBef>
            </a:pPr>
            <a:endParaRPr lang="cs-CZ" sz="1600" dirty="0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 flipH="1" flipV="1">
            <a:off x="2840038" y="3590925"/>
            <a:ext cx="2176462" cy="60483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767013" y="5749925"/>
            <a:ext cx="2301875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1600" dirty="0" smtClean="0"/>
              <a:t>Výstupní data k ostatním funkčním </a:t>
            </a:r>
            <a:endParaRPr lang="cs-CZ" sz="1600" dirty="0"/>
          </a:p>
          <a:p>
            <a:pPr>
              <a:spcBef>
                <a:spcPct val="50000"/>
              </a:spcBef>
            </a:pPr>
            <a:endParaRPr lang="cs-CZ" sz="1800" dirty="0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H="1">
            <a:off x="5072063" y="4454525"/>
            <a:ext cx="2114550" cy="93027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6656388" y="5903893"/>
            <a:ext cx="216408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1600" dirty="0" smtClean="0"/>
              <a:t>Výstupní data k terminátorům</a:t>
            </a:r>
            <a:endParaRPr lang="cs-CZ" sz="1600" dirty="0"/>
          </a:p>
          <a:p>
            <a:pPr>
              <a:spcBef>
                <a:spcPct val="50000"/>
              </a:spcBef>
            </a:pPr>
            <a:endParaRPr lang="cs-CZ" sz="1600" dirty="0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 flipV="1">
            <a:off x="7664450" y="4886325"/>
            <a:ext cx="373063" cy="838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70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748712" cy="53657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Fyzický pohled (model, architektura)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468313" y="765175"/>
            <a:ext cx="8675687" cy="5807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Popis toho, jak budu funkční model skutečně implementován v dané situaci</a:t>
            </a:r>
            <a:r>
              <a:rPr lang="en-GB" dirty="0" smtClean="0"/>
              <a:t> </a:t>
            </a:r>
          </a:p>
          <a:p>
            <a:pPr>
              <a:defRPr/>
            </a:pPr>
            <a:r>
              <a:rPr lang="en-GB" dirty="0" smtClean="0"/>
              <a:t>Fun</a:t>
            </a:r>
            <a:r>
              <a:rPr lang="cs-CZ" dirty="0" err="1" smtClean="0"/>
              <a:t>kce</a:t>
            </a:r>
            <a:r>
              <a:rPr lang="cs-CZ" dirty="0" smtClean="0"/>
              <a:t> jsou přiřazeny na fyzická místa (k subsystémům), popř. do modulů uvnitř subsystémů </a:t>
            </a:r>
            <a:endParaRPr lang="en-GB" dirty="0" smtClean="0"/>
          </a:p>
          <a:p>
            <a:pPr>
              <a:defRPr/>
            </a:pPr>
            <a:r>
              <a:rPr lang="cs-CZ" dirty="0" smtClean="0"/>
              <a:t>Definuje data, která je potřeba přenášet mezi subsystémy</a:t>
            </a:r>
            <a:endParaRPr lang="en-GB" dirty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437063"/>
            <a:ext cx="65817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925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748712" cy="53657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Fyzická realizace ITS komponent (subsystémů)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468313" y="765175"/>
            <a:ext cx="8675687" cy="5807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Definice všech parametrů používaných v dané komponentě (subsystému) a jejich vlastností (např. vzorkovací frekvence, přesnost, atd.)</a:t>
            </a:r>
          </a:p>
          <a:p>
            <a:pPr>
              <a:defRPr/>
            </a:pPr>
            <a:r>
              <a:rPr lang="cs-CZ" dirty="0" smtClean="0"/>
              <a:t>Definice jednotných softwarových modulů dostupných pro všechny procesy (popř. funkcí, databází, atd.)</a:t>
            </a:r>
          </a:p>
          <a:p>
            <a:pPr>
              <a:defRPr/>
            </a:pPr>
            <a:r>
              <a:rPr lang="cs-CZ" dirty="0" smtClean="0"/>
              <a:t>Popis řízení se zohledněním všech parametrů systému (např. bezpečnost, priorita, atd.) </a:t>
            </a:r>
          </a:p>
          <a:p>
            <a:pPr>
              <a:defRPr/>
            </a:pPr>
            <a:r>
              <a:rPr lang="cs-CZ" dirty="0" smtClean="0"/>
              <a:t>Definice procesů / aplikací, které využívají společné funkce, databáze a podmínky (</a:t>
            </a:r>
            <a:r>
              <a:rPr lang="cs-CZ" dirty="0" err="1" smtClean="0"/>
              <a:t>development</a:t>
            </a:r>
            <a:r>
              <a:rPr lang="cs-CZ" dirty="0" smtClean="0"/>
              <a:t> </a:t>
            </a:r>
            <a:r>
              <a:rPr lang="cs-CZ" dirty="0" err="1" smtClean="0"/>
              <a:t>kit</a:t>
            </a:r>
            <a:r>
              <a:rPr lang="cs-CZ" dirty="0" smtClean="0"/>
              <a:t>)</a:t>
            </a:r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4168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Komunikační pohled (model, architektura)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213" y="914400"/>
            <a:ext cx="8213725" cy="561022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Analýza fyzických datových toků za účelem identifikace vlastností fyzických spojů přenášejících data, např.</a:t>
            </a:r>
            <a:endParaRPr lang="en-GB" dirty="0" smtClean="0"/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Typy přenášených dat</a:t>
            </a:r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Fyzický model datového přenosu, přenosový protokol</a:t>
            </a:r>
            <a:endParaRPr lang="en-GB" dirty="0" smtClean="0"/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Bezpečnostní požadavky</a:t>
            </a:r>
            <a:endParaRPr lang="en-GB" dirty="0" smtClean="0"/>
          </a:p>
          <a:p>
            <a:pPr marL="400050" lvl="1" indent="0">
              <a:buFontTx/>
              <a:buNone/>
              <a:defRPr/>
            </a:pPr>
            <a:r>
              <a:rPr lang="en-GB" dirty="0" smtClean="0"/>
              <a:t>– </a:t>
            </a:r>
            <a:r>
              <a:rPr lang="cs-CZ" dirty="0" smtClean="0"/>
              <a:t>Požadovaná datová kapacita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879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Organizační pohled (podnikový)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750" y="914400"/>
            <a:ext cx="8358188" cy="561022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Ukazuje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Kdo je vlastníkem, provozovatelem pro</a:t>
            </a:r>
            <a:r>
              <a:rPr lang="en-GB" dirty="0" smtClean="0"/>
              <a:t>:</a:t>
            </a:r>
          </a:p>
          <a:p>
            <a:pPr marL="1257300" lvl="3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Každý subsystém a modul</a:t>
            </a:r>
            <a:endParaRPr lang="en-GB" dirty="0" smtClean="0"/>
          </a:p>
          <a:p>
            <a:pPr marL="1257300" lvl="3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každou část komunikační infrastruktury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vztah mezi vlastníkem a provozovatelem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	– </a:t>
            </a:r>
            <a:r>
              <a:rPr lang="cs-CZ" dirty="0" smtClean="0"/>
              <a:t>podnikový model</a:t>
            </a:r>
            <a:endParaRPr lang="en-GB" dirty="0" smtClean="0"/>
          </a:p>
          <a:p>
            <a:pPr marL="0" indent="0">
              <a:buFontTx/>
              <a:buNone/>
              <a:defRPr/>
            </a:pPr>
            <a:r>
              <a:rPr lang="en-GB" dirty="0" smtClean="0"/>
              <a:t>• </a:t>
            </a:r>
            <a:r>
              <a:rPr lang="cs-CZ" dirty="0" smtClean="0"/>
              <a:t>Může ukázat možný konflikt mezi organizacemi, organizačními jednotkami, atd.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14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Použití ITS architektury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8295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Úvodní </a:t>
            </a:r>
            <a:r>
              <a:rPr lang="cs-CZ" dirty="0" err="1" smtClean="0"/>
              <a:t>Cost</a:t>
            </a:r>
            <a:r>
              <a:rPr lang="cs-CZ" dirty="0" smtClean="0"/>
              <a:t> </a:t>
            </a:r>
            <a:r>
              <a:rPr lang="en-US" dirty="0" smtClean="0"/>
              <a:t>&amp;Benefit </a:t>
            </a:r>
            <a:r>
              <a:rPr lang="en-US" dirty="0" err="1" smtClean="0"/>
              <a:t>ana</a:t>
            </a:r>
            <a:r>
              <a:rPr lang="cs-CZ" dirty="0" smtClean="0"/>
              <a:t>lýza – identifikuje např. úspory vzniklé zefektivněním dopravy</a:t>
            </a:r>
          </a:p>
          <a:p>
            <a:pPr>
              <a:defRPr/>
            </a:pPr>
            <a:r>
              <a:rPr lang="cs-CZ" dirty="0" smtClean="0"/>
              <a:t>Analýza rizik – zkoumá např. spolehlivost technologií, nejisté zdroje, možné konflikty mezi zúčastněnými</a:t>
            </a:r>
          </a:p>
          <a:p>
            <a:pPr>
              <a:defRPr/>
            </a:pPr>
            <a:r>
              <a:rPr lang="cs-CZ" dirty="0" smtClean="0"/>
              <a:t>Vstup pro specifikaci jednotlivých komponent potřebných pro nasazení systému</a:t>
            </a:r>
          </a:p>
          <a:p>
            <a:pPr>
              <a:defRPr/>
            </a:pPr>
            <a:r>
              <a:rPr lang="cs-CZ" dirty="0" smtClean="0"/>
              <a:t>Základ pro specifikaci infrastruktury – včetně komunikačních standardů</a:t>
            </a:r>
          </a:p>
          <a:p>
            <a:pPr>
              <a:defRPr/>
            </a:pPr>
            <a:r>
              <a:rPr lang="cs-CZ" dirty="0" smtClean="0"/>
              <a:t>Základ pro postup implementace (od krátkodobých až po dlouhodobé plány, včetně plánů potřebné údržby, upgradů, výměny komponent, atd.</a:t>
            </a:r>
          </a:p>
          <a:p>
            <a:pPr>
              <a:defRPr/>
            </a:pPr>
            <a:r>
              <a:rPr lang="cs-CZ" dirty="0" smtClean="0"/>
              <a:t>Základ pro organizační uspořádání a vztahy mezi dotčenými </a:t>
            </a:r>
            <a:r>
              <a:rPr lang="cs-CZ" dirty="0" err="1" smtClean="0"/>
              <a:t>subjeky</a:t>
            </a:r>
            <a:r>
              <a:rPr lang="cs-CZ" dirty="0" smtClean="0"/>
              <a:t>, autorská práva k datům, postupy zajištění ochrany citlivých dat, atd.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Postup tvorby ITS architektury </a:t>
            </a:r>
            <a:r>
              <a:rPr lang="cs-CZ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- shrnutí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14400"/>
            <a:ext cx="8358386" cy="5682952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sz="2900" dirty="0" smtClean="0"/>
              <a:t>Identifikace dotčených organizací popř. osob a sestavení týmu zodpovědného za tvorbu  architektury</a:t>
            </a:r>
          </a:p>
          <a:p>
            <a:pPr>
              <a:defRPr/>
            </a:pPr>
            <a:r>
              <a:rPr lang="cs-CZ" sz="2900" dirty="0" smtClean="0"/>
              <a:t>Sestavení seznamu očekávání a požadavků na systém. Tyto cíle musí být schváleny všemi zúčastněnými</a:t>
            </a:r>
          </a:p>
          <a:p>
            <a:pPr>
              <a:defRPr/>
            </a:pPr>
            <a:r>
              <a:rPr lang="cs-CZ" sz="2900" dirty="0" smtClean="0"/>
              <a:t>Průzkum existujících ITS aplikací</a:t>
            </a:r>
          </a:p>
          <a:p>
            <a:pPr>
              <a:defRPr/>
            </a:pPr>
            <a:r>
              <a:rPr lang="cs-CZ" sz="2900" dirty="0" smtClean="0"/>
              <a:t>Převedení cílů na Uživatelské potřeby a  k nim přiřazení funkcí</a:t>
            </a:r>
          </a:p>
          <a:p>
            <a:pPr>
              <a:defRPr/>
            </a:pPr>
            <a:r>
              <a:rPr lang="cs-CZ" sz="2900" dirty="0" smtClean="0"/>
              <a:t>Rozdělení funkcí na jednotlivé komponenty</a:t>
            </a:r>
          </a:p>
          <a:p>
            <a:pPr>
              <a:defRPr/>
            </a:pPr>
            <a:r>
              <a:rPr lang="cs-CZ" sz="2900" dirty="0" smtClean="0"/>
              <a:t>Určení specifikací těchto komponent</a:t>
            </a:r>
          </a:p>
          <a:p>
            <a:pPr>
              <a:defRPr/>
            </a:pPr>
            <a:r>
              <a:rPr lang="cs-CZ" sz="2900" dirty="0" smtClean="0"/>
              <a:t>Kontrola těchto specifikací</a:t>
            </a:r>
          </a:p>
          <a:p>
            <a:pPr>
              <a:defRPr/>
            </a:pPr>
            <a:r>
              <a:rPr lang="cs-CZ" sz="2900" dirty="0" smtClean="0"/>
              <a:t>Porovnání dosažené situace s cílovou</a:t>
            </a:r>
          </a:p>
          <a:p>
            <a:pPr>
              <a:defRPr/>
            </a:pPr>
            <a:r>
              <a:rPr lang="cs-CZ" sz="2900" dirty="0" smtClean="0"/>
              <a:t>Vytvoření plánu nasazení systému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60811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Principy FRAME architektury - shrnutí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4" name="Plátno 45"/>
          <p:cNvGrpSpPr/>
          <p:nvPr/>
        </p:nvGrpSpPr>
        <p:grpSpPr>
          <a:xfrm>
            <a:off x="1889017" y="1490887"/>
            <a:ext cx="5150058" cy="3727296"/>
            <a:chOff x="0" y="0"/>
            <a:chExt cx="3675380" cy="2867660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Obdélník 4"/>
            <p:cNvSpPr/>
            <p:nvPr/>
          </p:nvSpPr>
          <p:spPr>
            <a:xfrm>
              <a:off x="0" y="0"/>
              <a:ext cx="3675380" cy="2867660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494790" y="48260"/>
              <a:ext cx="818515" cy="36195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Očekávání investorů</a:t>
              </a:r>
              <a:endParaRPr lang="cs-CZ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504315" y="1781810"/>
              <a:ext cx="818515" cy="36131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Fyzický pohled</a:t>
              </a:r>
              <a:endParaRPr lang="cs-CZ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485265" y="2411095"/>
              <a:ext cx="866140" cy="36131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Komunikační pohled</a:t>
              </a:r>
              <a:endParaRPr lang="cs-CZ" sz="12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1" name="AutoShape 9"/>
            <p:cNvCxnSpPr>
              <a:cxnSpLocks noChangeShapeType="1"/>
              <a:stCxn id="6" idx="2"/>
              <a:endCxn id="9" idx="0"/>
            </p:cNvCxnSpPr>
            <p:nvPr/>
          </p:nvCxnSpPr>
          <p:spPr bwMode="auto">
            <a:xfrm>
              <a:off x="1904365" y="410210"/>
              <a:ext cx="635" cy="21907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cxnSp>
          <p:nvCxnSpPr>
            <p:cNvPr id="13" name="AutoShape 11"/>
            <p:cNvCxnSpPr>
              <a:cxnSpLocks noChangeShapeType="1"/>
              <a:stCxn id="8" idx="2"/>
              <a:endCxn id="7" idx="0"/>
            </p:cNvCxnSpPr>
            <p:nvPr/>
          </p:nvCxnSpPr>
          <p:spPr bwMode="auto">
            <a:xfrm>
              <a:off x="1903730" y="1553210"/>
              <a:ext cx="10160" cy="22860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cxnSp>
          <p:nvCxnSpPr>
            <p:cNvPr id="14" name="AutoShape 12"/>
            <p:cNvCxnSpPr>
              <a:cxnSpLocks noChangeShapeType="1"/>
              <a:stCxn id="7" idx="2"/>
              <a:endCxn id="10" idx="0"/>
            </p:cNvCxnSpPr>
            <p:nvPr/>
          </p:nvCxnSpPr>
          <p:spPr bwMode="auto">
            <a:xfrm>
              <a:off x="1913890" y="2143125"/>
              <a:ext cx="4445" cy="26797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234440" y="572135"/>
              <a:ext cx="1333500" cy="1085850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cs-CZ" sz="1200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17805" y="886460"/>
              <a:ext cx="848360" cy="39624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/>
                  <a:ea typeface="Times New Roman"/>
                </a:rPr>
                <a:t>FRAME</a:t>
              </a:r>
              <a:endParaRPr lang="cs-CZ" sz="1200" dirty="0">
                <a:effectLst/>
                <a:latin typeface="Times New Roman"/>
                <a:ea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n-US" sz="1200" dirty="0" err="1">
                  <a:effectLst/>
                  <a:latin typeface="Times New Roman"/>
                  <a:ea typeface="Times New Roman"/>
                </a:rPr>
                <a:t>Architektura</a:t>
              </a:r>
              <a:endParaRPr lang="cs-CZ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7" name="AutoShape 15"/>
            <p:cNvCxnSpPr>
              <a:cxnSpLocks noChangeShapeType="1"/>
              <a:endCxn id="6" idx="1"/>
            </p:cNvCxnSpPr>
            <p:nvPr/>
          </p:nvCxnSpPr>
          <p:spPr bwMode="auto">
            <a:xfrm>
              <a:off x="541655" y="228600"/>
              <a:ext cx="953135" cy="635"/>
            </a:xfrm>
            <a:prstGeom prst="straightConnector1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/>
          </p:spPr>
        </p:cxnSp>
        <p:cxnSp>
          <p:nvCxnSpPr>
            <p:cNvPr id="18" name="AutoShape 16"/>
            <p:cNvCxnSpPr>
              <a:cxnSpLocks noChangeShapeType="1"/>
              <a:stCxn id="7" idx="1"/>
            </p:cNvCxnSpPr>
            <p:nvPr/>
          </p:nvCxnSpPr>
          <p:spPr bwMode="auto">
            <a:xfrm flipH="1">
              <a:off x="646430" y="1962785"/>
              <a:ext cx="857885" cy="0"/>
            </a:xfrm>
            <a:prstGeom prst="straightConnector1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/>
          </p:spPr>
        </p:cxnSp>
        <p:cxnSp>
          <p:nvCxnSpPr>
            <p:cNvPr id="19" name="AutoShape 17"/>
            <p:cNvCxnSpPr>
              <a:cxnSpLocks noChangeShapeType="1"/>
              <a:stCxn id="10" idx="1"/>
            </p:cNvCxnSpPr>
            <p:nvPr/>
          </p:nvCxnSpPr>
          <p:spPr bwMode="auto">
            <a:xfrm flipH="1" flipV="1">
              <a:off x="646430" y="2581910"/>
              <a:ext cx="838835" cy="10160"/>
            </a:xfrm>
            <a:prstGeom prst="straightConnector1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xtLst/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2903855" y="1362710"/>
              <a:ext cx="0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grpSp>
          <p:nvGrpSpPr>
            <p:cNvPr id="21" name="Group 19"/>
            <p:cNvGrpSpPr>
              <a:grpSpLocks/>
            </p:cNvGrpSpPr>
            <p:nvPr/>
          </p:nvGrpSpPr>
          <p:grpSpPr bwMode="auto">
            <a:xfrm>
              <a:off x="2160905" y="2143125"/>
              <a:ext cx="514350" cy="67310"/>
              <a:chOff x="8070" y="11183"/>
              <a:chExt cx="810" cy="157"/>
            </a:xfrm>
            <a:grpFill/>
          </p:grpSpPr>
          <p:cxnSp>
            <p:nvCxnSpPr>
              <p:cNvPr id="48" name="AutoShape 20"/>
              <p:cNvCxnSpPr>
                <a:cxnSpLocks noChangeShapeType="1"/>
              </p:cNvCxnSpPr>
              <p:nvPr/>
            </p:nvCxnSpPr>
            <p:spPr bwMode="auto">
              <a:xfrm>
                <a:off x="8070" y="11183"/>
                <a:ext cx="1" cy="157"/>
              </a:xfrm>
              <a:prstGeom prst="straightConnector1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/>
            </p:spPr>
          </p:cxnSp>
          <p:cxnSp>
            <p:nvCxnSpPr>
              <p:cNvPr id="49" name="AutoShape 21"/>
              <p:cNvCxnSpPr>
                <a:cxnSpLocks noChangeShapeType="1"/>
              </p:cNvCxnSpPr>
              <p:nvPr/>
            </p:nvCxnSpPr>
            <p:spPr bwMode="auto">
              <a:xfrm>
                <a:off x="8070" y="11340"/>
                <a:ext cx="810" cy="0"/>
              </a:xfrm>
              <a:prstGeom prst="straightConnector1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  <a:extLst/>
            </p:spPr>
          </p:cxnSp>
        </p:grpSp>
        <p:grpSp>
          <p:nvGrpSpPr>
            <p:cNvPr id="22" name="Group 22"/>
            <p:cNvGrpSpPr>
              <a:grpSpLocks/>
            </p:cNvGrpSpPr>
            <p:nvPr/>
          </p:nvGrpSpPr>
          <p:grpSpPr bwMode="auto">
            <a:xfrm flipV="1">
              <a:off x="2155825" y="2336165"/>
              <a:ext cx="514350" cy="67310"/>
              <a:chOff x="8070" y="11183"/>
              <a:chExt cx="810" cy="157"/>
            </a:xfrm>
            <a:grpFill/>
          </p:grpSpPr>
          <p:cxnSp>
            <p:nvCxnSpPr>
              <p:cNvPr id="46" name="AutoShape 23"/>
              <p:cNvCxnSpPr>
                <a:cxnSpLocks noChangeShapeType="1"/>
              </p:cNvCxnSpPr>
              <p:nvPr/>
            </p:nvCxnSpPr>
            <p:spPr bwMode="auto">
              <a:xfrm>
                <a:off x="8070" y="11183"/>
                <a:ext cx="1" cy="157"/>
              </a:xfrm>
              <a:prstGeom prst="straightConnector1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/>
            </p:spPr>
          </p:cxnSp>
          <p:cxnSp>
            <p:nvCxnSpPr>
              <p:cNvPr id="47" name="AutoShape 24"/>
              <p:cNvCxnSpPr>
                <a:cxnSpLocks noChangeShapeType="1"/>
              </p:cNvCxnSpPr>
              <p:nvPr/>
            </p:nvCxnSpPr>
            <p:spPr bwMode="auto">
              <a:xfrm>
                <a:off x="8070" y="11340"/>
                <a:ext cx="810" cy="0"/>
              </a:xfrm>
              <a:prstGeom prst="straightConnector1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  <a:extLst/>
            </p:spPr>
          </p:cxnSp>
        </p:grpSp>
        <p:grpSp>
          <p:nvGrpSpPr>
            <p:cNvPr id="23" name="Group 25"/>
            <p:cNvGrpSpPr>
              <a:grpSpLocks/>
            </p:cNvGrpSpPr>
            <p:nvPr/>
          </p:nvGrpSpPr>
          <p:grpSpPr bwMode="auto">
            <a:xfrm>
              <a:off x="2304307" y="248920"/>
              <a:ext cx="143895" cy="495300"/>
              <a:chOff x="7131" y="9586"/>
              <a:chExt cx="543" cy="833"/>
            </a:xfrm>
            <a:grpFill/>
          </p:grpSpPr>
          <p:cxnSp>
            <p:nvCxnSpPr>
              <p:cNvPr id="43" name="AutoShape 26"/>
              <p:cNvCxnSpPr>
                <a:cxnSpLocks noChangeShapeType="1"/>
              </p:cNvCxnSpPr>
              <p:nvPr/>
            </p:nvCxnSpPr>
            <p:spPr bwMode="auto">
              <a:xfrm>
                <a:off x="7673" y="9586"/>
                <a:ext cx="1" cy="832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/>
            </p:spPr>
          </p:cxnSp>
          <p:cxnSp>
            <p:nvCxnSpPr>
              <p:cNvPr id="44" name="AutoShape 27"/>
              <p:cNvCxnSpPr>
                <a:cxnSpLocks noChangeShapeType="1"/>
              </p:cNvCxnSpPr>
              <p:nvPr/>
            </p:nvCxnSpPr>
            <p:spPr bwMode="auto">
              <a:xfrm flipH="1">
                <a:off x="7131" y="9586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  <p:cxnSp>
            <p:nvCxnSpPr>
              <p:cNvPr id="45" name="AutoShape 28"/>
              <p:cNvCxnSpPr>
                <a:cxnSpLocks noChangeShapeType="1"/>
              </p:cNvCxnSpPr>
              <p:nvPr/>
            </p:nvCxnSpPr>
            <p:spPr bwMode="auto">
              <a:xfrm flipH="1">
                <a:off x="7131" y="10418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</p:grpSp>
        <p:grpSp>
          <p:nvGrpSpPr>
            <p:cNvPr id="24" name="Group 29"/>
            <p:cNvGrpSpPr>
              <a:grpSpLocks/>
            </p:cNvGrpSpPr>
            <p:nvPr/>
          </p:nvGrpSpPr>
          <p:grpSpPr bwMode="auto">
            <a:xfrm>
              <a:off x="2304307" y="871855"/>
              <a:ext cx="143895" cy="443230"/>
              <a:chOff x="7131" y="9586"/>
              <a:chExt cx="543" cy="833"/>
            </a:xfrm>
            <a:grpFill/>
          </p:grpSpPr>
          <p:cxnSp>
            <p:nvCxnSpPr>
              <p:cNvPr id="40" name="AutoShape 30"/>
              <p:cNvCxnSpPr>
                <a:cxnSpLocks noChangeShapeType="1"/>
              </p:cNvCxnSpPr>
              <p:nvPr/>
            </p:nvCxnSpPr>
            <p:spPr bwMode="auto">
              <a:xfrm>
                <a:off x="7673" y="9586"/>
                <a:ext cx="1" cy="832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/>
            </p:spPr>
          </p:cxnSp>
          <p:cxnSp>
            <p:nvCxnSpPr>
              <p:cNvPr id="41" name="AutoShape 31"/>
              <p:cNvCxnSpPr>
                <a:cxnSpLocks noChangeShapeType="1"/>
              </p:cNvCxnSpPr>
              <p:nvPr/>
            </p:nvCxnSpPr>
            <p:spPr bwMode="auto">
              <a:xfrm flipH="1">
                <a:off x="7131" y="9586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  <p:cxnSp>
            <p:nvCxnSpPr>
              <p:cNvPr id="42" name="AutoShape 32"/>
              <p:cNvCxnSpPr>
                <a:cxnSpLocks noChangeShapeType="1"/>
              </p:cNvCxnSpPr>
              <p:nvPr/>
            </p:nvCxnSpPr>
            <p:spPr bwMode="auto">
              <a:xfrm flipH="1">
                <a:off x="7131" y="10418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</p:grpSp>
        <p:grpSp>
          <p:nvGrpSpPr>
            <p:cNvPr id="25" name="Group 33"/>
            <p:cNvGrpSpPr>
              <a:grpSpLocks/>
            </p:cNvGrpSpPr>
            <p:nvPr/>
          </p:nvGrpSpPr>
          <p:grpSpPr bwMode="auto">
            <a:xfrm>
              <a:off x="2310022" y="1449070"/>
              <a:ext cx="143895" cy="462280"/>
              <a:chOff x="7131" y="9586"/>
              <a:chExt cx="543" cy="833"/>
            </a:xfrm>
            <a:grpFill/>
          </p:grpSpPr>
          <p:cxnSp>
            <p:nvCxnSpPr>
              <p:cNvPr id="37" name="AutoShape 34"/>
              <p:cNvCxnSpPr>
                <a:cxnSpLocks noChangeShapeType="1"/>
              </p:cNvCxnSpPr>
              <p:nvPr/>
            </p:nvCxnSpPr>
            <p:spPr bwMode="auto">
              <a:xfrm>
                <a:off x="7673" y="9586"/>
                <a:ext cx="1" cy="832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/>
            </p:spPr>
          </p:cxnSp>
          <p:cxnSp>
            <p:nvCxnSpPr>
              <p:cNvPr id="38" name="AutoShape 35"/>
              <p:cNvCxnSpPr>
                <a:cxnSpLocks noChangeShapeType="1"/>
              </p:cNvCxnSpPr>
              <p:nvPr/>
            </p:nvCxnSpPr>
            <p:spPr bwMode="auto">
              <a:xfrm flipH="1">
                <a:off x="7131" y="9586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  <p:cxnSp>
            <p:nvCxnSpPr>
              <p:cNvPr id="39" name="AutoShape 36"/>
              <p:cNvCxnSpPr>
                <a:cxnSpLocks noChangeShapeType="1"/>
              </p:cNvCxnSpPr>
              <p:nvPr/>
            </p:nvCxnSpPr>
            <p:spPr bwMode="auto">
              <a:xfrm flipH="1">
                <a:off x="7131" y="10418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</p:grpSp>
        <p:grpSp>
          <p:nvGrpSpPr>
            <p:cNvPr id="26" name="Group 37"/>
            <p:cNvGrpSpPr>
              <a:grpSpLocks/>
            </p:cNvGrpSpPr>
            <p:nvPr/>
          </p:nvGrpSpPr>
          <p:grpSpPr bwMode="auto">
            <a:xfrm>
              <a:off x="2320177" y="153670"/>
              <a:ext cx="353493" cy="1845310"/>
              <a:chOff x="7131" y="9586"/>
              <a:chExt cx="543" cy="833"/>
            </a:xfrm>
            <a:grpFill/>
          </p:grpSpPr>
          <p:cxnSp>
            <p:nvCxnSpPr>
              <p:cNvPr id="34" name="AutoShape 38"/>
              <p:cNvCxnSpPr>
                <a:cxnSpLocks noChangeShapeType="1"/>
              </p:cNvCxnSpPr>
              <p:nvPr/>
            </p:nvCxnSpPr>
            <p:spPr bwMode="auto">
              <a:xfrm>
                <a:off x="7673" y="9586"/>
                <a:ext cx="1" cy="832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/>
            </p:spPr>
          </p:cxnSp>
          <p:cxnSp>
            <p:nvCxnSpPr>
              <p:cNvPr id="35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7131" y="9586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  <p:cxnSp>
            <p:nvCxnSpPr>
              <p:cNvPr id="36" name="AutoShape 40"/>
              <p:cNvCxnSpPr>
                <a:cxnSpLocks noChangeShapeType="1"/>
              </p:cNvCxnSpPr>
              <p:nvPr/>
            </p:nvCxnSpPr>
            <p:spPr bwMode="auto">
              <a:xfrm flipH="1">
                <a:off x="7131" y="10418"/>
                <a:ext cx="542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  <a:extLst/>
            </p:spPr>
          </p:cxnSp>
        </p:grpSp>
        <p:sp>
          <p:nvSpPr>
            <p:cNvPr id="27" name="Text Box 41"/>
            <p:cNvSpPr txBox="1">
              <a:spLocks noChangeArrowheads="1"/>
            </p:cNvSpPr>
            <p:nvPr/>
          </p:nvSpPr>
          <p:spPr bwMode="auto">
            <a:xfrm>
              <a:off x="2689225" y="872490"/>
              <a:ext cx="986155" cy="64643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Vztahy mezi subsystémy, moduly a očekáváními</a:t>
              </a:r>
              <a:endParaRPr lang="cs-CZ" sz="120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28" name="Group 42"/>
            <p:cNvGrpSpPr>
              <a:grpSpLocks/>
            </p:cNvGrpSpPr>
            <p:nvPr/>
          </p:nvGrpSpPr>
          <p:grpSpPr bwMode="auto">
            <a:xfrm flipV="1">
              <a:off x="649867" y="762635"/>
              <a:ext cx="848070" cy="128270"/>
              <a:chOff x="8070" y="11183"/>
              <a:chExt cx="810" cy="157"/>
            </a:xfrm>
            <a:grpFill/>
          </p:grpSpPr>
          <p:cxnSp>
            <p:nvCxnSpPr>
              <p:cNvPr id="32" name="AutoShape 43"/>
              <p:cNvCxnSpPr>
                <a:cxnSpLocks noChangeShapeType="1"/>
              </p:cNvCxnSpPr>
              <p:nvPr/>
            </p:nvCxnSpPr>
            <p:spPr bwMode="auto">
              <a:xfrm>
                <a:off x="8070" y="11183"/>
                <a:ext cx="1" cy="157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lgDashDotDot"/>
                <a:round/>
                <a:headEnd/>
                <a:tailEnd/>
              </a:ln>
              <a:extLst/>
            </p:spPr>
          </p:cxnSp>
          <p:cxnSp>
            <p:nvCxnSpPr>
              <p:cNvPr id="33" name="AutoShape 44"/>
              <p:cNvCxnSpPr>
                <a:cxnSpLocks noChangeShapeType="1"/>
              </p:cNvCxnSpPr>
              <p:nvPr/>
            </p:nvCxnSpPr>
            <p:spPr bwMode="auto">
              <a:xfrm>
                <a:off x="8070" y="11340"/>
                <a:ext cx="810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lgDashDotDot"/>
                <a:round/>
                <a:headEnd/>
                <a:tailEnd type="triangle" w="med" len="med"/>
              </a:ln>
              <a:extLst/>
            </p:spPr>
          </p:cxnSp>
        </p:grpSp>
        <p:grpSp>
          <p:nvGrpSpPr>
            <p:cNvPr id="29" name="Group 45"/>
            <p:cNvGrpSpPr>
              <a:grpSpLocks/>
            </p:cNvGrpSpPr>
            <p:nvPr/>
          </p:nvGrpSpPr>
          <p:grpSpPr bwMode="auto">
            <a:xfrm>
              <a:off x="649668" y="1286510"/>
              <a:ext cx="839160" cy="133985"/>
              <a:chOff x="8070" y="11183"/>
              <a:chExt cx="810" cy="157"/>
            </a:xfrm>
            <a:grpFill/>
          </p:grpSpPr>
          <p:cxnSp>
            <p:nvCxnSpPr>
              <p:cNvPr id="30" name="AutoShape 46"/>
              <p:cNvCxnSpPr>
                <a:cxnSpLocks noChangeShapeType="1"/>
              </p:cNvCxnSpPr>
              <p:nvPr/>
            </p:nvCxnSpPr>
            <p:spPr bwMode="auto">
              <a:xfrm>
                <a:off x="8070" y="11183"/>
                <a:ext cx="1" cy="157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lgDashDotDot"/>
                <a:round/>
                <a:headEnd/>
                <a:tailEnd/>
              </a:ln>
              <a:extLst/>
            </p:spPr>
          </p:cxnSp>
          <p:cxnSp>
            <p:nvCxnSpPr>
              <p:cNvPr id="31" name="AutoShape 47"/>
              <p:cNvCxnSpPr>
                <a:cxnSpLocks noChangeShapeType="1"/>
              </p:cNvCxnSpPr>
              <p:nvPr/>
            </p:nvCxnSpPr>
            <p:spPr bwMode="auto">
              <a:xfrm>
                <a:off x="8070" y="11340"/>
                <a:ext cx="810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prstDash val="lgDashDotDot"/>
                <a:round/>
                <a:headEnd/>
                <a:tailEnd type="triangle" w="med" len="med"/>
              </a:ln>
              <a:extLst/>
            </p:spPr>
          </p:cxnSp>
        </p:grp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494155" y="1191260"/>
              <a:ext cx="819150" cy="36195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</a:rPr>
                <a:t>Funkční pohled</a:t>
              </a:r>
              <a:endParaRPr lang="cs-CZ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494790" y="629285"/>
              <a:ext cx="818515" cy="36195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200" dirty="0">
                  <a:effectLst/>
                  <a:latin typeface="Times New Roman"/>
                  <a:ea typeface="Times New Roman"/>
                </a:rPr>
                <a:t> </a:t>
              </a:r>
              <a:r>
                <a:rPr lang="en-US" sz="1200" dirty="0" err="1" smtClean="0">
                  <a:effectLst/>
                  <a:latin typeface="Times New Roman"/>
                  <a:ea typeface="Times New Roman"/>
                </a:rPr>
                <a:t>Uživatelské</a:t>
              </a:r>
              <a:r>
                <a:rPr lang="en-US" sz="1200" dirty="0" smtClean="0">
                  <a:effectLst/>
                  <a:latin typeface="Times New Roman"/>
                  <a:ea typeface="Times New Roman"/>
                </a:rPr>
                <a:t> </a:t>
              </a:r>
              <a:r>
                <a:rPr lang="en-US" sz="1200" dirty="0" err="1">
                  <a:effectLst/>
                  <a:latin typeface="Times New Roman"/>
                  <a:ea typeface="Times New Roman"/>
                </a:rPr>
                <a:t>potřeby</a:t>
              </a:r>
              <a:endParaRPr lang="cs-CZ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" name="AutoShape 10"/>
            <p:cNvCxnSpPr>
              <a:cxnSpLocks noChangeShapeType="1"/>
              <a:stCxn id="9" idx="2"/>
              <a:endCxn id="8" idx="0"/>
            </p:cNvCxnSpPr>
            <p:nvPr/>
          </p:nvCxnSpPr>
          <p:spPr bwMode="auto">
            <a:xfrm flipH="1">
              <a:off x="1903730" y="991235"/>
              <a:ext cx="635" cy="20002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829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Souhrn doporučení pro implementaci </a:t>
            </a:r>
            <a:r>
              <a:rPr lang="cs-CZ" dirty="0" err="1" smtClean="0"/>
              <a:t>telematických</a:t>
            </a:r>
            <a:r>
              <a:rPr lang="cs-CZ" dirty="0" smtClean="0"/>
              <a:t> systémů</a:t>
            </a:r>
          </a:p>
          <a:p>
            <a:pPr lvl="1">
              <a:defRPr/>
            </a:pPr>
            <a:r>
              <a:rPr lang="cs-CZ" dirty="0" smtClean="0"/>
              <a:t>Založena na zkušenostech z implementací</a:t>
            </a:r>
          </a:p>
          <a:p>
            <a:pPr lvl="1">
              <a:defRPr/>
            </a:pPr>
            <a:r>
              <a:rPr lang="cs-CZ" dirty="0" smtClean="0"/>
              <a:t>Jednotný styl</a:t>
            </a:r>
          </a:p>
          <a:p>
            <a:pPr lvl="1">
              <a:defRPr/>
            </a:pPr>
            <a:r>
              <a:rPr lang="cs-CZ" dirty="0" smtClean="0"/>
              <a:t>Zajištění kompatibility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Pozn.: pojem architektura je mírně zavádějící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ITS architektura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622399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Časový přehled vzniku národních architektur v Evropě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6868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cs-CZ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1643057" y="1285860"/>
            <a:ext cx="5715025" cy="4490533"/>
            <a:chOff x="1273" y="1417"/>
            <a:chExt cx="8582" cy="6742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24583" name="AutoShape 79"/>
            <p:cNvSpPr>
              <a:spLocks noChangeAspect="1" noChangeArrowheads="1" noTextEdit="1"/>
            </p:cNvSpPr>
            <p:nvPr/>
          </p:nvSpPr>
          <p:spPr bwMode="auto">
            <a:xfrm>
              <a:off x="1273" y="1417"/>
              <a:ext cx="8582" cy="6742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4584" name="Text Box 78"/>
            <p:cNvSpPr txBox="1">
              <a:spLocks noChangeArrowheads="1"/>
            </p:cNvSpPr>
            <p:nvPr/>
          </p:nvSpPr>
          <p:spPr bwMode="auto">
            <a:xfrm>
              <a:off x="4110" y="7530"/>
              <a:ext cx="705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2000</a:t>
              </a:r>
              <a:endParaRPr lang="pl-PL"/>
            </a:p>
          </p:txBody>
        </p:sp>
        <p:sp>
          <p:nvSpPr>
            <p:cNvPr id="24585" name="Text Box 77"/>
            <p:cNvSpPr txBox="1">
              <a:spLocks noChangeArrowheads="1"/>
            </p:cNvSpPr>
            <p:nvPr/>
          </p:nvSpPr>
          <p:spPr bwMode="auto">
            <a:xfrm>
              <a:off x="9180" y="7545"/>
              <a:ext cx="645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2010</a:t>
              </a:r>
              <a:endParaRPr lang="pl-PL"/>
            </a:p>
          </p:txBody>
        </p:sp>
        <p:sp>
          <p:nvSpPr>
            <p:cNvPr id="24586" name="Text Box 76"/>
            <p:cNvSpPr txBox="1">
              <a:spLocks noChangeArrowheads="1"/>
            </p:cNvSpPr>
            <p:nvPr/>
          </p:nvSpPr>
          <p:spPr bwMode="auto">
            <a:xfrm>
              <a:off x="6585" y="7545"/>
              <a:ext cx="630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2005</a:t>
              </a:r>
              <a:endParaRPr lang="pl-PL"/>
            </a:p>
          </p:txBody>
        </p:sp>
        <p:grpSp>
          <p:nvGrpSpPr>
            <p:cNvPr id="4" name="Group 72"/>
            <p:cNvGrpSpPr>
              <a:grpSpLocks/>
            </p:cNvGrpSpPr>
            <p:nvPr/>
          </p:nvGrpSpPr>
          <p:grpSpPr bwMode="auto">
            <a:xfrm>
              <a:off x="2595" y="2130"/>
              <a:ext cx="7066" cy="541"/>
              <a:chOff x="2595" y="2130"/>
              <a:chExt cx="7066" cy="406"/>
            </a:xfrm>
            <a:grpFill/>
          </p:grpSpPr>
          <p:cxnSp>
            <p:nvCxnSpPr>
              <p:cNvPr id="24658" name="AutoShape 75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59" name="AutoShape 74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60" name="AutoShape 73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588" name="AutoShape 71"/>
            <p:cNvCxnSpPr>
              <a:cxnSpLocks noChangeShapeType="1"/>
            </p:cNvCxnSpPr>
            <p:nvPr/>
          </p:nvCxnSpPr>
          <p:spPr bwMode="auto">
            <a:xfrm>
              <a:off x="2595" y="2130"/>
              <a:ext cx="7065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5" name="Group 67"/>
            <p:cNvGrpSpPr>
              <a:grpSpLocks/>
            </p:cNvGrpSpPr>
            <p:nvPr/>
          </p:nvGrpSpPr>
          <p:grpSpPr bwMode="auto">
            <a:xfrm>
              <a:off x="2595" y="2670"/>
              <a:ext cx="7066" cy="541"/>
              <a:chOff x="2595" y="2130"/>
              <a:chExt cx="7066" cy="406"/>
            </a:xfrm>
            <a:grpFill/>
          </p:grpSpPr>
          <p:cxnSp>
            <p:nvCxnSpPr>
              <p:cNvPr id="24655" name="AutoShape 70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56" name="AutoShape 69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57" name="AutoShape 68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6" name="Group 63"/>
            <p:cNvGrpSpPr>
              <a:grpSpLocks/>
            </p:cNvGrpSpPr>
            <p:nvPr/>
          </p:nvGrpSpPr>
          <p:grpSpPr bwMode="auto">
            <a:xfrm>
              <a:off x="2595" y="4275"/>
              <a:ext cx="7066" cy="541"/>
              <a:chOff x="2595" y="2130"/>
              <a:chExt cx="7066" cy="406"/>
            </a:xfrm>
            <a:grpFill/>
          </p:grpSpPr>
          <p:cxnSp>
            <p:nvCxnSpPr>
              <p:cNvPr id="24652" name="AutoShape 66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53" name="AutoShape 65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54" name="AutoShape 64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7" name="Group 59"/>
            <p:cNvGrpSpPr>
              <a:grpSpLocks/>
            </p:cNvGrpSpPr>
            <p:nvPr/>
          </p:nvGrpSpPr>
          <p:grpSpPr bwMode="auto">
            <a:xfrm>
              <a:off x="2595" y="3735"/>
              <a:ext cx="7066" cy="541"/>
              <a:chOff x="2595" y="2130"/>
              <a:chExt cx="7066" cy="406"/>
            </a:xfrm>
            <a:grpFill/>
          </p:grpSpPr>
          <p:cxnSp>
            <p:nvCxnSpPr>
              <p:cNvPr id="24649" name="AutoShape 62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50" name="AutoShape 61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51" name="AutoShape 60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8" name="Group 55"/>
            <p:cNvGrpSpPr>
              <a:grpSpLocks/>
            </p:cNvGrpSpPr>
            <p:nvPr/>
          </p:nvGrpSpPr>
          <p:grpSpPr bwMode="auto">
            <a:xfrm>
              <a:off x="2598" y="3210"/>
              <a:ext cx="7066" cy="541"/>
              <a:chOff x="2595" y="2130"/>
              <a:chExt cx="7066" cy="406"/>
            </a:xfrm>
            <a:grpFill/>
          </p:grpSpPr>
          <p:cxnSp>
            <p:nvCxnSpPr>
              <p:cNvPr id="24646" name="AutoShape 58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47" name="AutoShape 57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48" name="AutoShape 56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9" name="Group 51"/>
            <p:cNvGrpSpPr>
              <a:grpSpLocks/>
            </p:cNvGrpSpPr>
            <p:nvPr/>
          </p:nvGrpSpPr>
          <p:grpSpPr bwMode="auto">
            <a:xfrm>
              <a:off x="2595" y="5355"/>
              <a:ext cx="7066" cy="541"/>
              <a:chOff x="2595" y="2130"/>
              <a:chExt cx="7066" cy="406"/>
            </a:xfrm>
            <a:grpFill/>
          </p:grpSpPr>
          <p:cxnSp>
            <p:nvCxnSpPr>
              <p:cNvPr id="24643" name="AutoShape 54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44" name="AutoShape 53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45" name="AutoShape 52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0" name="Group 47"/>
            <p:cNvGrpSpPr>
              <a:grpSpLocks/>
            </p:cNvGrpSpPr>
            <p:nvPr/>
          </p:nvGrpSpPr>
          <p:grpSpPr bwMode="auto">
            <a:xfrm>
              <a:off x="2595" y="5895"/>
              <a:ext cx="7066" cy="541"/>
              <a:chOff x="2595" y="2130"/>
              <a:chExt cx="7066" cy="406"/>
            </a:xfrm>
            <a:grpFill/>
          </p:grpSpPr>
          <p:cxnSp>
            <p:nvCxnSpPr>
              <p:cNvPr id="24640" name="AutoShape 50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41" name="AutoShape 49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42" name="AutoShape 48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1" name="Group 43"/>
            <p:cNvGrpSpPr>
              <a:grpSpLocks/>
            </p:cNvGrpSpPr>
            <p:nvPr/>
          </p:nvGrpSpPr>
          <p:grpSpPr bwMode="auto">
            <a:xfrm>
              <a:off x="2595" y="4815"/>
              <a:ext cx="7066" cy="541"/>
              <a:chOff x="2595" y="2130"/>
              <a:chExt cx="7066" cy="406"/>
            </a:xfrm>
            <a:grpFill/>
          </p:grpSpPr>
          <p:cxnSp>
            <p:nvCxnSpPr>
              <p:cNvPr id="24637" name="AutoShape 46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38" name="AutoShape 45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39" name="AutoShape 44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4596" name="Rectangle 42"/>
            <p:cNvSpPr>
              <a:spLocks noChangeArrowheads="1"/>
            </p:cNvSpPr>
            <p:nvPr/>
          </p:nvSpPr>
          <p:spPr bwMode="auto">
            <a:xfrm>
              <a:off x="3180" y="3300"/>
              <a:ext cx="1455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360" tIns="34747" rIns="13680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TELEMARK</a:t>
              </a:r>
              <a:endParaRPr lang="pl-PL"/>
            </a:p>
          </p:txBody>
        </p:sp>
        <p:cxnSp>
          <p:nvCxnSpPr>
            <p:cNvPr id="24597" name="AutoShape 41"/>
            <p:cNvCxnSpPr>
              <a:cxnSpLocks noChangeShapeType="1"/>
            </p:cNvCxnSpPr>
            <p:nvPr/>
          </p:nvCxnSpPr>
          <p:spPr bwMode="auto">
            <a:xfrm flipH="1" flipV="1">
              <a:off x="4350" y="1560"/>
              <a:ext cx="38" cy="5940"/>
            </a:xfrm>
            <a:prstGeom prst="straightConnector1">
              <a:avLst/>
            </a:prstGeom>
            <a:grp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24598" name="Rectangle 40"/>
            <p:cNvSpPr>
              <a:spLocks noChangeArrowheads="1"/>
            </p:cNvSpPr>
            <p:nvPr/>
          </p:nvSpPr>
          <p:spPr bwMode="auto">
            <a:xfrm>
              <a:off x="2805" y="3826"/>
              <a:ext cx="1455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KAREN</a:t>
              </a:r>
              <a:endParaRPr lang="pl-PL"/>
            </a:p>
          </p:txBody>
        </p:sp>
        <p:sp>
          <p:nvSpPr>
            <p:cNvPr id="24599" name="Rectangle 39"/>
            <p:cNvSpPr>
              <a:spLocks noChangeArrowheads="1"/>
            </p:cNvSpPr>
            <p:nvPr/>
          </p:nvSpPr>
          <p:spPr bwMode="auto">
            <a:xfrm>
              <a:off x="2670" y="2235"/>
              <a:ext cx="1095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3680" tIns="34747" rIns="13680" bIns="8208"/>
            <a:lstStyle/>
            <a:p>
              <a:pPr algn="ctr">
                <a:defRPr/>
              </a:pPr>
              <a:r>
                <a:rPr lang="pl-PL" sz="700">
                  <a:cs typeface="Times New Roman" pitchFamily="18" charset="0"/>
                </a:rPr>
                <a:t>ARKMIN</a:t>
              </a:r>
              <a:endParaRPr lang="pl-PL"/>
            </a:p>
          </p:txBody>
        </p:sp>
        <p:sp>
          <p:nvSpPr>
            <p:cNvPr id="24600" name="Rectangle 38"/>
            <p:cNvSpPr>
              <a:spLocks noChangeArrowheads="1"/>
            </p:cNvSpPr>
            <p:nvPr/>
          </p:nvSpPr>
          <p:spPr bwMode="auto">
            <a:xfrm>
              <a:off x="4635" y="2235"/>
              <a:ext cx="1431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3680" tIns="34747" rIns="13680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ARKTRANS</a:t>
              </a:r>
              <a:endParaRPr lang="pl-PL"/>
            </a:p>
          </p:txBody>
        </p:sp>
        <p:sp>
          <p:nvSpPr>
            <p:cNvPr id="24601" name="Rectangle 37"/>
            <p:cNvSpPr>
              <a:spLocks noChangeArrowheads="1"/>
            </p:cNvSpPr>
            <p:nvPr/>
          </p:nvSpPr>
          <p:spPr bwMode="auto">
            <a:xfrm>
              <a:off x="2805" y="2775"/>
              <a:ext cx="705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AVB</a:t>
              </a:r>
              <a:endParaRPr lang="pl-PL"/>
            </a:p>
          </p:txBody>
        </p:sp>
        <p:sp>
          <p:nvSpPr>
            <p:cNvPr id="24602" name="Rectangle 36"/>
            <p:cNvSpPr>
              <a:spLocks noChangeArrowheads="1"/>
            </p:cNvSpPr>
            <p:nvPr/>
          </p:nvSpPr>
          <p:spPr bwMode="auto">
            <a:xfrm>
              <a:off x="4740" y="3826"/>
              <a:ext cx="177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FRAME</a:t>
              </a:r>
              <a:endParaRPr lang="pl-PL"/>
            </a:p>
          </p:txBody>
        </p:sp>
        <p:sp>
          <p:nvSpPr>
            <p:cNvPr id="24603" name="Rectangle 35"/>
            <p:cNvSpPr>
              <a:spLocks noChangeArrowheads="1"/>
            </p:cNvSpPr>
            <p:nvPr/>
          </p:nvSpPr>
          <p:spPr bwMode="auto">
            <a:xfrm>
              <a:off x="5445" y="4365"/>
              <a:ext cx="294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ACTIF 2</a:t>
              </a:r>
              <a:endParaRPr lang="pl-PL"/>
            </a:p>
          </p:txBody>
        </p:sp>
        <p:sp>
          <p:nvSpPr>
            <p:cNvPr id="24604" name="Rectangle 34"/>
            <p:cNvSpPr>
              <a:spLocks noChangeArrowheads="1"/>
            </p:cNvSpPr>
            <p:nvPr/>
          </p:nvSpPr>
          <p:spPr bwMode="auto">
            <a:xfrm>
              <a:off x="4950" y="3300"/>
              <a:ext cx="1455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FITS</a:t>
              </a:r>
              <a:endParaRPr lang="pl-PL"/>
            </a:p>
          </p:txBody>
        </p:sp>
        <p:sp>
          <p:nvSpPr>
            <p:cNvPr id="24605" name="Rectangle 33"/>
            <p:cNvSpPr>
              <a:spLocks noChangeArrowheads="1"/>
            </p:cNvSpPr>
            <p:nvPr/>
          </p:nvSpPr>
          <p:spPr bwMode="auto">
            <a:xfrm>
              <a:off x="6585" y="3826"/>
              <a:ext cx="3074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800">
                  <a:cs typeface="Times New Roman" pitchFamily="18" charset="0"/>
                </a:rPr>
                <a:t>Continuos development </a:t>
              </a:r>
              <a:endParaRPr lang="pl-PL"/>
            </a:p>
          </p:txBody>
        </p:sp>
        <p:sp>
          <p:nvSpPr>
            <p:cNvPr id="24606" name="Rectangle 32"/>
            <p:cNvSpPr>
              <a:spLocks noChangeArrowheads="1"/>
            </p:cNvSpPr>
            <p:nvPr/>
          </p:nvSpPr>
          <p:spPr bwMode="auto">
            <a:xfrm>
              <a:off x="3615" y="2775"/>
              <a:ext cx="825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3680" tIns="27360" rIns="13680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Koepel</a:t>
              </a:r>
              <a:endParaRPr lang="pl-PL"/>
            </a:p>
          </p:txBody>
        </p:sp>
        <p:sp>
          <p:nvSpPr>
            <p:cNvPr id="24607" name="Rectangle 31"/>
            <p:cNvSpPr>
              <a:spLocks noChangeArrowheads="1"/>
            </p:cNvSpPr>
            <p:nvPr/>
          </p:nvSpPr>
          <p:spPr bwMode="auto">
            <a:xfrm>
              <a:off x="4740" y="2775"/>
              <a:ext cx="84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STIS</a:t>
              </a:r>
              <a:endParaRPr lang="pl-PL"/>
            </a:p>
          </p:txBody>
        </p:sp>
        <p:sp>
          <p:nvSpPr>
            <p:cNvPr id="24608" name="Rectangle 30"/>
            <p:cNvSpPr>
              <a:spLocks noChangeArrowheads="1"/>
            </p:cNvSpPr>
            <p:nvPr/>
          </p:nvSpPr>
          <p:spPr bwMode="auto">
            <a:xfrm>
              <a:off x="3990" y="4365"/>
              <a:ext cx="114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ACTIF 1</a:t>
              </a:r>
              <a:endParaRPr lang="pl-PL"/>
            </a:p>
          </p:txBody>
        </p:sp>
        <p:sp>
          <p:nvSpPr>
            <p:cNvPr id="24609" name="Rectangle 29"/>
            <p:cNvSpPr>
              <a:spLocks noChangeArrowheads="1"/>
            </p:cNvSpPr>
            <p:nvPr/>
          </p:nvSpPr>
          <p:spPr bwMode="auto">
            <a:xfrm>
              <a:off x="4860" y="4905"/>
              <a:ext cx="96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3680" tIns="34747" rIns="13680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ARTIST</a:t>
              </a:r>
              <a:endParaRPr lang="pl-PL"/>
            </a:p>
          </p:txBody>
        </p:sp>
        <p:sp>
          <p:nvSpPr>
            <p:cNvPr id="24610" name="Rectangle 28"/>
            <p:cNvSpPr>
              <a:spLocks noChangeArrowheads="1"/>
            </p:cNvSpPr>
            <p:nvPr/>
          </p:nvSpPr>
          <p:spPr bwMode="auto">
            <a:xfrm>
              <a:off x="6150" y="4905"/>
              <a:ext cx="204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ARTIST Phase 2</a:t>
              </a:r>
              <a:endParaRPr lang="pl-PL"/>
            </a:p>
          </p:txBody>
        </p:sp>
        <p:sp>
          <p:nvSpPr>
            <p:cNvPr id="24611" name="Rectangle 27"/>
            <p:cNvSpPr>
              <a:spLocks noChangeArrowheads="1"/>
            </p:cNvSpPr>
            <p:nvPr/>
          </p:nvSpPr>
          <p:spPr bwMode="auto">
            <a:xfrm>
              <a:off x="4875" y="5460"/>
              <a:ext cx="1905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0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TEAM</a:t>
              </a:r>
              <a:endParaRPr lang="pl-PL"/>
            </a:p>
          </p:txBody>
        </p:sp>
        <p:sp>
          <p:nvSpPr>
            <p:cNvPr id="24612" name="Rectangle 26"/>
            <p:cNvSpPr>
              <a:spLocks noChangeArrowheads="1"/>
            </p:cNvSpPr>
            <p:nvPr/>
          </p:nvSpPr>
          <p:spPr bwMode="auto">
            <a:xfrm>
              <a:off x="8670" y="5460"/>
              <a:ext cx="99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3680" tIns="34747" rIns="13680" bIns="0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TEAM 2</a:t>
              </a:r>
              <a:endParaRPr lang="pl-PL"/>
            </a:p>
          </p:txBody>
        </p:sp>
        <p:sp>
          <p:nvSpPr>
            <p:cNvPr id="24613" name="Rectangle 25"/>
            <p:cNvSpPr>
              <a:spLocks noChangeArrowheads="1"/>
            </p:cNvSpPr>
            <p:nvPr/>
          </p:nvSpPr>
          <p:spPr bwMode="auto">
            <a:xfrm>
              <a:off x="5250" y="6000"/>
              <a:ext cx="2940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TTS-A</a:t>
              </a:r>
              <a:endParaRPr lang="pl-PL"/>
            </a:p>
          </p:txBody>
        </p:sp>
        <p:sp>
          <p:nvSpPr>
            <p:cNvPr id="24614" name="Text Box 24"/>
            <p:cNvSpPr txBox="1">
              <a:spLocks noChangeArrowheads="1"/>
            </p:cNvSpPr>
            <p:nvPr/>
          </p:nvSpPr>
          <p:spPr bwMode="auto">
            <a:xfrm>
              <a:off x="3450" y="1620"/>
              <a:ext cx="2130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cs-CZ" sz="900">
                  <a:cs typeface="Times New Roman" pitchFamily="18" charset="0"/>
                </a:rPr>
                <a:t>KAREN available</a:t>
              </a:r>
              <a:endParaRPr lang="cs-CZ"/>
            </a:p>
          </p:txBody>
        </p:sp>
        <p:sp>
          <p:nvSpPr>
            <p:cNvPr id="24615" name="Text Box 23"/>
            <p:cNvSpPr txBox="1">
              <a:spLocks noChangeArrowheads="1"/>
            </p:cNvSpPr>
            <p:nvPr/>
          </p:nvSpPr>
          <p:spPr bwMode="auto">
            <a:xfrm>
              <a:off x="6420" y="1620"/>
              <a:ext cx="720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2005</a:t>
              </a:r>
              <a:endParaRPr lang="pl-PL"/>
            </a:p>
          </p:txBody>
        </p:sp>
        <p:sp>
          <p:nvSpPr>
            <p:cNvPr id="24616" name="Text Box 22"/>
            <p:cNvSpPr txBox="1">
              <a:spLocks noChangeArrowheads="1"/>
            </p:cNvSpPr>
            <p:nvPr/>
          </p:nvSpPr>
          <p:spPr bwMode="auto">
            <a:xfrm>
              <a:off x="8921" y="1620"/>
              <a:ext cx="645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2010</a:t>
              </a:r>
              <a:endParaRPr lang="pl-PL"/>
            </a:p>
          </p:txBody>
        </p:sp>
        <p:sp>
          <p:nvSpPr>
            <p:cNvPr id="24617" name="Text Box 21"/>
            <p:cNvSpPr txBox="1">
              <a:spLocks noChangeArrowheads="1"/>
            </p:cNvSpPr>
            <p:nvPr/>
          </p:nvSpPr>
          <p:spPr bwMode="auto">
            <a:xfrm>
              <a:off x="1369" y="2175"/>
              <a:ext cx="937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Norway</a:t>
              </a:r>
              <a:endParaRPr lang="pl-PL"/>
            </a:p>
          </p:txBody>
        </p:sp>
        <p:sp>
          <p:nvSpPr>
            <p:cNvPr id="24618" name="Text Box 20"/>
            <p:cNvSpPr txBox="1">
              <a:spLocks noChangeArrowheads="1"/>
            </p:cNvSpPr>
            <p:nvPr/>
          </p:nvSpPr>
          <p:spPr bwMode="auto">
            <a:xfrm>
              <a:off x="1369" y="3240"/>
              <a:ext cx="791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Finland</a:t>
              </a:r>
              <a:endParaRPr lang="pl-PL"/>
            </a:p>
          </p:txBody>
        </p:sp>
        <p:sp>
          <p:nvSpPr>
            <p:cNvPr id="24619" name="Text Box 19"/>
            <p:cNvSpPr txBox="1">
              <a:spLocks noChangeArrowheads="1"/>
            </p:cNvSpPr>
            <p:nvPr/>
          </p:nvSpPr>
          <p:spPr bwMode="auto">
            <a:xfrm>
              <a:off x="1357" y="3766"/>
              <a:ext cx="1238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 u="sng">
                  <a:cs typeface="Times New Roman" pitchFamily="18" charset="0"/>
                </a:rPr>
                <a:t>framework</a:t>
              </a:r>
              <a:endParaRPr lang="pl-PL"/>
            </a:p>
          </p:txBody>
        </p:sp>
        <p:sp>
          <p:nvSpPr>
            <p:cNvPr id="24620" name="Text Box 18"/>
            <p:cNvSpPr txBox="1">
              <a:spLocks noChangeArrowheads="1"/>
            </p:cNvSpPr>
            <p:nvPr/>
          </p:nvSpPr>
          <p:spPr bwMode="auto">
            <a:xfrm>
              <a:off x="1372" y="5460"/>
              <a:ext cx="1223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Czech Rep.</a:t>
              </a:r>
              <a:endParaRPr lang="pl-PL"/>
            </a:p>
          </p:txBody>
        </p:sp>
        <p:sp>
          <p:nvSpPr>
            <p:cNvPr id="24621" name="Text Box 17"/>
            <p:cNvSpPr txBox="1">
              <a:spLocks noChangeArrowheads="1"/>
            </p:cNvSpPr>
            <p:nvPr/>
          </p:nvSpPr>
          <p:spPr bwMode="auto">
            <a:xfrm>
              <a:off x="1388" y="6000"/>
              <a:ext cx="791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Austria</a:t>
              </a:r>
              <a:endParaRPr lang="pl-PL"/>
            </a:p>
          </p:txBody>
        </p:sp>
        <p:sp>
          <p:nvSpPr>
            <p:cNvPr id="24622" name="Text Box 16"/>
            <p:cNvSpPr txBox="1">
              <a:spLocks noChangeArrowheads="1"/>
            </p:cNvSpPr>
            <p:nvPr/>
          </p:nvSpPr>
          <p:spPr bwMode="auto">
            <a:xfrm>
              <a:off x="1358" y="2715"/>
              <a:ext cx="1237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Netherlands</a:t>
              </a:r>
              <a:endParaRPr lang="pl-PL"/>
            </a:p>
          </p:txBody>
        </p:sp>
        <p:sp>
          <p:nvSpPr>
            <p:cNvPr id="24623" name="Text Box 15"/>
            <p:cNvSpPr txBox="1">
              <a:spLocks noChangeArrowheads="1"/>
            </p:cNvSpPr>
            <p:nvPr/>
          </p:nvSpPr>
          <p:spPr bwMode="auto">
            <a:xfrm>
              <a:off x="1388" y="4365"/>
              <a:ext cx="791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France</a:t>
              </a:r>
              <a:endParaRPr lang="pl-PL"/>
            </a:p>
          </p:txBody>
        </p:sp>
        <p:sp>
          <p:nvSpPr>
            <p:cNvPr id="24624" name="Text Box 14"/>
            <p:cNvSpPr txBox="1">
              <a:spLocks noChangeArrowheads="1"/>
            </p:cNvSpPr>
            <p:nvPr/>
          </p:nvSpPr>
          <p:spPr bwMode="auto">
            <a:xfrm>
              <a:off x="1403" y="4905"/>
              <a:ext cx="791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Italy</a:t>
              </a:r>
              <a:endParaRPr lang="pl-PL"/>
            </a:p>
          </p:txBody>
        </p:sp>
        <p:grpSp>
          <p:nvGrpSpPr>
            <p:cNvPr id="12" name="Group 10"/>
            <p:cNvGrpSpPr>
              <a:grpSpLocks/>
            </p:cNvGrpSpPr>
            <p:nvPr/>
          </p:nvGrpSpPr>
          <p:grpSpPr bwMode="auto">
            <a:xfrm>
              <a:off x="2609" y="6975"/>
              <a:ext cx="7066" cy="541"/>
              <a:chOff x="2595" y="2130"/>
              <a:chExt cx="7066" cy="406"/>
            </a:xfrm>
            <a:grpFill/>
          </p:grpSpPr>
          <p:cxnSp>
            <p:nvCxnSpPr>
              <p:cNvPr id="24634" name="AutoShape 13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35" name="AutoShape 12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36" name="AutoShape 11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3" name="Group 6"/>
            <p:cNvGrpSpPr>
              <a:grpSpLocks/>
            </p:cNvGrpSpPr>
            <p:nvPr/>
          </p:nvGrpSpPr>
          <p:grpSpPr bwMode="auto">
            <a:xfrm>
              <a:off x="2598" y="6435"/>
              <a:ext cx="7066" cy="541"/>
              <a:chOff x="2595" y="2130"/>
              <a:chExt cx="7066" cy="406"/>
            </a:xfrm>
            <a:grpFill/>
          </p:grpSpPr>
          <p:cxnSp>
            <p:nvCxnSpPr>
              <p:cNvPr id="24631" name="AutoShape 9"/>
              <p:cNvCxnSpPr>
                <a:cxnSpLocks noChangeShapeType="1"/>
              </p:cNvCxnSpPr>
              <p:nvPr/>
            </p:nvCxnSpPr>
            <p:spPr bwMode="auto">
              <a:xfrm rot="5400000">
                <a:off x="2392" y="2333"/>
                <a:ext cx="405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32" name="AutoShape 8"/>
              <p:cNvCxnSpPr>
                <a:cxnSpLocks noChangeShapeType="1"/>
              </p:cNvCxnSpPr>
              <p:nvPr/>
            </p:nvCxnSpPr>
            <p:spPr bwMode="auto">
              <a:xfrm>
                <a:off x="2595" y="2535"/>
                <a:ext cx="706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33" name="AutoShape 7"/>
              <p:cNvCxnSpPr>
                <a:cxnSpLocks noChangeShapeType="1"/>
              </p:cNvCxnSpPr>
              <p:nvPr/>
            </p:nvCxnSpPr>
            <p:spPr bwMode="auto">
              <a:xfrm rot="5400000">
                <a:off x="9458" y="2332"/>
                <a:ext cx="405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4627" name="Text Box 5"/>
            <p:cNvSpPr txBox="1">
              <a:spLocks noChangeArrowheads="1"/>
            </p:cNvSpPr>
            <p:nvPr/>
          </p:nvSpPr>
          <p:spPr bwMode="auto">
            <a:xfrm>
              <a:off x="1403" y="6570"/>
              <a:ext cx="997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8208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Hungary</a:t>
              </a:r>
              <a:endParaRPr lang="pl-PL"/>
            </a:p>
          </p:txBody>
        </p:sp>
        <p:sp>
          <p:nvSpPr>
            <p:cNvPr id="24628" name="Text Box 4"/>
            <p:cNvSpPr txBox="1">
              <a:spLocks noChangeArrowheads="1"/>
            </p:cNvSpPr>
            <p:nvPr/>
          </p:nvSpPr>
          <p:spPr bwMode="auto">
            <a:xfrm>
              <a:off x="1403" y="7110"/>
              <a:ext cx="1012" cy="40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13680" tIns="34747" rIns="13680" bIns="34747"/>
            <a:lstStyle/>
            <a:p>
              <a:pPr>
                <a:defRPr/>
              </a:pPr>
              <a:r>
                <a:rPr lang="pl-PL" sz="900">
                  <a:cs typeface="Times New Roman" pitchFamily="18" charset="0"/>
                </a:rPr>
                <a:t>Romania</a:t>
              </a:r>
              <a:endParaRPr lang="pl-PL"/>
            </a:p>
          </p:txBody>
        </p:sp>
        <p:sp>
          <p:nvSpPr>
            <p:cNvPr id="24629" name="Rectangle 3"/>
            <p:cNvSpPr>
              <a:spLocks noChangeArrowheads="1"/>
            </p:cNvSpPr>
            <p:nvPr/>
          </p:nvSpPr>
          <p:spPr bwMode="auto">
            <a:xfrm>
              <a:off x="5981" y="6525"/>
              <a:ext cx="3683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HITS</a:t>
              </a:r>
              <a:endParaRPr lang="pl-PL"/>
            </a:p>
          </p:txBody>
        </p:sp>
        <p:sp>
          <p:nvSpPr>
            <p:cNvPr id="24630" name="Rectangle 2"/>
            <p:cNvSpPr>
              <a:spLocks noChangeArrowheads="1"/>
            </p:cNvSpPr>
            <p:nvPr/>
          </p:nvSpPr>
          <p:spPr bwMode="auto">
            <a:xfrm>
              <a:off x="6968" y="7050"/>
              <a:ext cx="2692" cy="34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9494" tIns="34747" rIns="69494" bIns="8208"/>
            <a:lstStyle/>
            <a:p>
              <a:pPr algn="ctr">
                <a:defRPr/>
              </a:pPr>
              <a:r>
                <a:rPr lang="pl-PL" sz="900">
                  <a:cs typeface="Times New Roman" pitchFamily="18" charset="0"/>
                </a:rPr>
                <a:t>NARITS</a:t>
              </a:r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490431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811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Stálý vývoj architektury FRAME 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14400"/>
            <a:ext cx="8358386" cy="561094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Architektura není hotový produkt, stále se vyvíjí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Musí reagovat na aktuální trendy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Např. v rámci evropského projektu </a:t>
            </a:r>
            <a:r>
              <a:rPr lang="cs-CZ" dirty="0" smtClean="0"/>
              <a:t>E-FRAME </a:t>
            </a:r>
            <a:r>
              <a:rPr lang="cs-CZ" dirty="0" smtClean="0"/>
              <a:t>(2008-2011) byla FRAME architektura aktualizována a rozšířena </a:t>
            </a:r>
            <a:r>
              <a:rPr lang="cs-CZ" dirty="0" smtClean="0"/>
              <a:t>o kooperativní systémy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5824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Projekt E-FRAME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914400"/>
            <a:ext cx="8286378" cy="568295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dirty="0" smtClean="0"/>
              <a:t>7 partnerů</a:t>
            </a:r>
          </a:p>
          <a:p>
            <a:pPr lvl="1">
              <a:defRPr/>
            </a:pPr>
            <a:r>
              <a:rPr lang="cs-CZ" b="1" dirty="0" smtClean="0"/>
              <a:t>Peter </a:t>
            </a:r>
            <a:r>
              <a:rPr lang="cs-CZ" b="1" dirty="0" err="1" smtClean="0"/>
              <a:t>Jesty</a:t>
            </a:r>
            <a:r>
              <a:rPr lang="cs-CZ" b="1" dirty="0" smtClean="0"/>
              <a:t> </a:t>
            </a:r>
            <a:r>
              <a:rPr lang="cs-CZ" b="1" dirty="0" err="1" smtClean="0"/>
              <a:t>Consulting</a:t>
            </a:r>
            <a:r>
              <a:rPr lang="cs-CZ" b="1" dirty="0" smtClean="0"/>
              <a:t> </a:t>
            </a:r>
            <a:r>
              <a:rPr lang="cs-CZ" b="1" dirty="0" err="1" smtClean="0"/>
              <a:t>Ltd</a:t>
            </a:r>
            <a:r>
              <a:rPr lang="cs-CZ" b="1" dirty="0" smtClean="0"/>
              <a:t> (UK) (koordinátor projektu)</a:t>
            </a:r>
            <a:r>
              <a:rPr lang="cs-CZ" dirty="0" smtClean="0"/>
              <a:t>, </a:t>
            </a:r>
          </a:p>
          <a:p>
            <a:pPr lvl="1">
              <a:defRPr/>
            </a:pPr>
            <a:r>
              <a:rPr lang="cs-CZ" dirty="0" smtClean="0"/>
              <a:t>Siemens </a:t>
            </a:r>
            <a:r>
              <a:rPr lang="cs-CZ" dirty="0" err="1" smtClean="0"/>
              <a:t>Traffic</a:t>
            </a:r>
            <a:r>
              <a:rPr lang="cs-CZ" dirty="0" smtClean="0"/>
              <a:t> </a:t>
            </a:r>
            <a:r>
              <a:rPr lang="cs-CZ" dirty="0" err="1" smtClean="0"/>
              <a:t>Controls</a:t>
            </a:r>
            <a:r>
              <a:rPr lang="cs-CZ" dirty="0" smtClean="0"/>
              <a:t> (UK), </a:t>
            </a:r>
          </a:p>
          <a:p>
            <a:pPr lvl="1">
              <a:defRPr/>
            </a:pPr>
            <a:r>
              <a:rPr lang="cs-CZ" dirty="0" err="1" smtClean="0"/>
              <a:t>AustriaTech</a:t>
            </a:r>
            <a:r>
              <a:rPr lang="cs-CZ" dirty="0" smtClean="0"/>
              <a:t> – </a:t>
            </a:r>
            <a:r>
              <a:rPr lang="cs-CZ" dirty="0" err="1" smtClean="0"/>
              <a:t>Federal</a:t>
            </a:r>
            <a:r>
              <a:rPr lang="cs-CZ" dirty="0" smtClean="0"/>
              <a:t> </a:t>
            </a:r>
            <a:r>
              <a:rPr lang="cs-CZ" dirty="0" err="1" smtClean="0"/>
              <a:t>Agency</a:t>
            </a:r>
            <a:r>
              <a:rPr lang="cs-CZ" dirty="0" smtClean="0"/>
              <a:t> </a:t>
            </a:r>
            <a:r>
              <a:rPr lang="cs-CZ" dirty="0" err="1" smtClean="0"/>
              <a:t>forTechnological</a:t>
            </a:r>
            <a:r>
              <a:rPr lang="cs-CZ" dirty="0" smtClean="0"/>
              <a:t> </a:t>
            </a:r>
            <a:r>
              <a:rPr lang="cs-CZ" dirty="0" err="1" smtClean="0"/>
              <a:t>Measures</a:t>
            </a:r>
            <a:r>
              <a:rPr lang="cs-CZ" dirty="0" smtClean="0"/>
              <a:t> (AT), </a:t>
            </a:r>
          </a:p>
          <a:p>
            <a:pPr lvl="1">
              <a:defRPr/>
            </a:pPr>
            <a:r>
              <a:rPr lang="cs-CZ" dirty="0" err="1" smtClean="0"/>
              <a:t>Rijkswaterstaat</a:t>
            </a:r>
            <a:r>
              <a:rPr lang="cs-CZ" dirty="0" smtClean="0"/>
              <a:t> </a:t>
            </a:r>
            <a:r>
              <a:rPr lang="cs-CZ" dirty="0" err="1" smtClean="0"/>
              <a:t>Dienst</a:t>
            </a:r>
            <a:r>
              <a:rPr lang="cs-CZ" dirty="0" smtClean="0"/>
              <a:t> </a:t>
            </a:r>
            <a:r>
              <a:rPr lang="cs-CZ" dirty="0" err="1" smtClean="0"/>
              <a:t>Verkeer</a:t>
            </a:r>
            <a:r>
              <a:rPr lang="cs-CZ" dirty="0" smtClean="0"/>
              <a:t> </a:t>
            </a:r>
            <a:r>
              <a:rPr lang="cs-CZ" dirty="0" err="1" smtClean="0"/>
              <a:t>en</a:t>
            </a:r>
            <a:r>
              <a:rPr lang="cs-CZ" dirty="0" smtClean="0"/>
              <a:t> </a:t>
            </a:r>
            <a:r>
              <a:rPr lang="cs-CZ" dirty="0" err="1" smtClean="0"/>
              <a:t>Scheepvaart</a:t>
            </a:r>
            <a:r>
              <a:rPr lang="cs-CZ" dirty="0" smtClean="0"/>
              <a:t> (NL), </a:t>
            </a:r>
          </a:p>
          <a:p>
            <a:pPr lvl="1">
              <a:defRPr/>
            </a:pPr>
            <a:r>
              <a:rPr lang="cs-CZ" dirty="0" err="1" smtClean="0"/>
              <a:t>Czech</a:t>
            </a:r>
            <a:r>
              <a:rPr lang="cs-CZ" dirty="0" smtClean="0"/>
              <a:t> </a:t>
            </a:r>
            <a:r>
              <a:rPr lang="cs-CZ" dirty="0" err="1" smtClean="0"/>
              <a:t>Technical</a:t>
            </a:r>
            <a:r>
              <a:rPr lang="cs-CZ" dirty="0" smtClean="0"/>
              <a:t> University in </a:t>
            </a:r>
            <a:r>
              <a:rPr lang="cs-CZ" dirty="0" err="1" smtClean="0"/>
              <a:t>Prague</a:t>
            </a:r>
            <a:r>
              <a:rPr lang="cs-CZ" dirty="0" smtClean="0"/>
              <a:t> (CZ), </a:t>
            </a:r>
          </a:p>
          <a:p>
            <a:pPr lvl="1">
              <a:defRPr/>
            </a:pPr>
            <a:r>
              <a:rPr lang="cs-CZ" dirty="0" smtClean="0"/>
              <a:t>Centre </a:t>
            </a:r>
            <a:r>
              <a:rPr lang="cs-CZ" dirty="0" err="1" smtClean="0"/>
              <a:t>d’Etudes</a:t>
            </a:r>
            <a:r>
              <a:rPr lang="cs-CZ" dirty="0" smtClean="0"/>
              <a:t> </a:t>
            </a:r>
            <a:r>
              <a:rPr lang="cs-CZ" dirty="0" err="1" smtClean="0"/>
              <a:t>sur</a:t>
            </a:r>
            <a:r>
              <a:rPr lang="cs-CZ" dirty="0" smtClean="0"/>
              <a:t> les </a:t>
            </a:r>
            <a:r>
              <a:rPr lang="cs-CZ" dirty="0" err="1" smtClean="0"/>
              <a:t>Réseaux</a:t>
            </a:r>
            <a:r>
              <a:rPr lang="cs-CZ" dirty="0" smtClean="0"/>
              <a:t>, les </a:t>
            </a:r>
            <a:r>
              <a:rPr lang="cs-CZ" dirty="0" err="1" smtClean="0"/>
              <a:t>Transports</a:t>
            </a:r>
            <a:r>
              <a:rPr lang="cs-CZ" dirty="0" smtClean="0"/>
              <a:t>, </a:t>
            </a:r>
            <a:r>
              <a:rPr lang="cs-CZ" dirty="0" err="1" smtClean="0"/>
              <a:t>l</a:t>
            </a:r>
            <a:r>
              <a:rPr lang="cs-CZ" dirty="0" smtClean="0"/>
              <a:t>’Urbanisme </a:t>
            </a:r>
            <a:r>
              <a:rPr lang="cs-CZ" dirty="0" err="1" smtClean="0"/>
              <a:t>et</a:t>
            </a:r>
            <a:r>
              <a:rPr lang="cs-CZ" dirty="0" smtClean="0"/>
              <a:t> les </a:t>
            </a:r>
            <a:r>
              <a:rPr lang="cs-CZ" dirty="0" err="1" smtClean="0"/>
              <a:t>constructions</a:t>
            </a:r>
            <a:r>
              <a:rPr lang="cs-CZ" dirty="0" smtClean="0"/>
              <a:t> </a:t>
            </a:r>
            <a:r>
              <a:rPr lang="cs-CZ" dirty="0" err="1" smtClean="0"/>
              <a:t>publique</a:t>
            </a:r>
            <a:r>
              <a:rPr lang="cs-CZ" dirty="0" smtClean="0"/>
              <a:t> (CERTU) (FR)</a:t>
            </a:r>
          </a:p>
          <a:p>
            <a:pPr lvl="1">
              <a:defRPr/>
            </a:pPr>
            <a:r>
              <a:rPr lang="cs-CZ" dirty="0" smtClean="0"/>
              <a:t>MIZAR </a:t>
            </a:r>
            <a:r>
              <a:rPr lang="cs-CZ" dirty="0" err="1" smtClean="0"/>
              <a:t>Automatizione</a:t>
            </a:r>
            <a:r>
              <a:rPr lang="cs-CZ" dirty="0" smtClean="0"/>
              <a:t> </a:t>
            </a:r>
            <a:r>
              <a:rPr lang="cs-CZ" dirty="0" err="1" smtClean="0"/>
              <a:t>S</a:t>
            </a:r>
            <a:r>
              <a:rPr lang="cs-CZ" dirty="0" smtClean="0"/>
              <a:t>.</a:t>
            </a:r>
            <a:r>
              <a:rPr lang="cs-CZ" dirty="0" err="1" smtClean="0"/>
              <a:t>p.A</a:t>
            </a:r>
            <a:r>
              <a:rPr lang="cs-CZ" dirty="0" smtClean="0"/>
              <a:t>. (IT)</a:t>
            </a:r>
          </a:p>
          <a:p>
            <a:pPr>
              <a:defRPr/>
            </a:pPr>
            <a:r>
              <a:rPr lang="cs-CZ" dirty="0" smtClean="0"/>
              <a:t>FD ČVUT </a:t>
            </a:r>
            <a:r>
              <a:rPr lang="cs-CZ" dirty="0" smtClean="0"/>
              <a:t>vedla </a:t>
            </a:r>
            <a:r>
              <a:rPr lang="cs-CZ" dirty="0" smtClean="0"/>
              <a:t>skupinu zabývající se standardizací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3775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Management ITS systémů – vztah modelu a reality</a:t>
            </a:r>
          </a:p>
        </p:txBody>
      </p:sp>
      <p:grpSp>
        <p:nvGrpSpPr>
          <p:cNvPr id="31747" name="Group 80"/>
          <p:cNvGrpSpPr>
            <a:grpSpLocks/>
          </p:cNvGrpSpPr>
          <p:nvPr/>
        </p:nvGrpSpPr>
        <p:grpSpPr bwMode="auto">
          <a:xfrm>
            <a:off x="782638" y="1266825"/>
            <a:ext cx="7488237" cy="4572000"/>
            <a:chOff x="930" y="870"/>
            <a:chExt cx="4717" cy="2880"/>
          </a:xfrm>
        </p:grpSpPr>
        <p:sp>
          <p:nvSpPr>
            <p:cNvPr id="31773" name="Rectangle 47"/>
            <p:cNvSpPr>
              <a:spLocks noChangeArrowheads="1"/>
            </p:cNvSpPr>
            <p:nvPr/>
          </p:nvSpPr>
          <p:spPr bwMode="auto">
            <a:xfrm>
              <a:off x="1701" y="2550"/>
              <a:ext cx="3946" cy="1200"/>
            </a:xfrm>
            <a:prstGeom prst="rect">
              <a:avLst/>
            </a:prstGeom>
            <a:gradFill rotWithShape="1">
              <a:gsLst>
                <a:gs pos="0">
                  <a:srgbClr val="FFC757"/>
                </a:gs>
                <a:gs pos="100000">
                  <a:srgbClr val="FF9749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TopRight"/>
              <a:lightRig rig="legacyFlat4" dir="t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C757"/>
              </a:extrusionClr>
            </a:sp3d>
          </p:spPr>
          <p:txBody>
            <a:bodyPr wrap="none" anchor="ctr">
              <a:flatTx/>
            </a:bodyPr>
            <a:lstStyle/>
            <a:p>
              <a:endParaRPr lang="cs-CZ"/>
            </a:p>
          </p:txBody>
        </p:sp>
        <p:sp>
          <p:nvSpPr>
            <p:cNvPr id="31774" name="Rectangle 46"/>
            <p:cNvSpPr>
              <a:spLocks noChangeArrowheads="1"/>
            </p:cNvSpPr>
            <p:nvPr/>
          </p:nvSpPr>
          <p:spPr bwMode="auto">
            <a:xfrm>
              <a:off x="1701" y="870"/>
              <a:ext cx="3946" cy="1200"/>
            </a:xfrm>
            <a:prstGeom prst="rect">
              <a:avLst/>
            </a:prstGeom>
            <a:gradFill rotWithShape="1">
              <a:gsLst>
                <a:gs pos="0">
                  <a:srgbClr val="FFF535"/>
                </a:gs>
                <a:gs pos="100000">
                  <a:schemeClr val="accent2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TopRight"/>
              <a:lightRig rig="legacyFlat4" dir="t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F535"/>
              </a:extrusionClr>
            </a:sp3d>
          </p:spPr>
          <p:txBody>
            <a:bodyPr wrap="none" anchor="ctr">
              <a:flatTx/>
            </a:bodyPr>
            <a:lstStyle/>
            <a:p>
              <a:endParaRPr lang="cs-CZ"/>
            </a:p>
          </p:txBody>
        </p:sp>
        <p:sp>
          <p:nvSpPr>
            <p:cNvPr id="31775" name="Text Box 48"/>
            <p:cNvSpPr txBox="1">
              <a:spLocks noChangeArrowheads="1"/>
            </p:cNvSpPr>
            <p:nvPr/>
          </p:nvSpPr>
          <p:spPr bwMode="auto">
            <a:xfrm>
              <a:off x="1722" y="903"/>
              <a:ext cx="22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1800"/>
                <a:t>MODEL OF ITS SYSTEM</a:t>
              </a:r>
              <a:endParaRPr lang="en-GB" sz="1800"/>
            </a:p>
          </p:txBody>
        </p:sp>
        <p:sp>
          <p:nvSpPr>
            <p:cNvPr id="31776" name="Text Box 49"/>
            <p:cNvSpPr txBox="1">
              <a:spLocks noChangeArrowheads="1"/>
            </p:cNvSpPr>
            <p:nvPr/>
          </p:nvSpPr>
          <p:spPr bwMode="auto">
            <a:xfrm>
              <a:off x="1773" y="2604"/>
              <a:ext cx="17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1800"/>
                <a:t>REAL ITS SYSTEM</a:t>
              </a:r>
              <a:endParaRPr lang="en-GB" sz="1800"/>
            </a:p>
          </p:txBody>
        </p:sp>
        <p:sp>
          <p:nvSpPr>
            <p:cNvPr id="31777" name="Text Box 68"/>
            <p:cNvSpPr txBox="1">
              <a:spLocks noChangeArrowheads="1"/>
            </p:cNvSpPr>
            <p:nvPr/>
          </p:nvSpPr>
          <p:spPr bwMode="auto">
            <a:xfrm>
              <a:off x="930" y="879"/>
              <a:ext cx="384" cy="2860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04C817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TopRight"/>
              <a:lightRig rig="legacyFlat4" dir="t"/>
            </a:scene3d>
            <a:sp3d extrusionH="430200" prstMaterial="legacyMetal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>
              <a:spAutoFit/>
              <a:flatTx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2000" b="0"/>
                <a:t> M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A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N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A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G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E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M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E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N</a:t>
              </a:r>
            </a:p>
            <a:p>
              <a:pPr>
                <a:spcBef>
                  <a:spcPct val="50000"/>
                </a:spcBef>
              </a:pPr>
              <a:r>
                <a:rPr lang="cs-CZ" sz="2000" b="0"/>
                <a:t> T</a:t>
              </a:r>
              <a:endParaRPr lang="en-GB" sz="2000" b="0"/>
            </a:p>
          </p:txBody>
        </p:sp>
      </p:grpSp>
      <p:grpSp>
        <p:nvGrpSpPr>
          <p:cNvPr id="31748" name="Group 83"/>
          <p:cNvGrpSpPr>
            <a:grpSpLocks/>
          </p:cNvGrpSpPr>
          <p:nvPr/>
        </p:nvGrpSpPr>
        <p:grpSpPr bwMode="auto">
          <a:xfrm>
            <a:off x="2263775" y="2019300"/>
            <a:ext cx="5792788" cy="3600450"/>
            <a:chOff x="1863" y="1344"/>
            <a:chExt cx="3649" cy="2268"/>
          </a:xfrm>
        </p:grpSpPr>
        <p:grpSp>
          <p:nvGrpSpPr>
            <p:cNvPr id="31760" name="Group 81"/>
            <p:cNvGrpSpPr>
              <a:grpSpLocks/>
            </p:cNvGrpSpPr>
            <p:nvPr/>
          </p:nvGrpSpPr>
          <p:grpSpPr bwMode="auto">
            <a:xfrm>
              <a:off x="1882" y="1344"/>
              <a:ext cx="3610" cy="2268"/>
              <a:chOff x="1882" y="1344"/>
              <a:chExt cx="3610" cy="2268"/>
            </a:xfrm>
          </p:grpSpPr>
          <p:sp>
            <p:nvSpPr>
              <p:cNvPr id="31767" name="Rectangle 74"/>
              <p:cNvSpPr>
                <a:spLocks noChangeArrowheads="1"/>
              </p:cNvSpPr>
              <p:nvPr/>
            </p:nvSpPr>
            <p:spPr bwMode="auto">
              <a:xfrm>
                <a:off x="1882" y="3058"/>
                <a:ext cx="1134" cy="545"/>
              </a:xfrm>
              <a:prstGeom prst="rect">
                <a:avLst/>
              </a:prstGeom>
              <a:solidFill>
                <a:srgbClr val="FFECC5"/>
              </a:solidFill>
              <a:ln w="28575" algn="ctr">
                <a:solidFill>
                  <a:srgbClr val="C684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768" name="Rectangle 75"/>
              <p:cNvSpPr>
                <a:spLocks noChangeArrowheads="1"/>
              </p:cNvSpPr>
              <p:nvPr/>
            </p:nvSpPr>
            <p:spPr bwMode="auto">
              <a:xfrm>
                <a:off x="3125" y="3067"/>
                <a:ext cx="1134" cy="545"/>
              </a:xfrm>
              <a:prstGeom prst="rect">
                <a:avLst/>
              </a:prstGeom>
              <a:solidFill>
                <a:srgbClr val="FFECC5"/>
              </a:solidFill>
              <a:ln w="28575" algn="ctr">
                <a:solidFill>
                  <a:srgbClr val="C684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769" name="Rectangle 76"/>
              <p:cNvSpPr>
                <a:spLocks noChangeArrowheads="1"/>
              </p:cNvSpPr>
              <p:nvPr/>
            </p:nvSpPr>
            <p:spPr bwMode="auto">
              <a:xfrm>
                <a:off x="4358" y="3067"/>
                <a:ext cx="1134" cy="545"/>
              </a:xfrm>
              <a:prstGeom prst="rect">
                <a:avLst/>
              </a:prstGeom>
              <a:solidFill>
                <a:srgbClr val="FFECC5"/>
              </a:solidFill>
              <a:ln w="28575" algn="ctr">
                <a:solidFill>
                  <a:srgbClr val="C684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770" name="Rectangle 71"/>
              <p:cNvSpPr>
                <a:spLocks noChangeArrowheads="1"/>
              </p:cNvSpPr>
              <p:nvPr/>
            </p:nvSpPr>
            <p:spPr bwMode="auto">
              <a:xfrm>
                <a:off x="1882" y="1344"/>
                <a:ext cx="1134" cy="545"/>
              </a:xfrm>
              <a:prstGeom prst="rect">
                <a:avLst/>
              </a:prstGeom>
              <a:solidFill>
                <a:srgbClr val="FFFFCD"/>
              </a:solidFill>
              <a:ln w="28575" algn="ctr">
                <a:solidFill>
                  <a:srgbClr val="CA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771" name="Rectangle 72"/>
              <p:cNvSpPr>
                <a:spLocks noChangeArrowheads="1"/>
              </p:cNvSpPr>
              <p:nvPr/>
            </p:nvSpPr>
            <p:spPr bwMode="auto">
              <a:xfrm>
                <a:off x="3125" y="1353"/>
                <a:ext cx="1134" cy="545"/>
              </a:xfrm>
              <a:prstGeom prst="rect">
                <a:avLst/>
              </a:prstGeom>
              <a:solidFill>
                <a:srgbClr val="FFFFCD"/>
              </a:solidFill>
              <a:ln w="28575" algn="ctr">
                <a:solidFill>
                  <a:srgbClr val="CA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1772" name="Rectangle 73"/>
              <p:cNvSpPr>
                <a:spLocks noChangeArrowheads="1"/>
              </p:cNvSpPr>
              <p:nvPr/>
            </p:nvSpPr>
            <p:spPr bwMode="auto">
              <a:xfrm>
                <a:off x="4358" y="1356"/>
                <a:ext cx="1134" cy="545"/>
              </a:xfrm>
              <a:prstGeom prst="rect">
                <a:avLst/>
              </a:prstGeom>
              <a:solidFill>
                <a:srgbClr val="FFFFCD"/>
              </a:solidFill>
              <a:ln w="28575" algn="ctr">
                <a:solidFill>
                  <a:srgbClr val="CA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1761" name="Text Box 51"/>
            <p:cNvSpPr txBox="1">
              <a:spLocks noChangeArrowheads="1"/>
            </p:cNvSpPr>
            <p:nvPr/>
          </p:nvSpPr>
          <p:spPr bwMode="auto">
            <a:xfrm>
              <a:off x="1863" y="1400"/>
              <a:ext cx="1152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2000" b="0" dirty="0"/>
                <a:t>ITS </a:t>
              </a:r>
              <a:r>
                <a:rPr lang="cs-CZ" sz="2000" b="0" dirty="0" smtClean="0"/>
                <a:t>architektura</a:t>
              </a:r>
              <a:endParaRPr lang="en-GB" sz="2000" b="0" dirty="0"/>
            </a:p>
          </p:txBody>
        </p:sp>
        <p:sp>
          <p:nvSpPr>
            <p:cNvPr id="31762" name="Text Box 52"/>
            <p:cNvSpPr txBox="1">
              <a:spLocks noChangeArrowheads="1"/>
            </p:cNvSpPr>
            <p:nvPr/>
          </p:nvSpPr>
          <p:spPr bwMode="auto">
            <a:xfrm>
              <a:off x="3112" y="1502"/>
              <a:ext cx="11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2000" b="0" dirty="0"/>
                <a:t>ITS </a:t>
              </a:r>
              <a:r>
                <a:rPr lang="cs-CZ" sz="2000" b="0" dirty="0" smtClean="0"/>
                <a:t>normy</a:t>
              </a:r>
              <a:endParaRPr lang="en-GB" sz="2000" b="0" dirty="0"/>
            </a:p>
          </p:txBody>
        </p:sp>
        <p:sp>
          <p:nvSpPr>
            <p:cNvPr id="31763" name="Text Box 53"/>
            <p:cNvSpPr txBox="1">
              <a:spLocks noChangeArrowheads="1"/>
            </p:cNvSpPr>
            <p:nvPr/>
          </p:nvSpPr>
          <p:spPr bwMode="auto">
            <a:xfrm>
              <a:off x="4345" y="1400"/>
              <a:ext cx="1152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2000" b="0" dirty="0"/>
                <a:t>ITS </a:t>
              </a:r>
              <a:r>
                <a:rPr lang="cs-CZ" sz="2000" b="0" dirty="0" smtClean="0"/>
                <a:t>datový registr</a:t>
              </a:r>
              <a:endParaRPr lang="en-GB" sz="2000" b="0" dirty="0"/>
            </a:p>
          </p:txBody>
        </p:sp>
        <p:sp>
          <p:nvSpPr>
            <p:cNvPr id="31764" name="Text Box 54"/>
            <p:cNvSpPr txBox="1">
              <a:spLocks noChangeArrowheads="1"/>
            </p:cNvSpPr>
            <p:nvPr/>
          </p:nvSpPr>
          <p:spPr bwMode="auto">
            <a:xfrm>
              <a:off x="1873" y="3113"/>
              <a:ext cx="115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2000" b="0" dirty="0"/>
                <a:t>ITS  </a:t>
              </a:r>
              <a:r>
                <a:rPr lang="cs-CZ" sz="2000" b="0" dirty="0" smtClean="0"/>
                <a:t>aplikace</a:t>
              </a:r>
              <a:endParaRPr lang="en-GB" sz="2000" b="0" dirty="0"/>
            </a:p>
          </p:txBody>
        </p:sp>
        <p:sp>
          <p:nvSpPr>
            <p:cNvPr id="31765" name="Text Box 55"/>
            <p:cNvSpPr txBox="1">
              <a:spLocks noChangeArrowheads="1"/>
            </p:cNvSpPr>
            <p:nvPr/>
          </p:nvSpPr>
          <p:spPr bwMode="auto">
            <a:xfrm>
              <a:off x="3107" y="3207"/>
              <a:ext cx="11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2000" b="0" dirty="0"/>
                <a:t>ITS </a:t>
              </a:r>
              <a:r>
                <a:rPr lang="cs-CZ" sz="2000" b="0" dirty="0" smtClean="0"/>
                <a:t>rozhraní</a:t>
              </a:r>
              <a:endParaRPr lang="en-GB" sz="2000" b="0" dirty="0"/>
            </a:p>
          </p:txBody>
        </p:sp>
        <p:sp>
          <p:nvSpPr>
            <p:cNvPr id="31766" name="Text Box 56"/>
            <p:cNvSpPr txBox="1">
              <a:spLocks noChangeArrowheads="1"/>
            </p:cNvSpPr>
            <p:nvPr/>
          </p:nvSpPr>
          <p:spPr bwMode="auto">
            <a:xfrm>
              <a:off x="4360" y="3159"/>
              <a:ext cx="115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cs-CZ" sz="2000" b="0" dirty="0"/>
                <a:t>ITS  </a:t>
              </a:r>
              <a:r>
                <a:rPr lang="cs-CZ" sz="2000" b="0" dirty="0" smtClean="0"/>
                <a:t>databáze</a:t>
              </a:r>
              <a:endParaRPr lang="en-GB" sz="2000" b="0" dirty="0"/>
            </a:p>
          </p:txBody>
        </p:sp>
      </p:grpSp>
      <p:sp>
        <p:nvSpPr>
          <p:cNvPr id="31749" name="Line 57"/>
          <p:cNvSpPr>
            <a:spLocks noChangeShapeType="1"/>
          </p:cNvSpPr>
          <p:nvPr/>
        </p:nvSpPr>
        <p:spPr bwMode="auto">
          <a:xfrm>
            <a:off x="1790700" y="3551238"/>
            <a:ext cx="6561138" cy="20637"/>
          </a:xfrm>
          <a:prstGeom prst="line">
            <a:avLst/>
          </a:prstGeom>
          <a:noFill/>
          <a:ln w="28575">
            <a:solidFill>
              <a:srgbClr val="CAC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31750" name="Group 82"/>
          <p:cNvGrpSpPr>
            <a:grpSpLocks/>
          </p:cNvGrpSpPr>
          <p:nvPr/>
        </p:nvGrpSpPr>
        <p:grpSpPr bwMode="auto">
          <a:xfrm>
            <a:off x="1357313" y="1785938"/>
            <a:ext cx="6337300" cy="3113087"/>
            <a:chOff x="1292" y="1197"/>
            <a:chExt cx="3992" cy="1961"/>
          </a:xfrm>
        </p:grpSpPr>
        <p:sp>
          <p:nvSpPr>
            <p:cNvPr id="31751" name="Line 50"/>
            <p:cNvSpPr>
              <a:spLocks noChangeShapeType="1"/>
            </p:cNvSpPr>
            <p:nvPr/>
          </p:nvSpPr>
          <p:spPr bwMode="auto">
            <a:xfrm>
              <a:off x="3760" y="2070"/>
              <a:ext cx="0" cy="480"/>
            </a:xfrm>
            <a:prstGeom prst="line">
              <a:avLst/>
            </a:prstGeom>
            <a:noFill/>
            <a:ln w="63500">
              <a:solidFill>
                <a:srgbClr val="FFFFCD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1752" name="Line 59"/>
            <p:cNvSpPr>
              <a:spLocks noChangeShapeType="1"/>
            </p:cNvSpPr>
            <p:nvPr/>
          </p:nvSpPr>
          <p:spPr bwMode="auto">
            <a:xfrm>
              <a:off x="3696" y="1197"/>
              <a:ext cx="0" cy="144"/>
            </a:xfrm>
            <a:prstGeom prst="line">
              <a:avLst/>
            </a:prstGeom>
            <a:noFill/>
            <a:ln w="28575">
              <a:solidFill>
                <a:srgbClr val="CAC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1753" name="Line 66"/>
            <p:cNvSpPr>
              <a:spLocks noChangeShapeType="1"/>
            </p:cNvSpPr>
            <p:nvPr/>
          </p:nvSpPr>
          <p:spPr bwMode="auto">
            <a:xfrm>
              <a:off x="2185" y="2082"/>
              <a:ext cx="0" cy="480"/>
            </a:xfrm>
            <a:prstGeom prst="line">
              <a:avLst/>
            </a:prstGeom>
            <a:noFill/>
            <a:ln w="63500">
              <a:solidFill>
                <a:srgbClr val="FFFFCD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1754" name="Line 67"/>
            <p:cNvSpPr>
              <a:spLocks noChangeShapeType="1"/>
            </p:cNvSpPr>
            <p:nvPr/>
          </p:nvSpPr>
          <p:spPr bwMode="auto">
            <a:xfrm>
              <a:off x="5284" y="2082"/>
              <a:ext cx="0" cy="480"/>
            </a:xfrm>
            <a:prstGeom prst="line">
              <a:avLst/>
            </a:prstGeom>
            <a:noFill/>
            <a:ln w="63500">
              <a:solidFill>
                <a:srgbClr val="FFFFCD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1755" name="Line 69"/>
            <p:cNvSpPr>
              <a:spLocks noChangeShapeType="1"/>
            </p:cNvSpPr>
            <p:nvPr/>
          </p:nvSpPr>
          <p:spPr bwMode="auto">
            <a:xfrm>
              <a:off x="1292" y="1488"/>
              <a:ext cx="409" cy="0"/>
            </a:xfrm>
            <a:prstGeom prst="line">
              <a:avLst/>
            </a:prstGeom>
            <a:noFill/>
            <a:ln w="63500">
              <a:solidFill>
                <a:srgbClr val="FFFFCD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1756" name="Line 70"/>
            <p:cNvSpPr>
              <a:spLocks noChangeShapeType="1"/>
            </p:cNvSpPr>
            <p:nvPr/>
          </p:nvSpPr>
          <p:spPr bwMode="auto">
            <a:xfrm>
              <a:off x="1292" y="3158"/>
              <a:ext cx="409" cy="0"/>
            </a:xfrm>
            <a:prstGeom prst="line">
              <a:avLst/>
            </a:prstGeom>
            <a:noFill/>
            <a:ln w="63500">
              <a:solidFill>
                <a:srgbClr val="FFFFCD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cxnSp>
          <p:nvCxnSpPr>
            <p:cNvPr id="31757" name="AutoShape 77"/>
            <p:cNvCxnSpPr>
              <a:cxnSpLocks noChangeShapeType="1"/>
              <a:stCxn id="31770" idx="0"/>
              <a:endCxn id="31772" idx="0"/>
            </p:cNvCxnSpPr>
            <p:nvPr/>
          </p:nvCxnSpPr>
          <p:spPr bwMode="auto">
            <a:xfrm rot="16200000" flipH="1">
              <a:off x="3244" y="40"/>
              <a:ext cx="12" cy="2476"/>
            </a:xfrm>
            <a:prstGeom prst="bentConnector3">
              <a:avLst>
                <a:gd name="adj1" fmla="val -1200000"/>
              </a:avLst>
            </a:prstGeom>
            <a:noFill/>
            <a:ln w="28575">
              <a:solidFill>
                <a:srgbClr val="CAC0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8" name="Line 78"/>
            <p:cNvSpPr>
              <a:spLocks noChangeShapeType="1"/>
            </p:cNvSpPr>
            <p:nvPr/>
          </p:nvSpPr>
          <p:spPr bwMode="auto">
            <a:xfrm>
              <a:off x="3692" y="2917"/>
              <a:ext cx="0" cy="144"/>
            </a:xfrm>
            <a:prstGeom prst="line">
              <a:avLst/>
            </a:prstGeom>
            <a:noFill/>
            <a:ln w="28575">
              <a:solidFill>
                <a:srgbClr val="C684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cxnSp>
          <p:nvCxnSpPr>
            <p:cNvPr id="31759" name="AutoShape 79"/>
            <p:cNvCxnSpPr>
              <a:cxnSpLocks noChangeShapeType="1"/>
            </p:cNvCxnSpPr>
            <p:nvPr/>
          </p:nvCxnSpPr>
          <p:spPr bwMode="auto">
            <a:xfrm rot="5400000" flipV="1">
              <a:off x="3677" y="1823"/>
              <a:ext cx="12" cy="2476"/>
            </a:xfrm>
            <a:prstGeom prst="bentConnector3">
              <a:avLst>
                <a:gd name="adj1" fmla="val -1125000"/>
              </a:avLst>
            </a:prstGeom>
            <a:noFill/>
            <a:ln w="28575">
              <a:solidFill>
                <a:srgbClr val="C68400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608111"/>
          </a:xfrm>
        </p:spPr>
        <p:txBody>
          <a:bodyPr/>
          <a:lstStyle/>
          <a:p>
            <a:r>
              <a:rPr lang="cs-CZ" dirty="0" smtClean="0"/>
              <a:t>    Metodologie systémového návrhu ITS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5838"/>
            <a:ext cx="8430394" cy="561151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Systémové parametry přiřazené silným procesům a dekompozice na jednotlivé komponenty</a:t>
            </a:r>
          </a:p>
          <a:p>
            <a:pPr>
              <a:defRPr/>
            </a:pPr>
            <a:r>
              <a:rPr lang="cs-CZ" dirty="0" smtClean="0"/>
              <a:t>Tabulka </a:t>
            </a:r>
            <a:r>
              <a:rPr lang="cs-CZ" dirty="0" err="1" smtClean="0"/>
              <a:t>performačních</a:t>
            </a:r>
            <a:r>
              <a:rPr lang="cs-CZ" dirty="0" smtClean="0"/>
              <a:t> parametrů pro všechny dílčí komponenty</a:t>
            </a:r>
          </a:p>
          <a:p>
            <a:pPr>
              <a:defRPr/>
            </a:pPr>
            <a:r>
              <a:rPr lang="cs-CZ" dirty="0" smtClean="0"/>
              <a:t>Definice optimalizačních kritérií pro integraci </a:t>
            </a:r>
            <a:r>
              <a:rPr lang="cs-CZ" dirty="0" err="1" smtClean="0"/>
              <a:t>performačních</a:t>
            </a:r>
            <a:r>
              <a:rPr lang="cs-CZ" dirty="0" smtClean="0"/>
              <a:t> parametrů (výběr nejlépe vyhovujících parametrů, vážený průměr nejdůležitějších parametrů, atd.)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Základní parametry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14400"/>
            <a:ext cx="8358386" cy="5682952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cs-CZ" b="1" dirty="0" smtClean="0"/>
              <a:t>Bezpečnost</a:t>
            </a:r>
            <a:r>
              <a:rPr lang="cs-CZ" dirty="0" smtClean="0"/>
              <a:t> - schopnost systému zajistit, že v případě vzniku poruchy nedojde k poškození systému nebo k materiálním ztrátám či ztrátám na lidském životě (ztráty vycházejí z provedené analýzy a klasifikace rizik)</a:t>
            </a:r>
          </a:p>
          <a:p>
            <a:pPr>
              <a:defRPr/>
            </a:pPr>
            <a:r>
              <a:rPr lang="cs-CZ" b="1" dirty="0" smtClean="0"/>
              <a:t>Spolehlivost</a:t>
            </a:r>
            <a:r>
              <a:rPr lang="cs-CZ" dirty="0" smtClean="0"/>
              <a:t>  - schopnost systému plnit požadované funkce bez přerušení během daného postupu v průběhu definovaného časového intervalu</a:t>
            </a:r>
          </a:p>
          <a:p>
            <a:pPr>
              <a:defRPr/>
            </a:pPr>
            <a:r>
              <a:rPr lang="cs-CZ" b="1" dirty="0" smtClean="0"/>
              <a:t>Dostupnost</a:t>
            </a:r>
            <a:r>
              <a:rPr lang="cs-CZ" dirty="0" smtClean="0"/>
              <a:t> – schopnost systému plnit požadované funkce při inicializaci (spuštění) systému/procesu dle daného postupu</a:t>
            </a:r>
          </a:p>
          <a:p>
            <a:pPr>
              <a:defRPr/>
            </a:pPr>
            <a:r>
              <a:rPr lang="cs-CZ" b="1" dirty="0" smtClean="0"/>
              <a:t>Integrita</a:t>
            </a:r>
            <a:r>
              <a:rPr lang="cs-CZ" dirty="0" smtClean="0"/>
              <a:t> – je schopnost systému včasně a bezchybně informovat uživatele, že systém nemůže být použit pro operace daného postupu</a:t>
            </a:r>
          </a:p>
          <a:p>
            <a:pPr>
              <a:defRPr/>
            </a:pPr>
            <a:r>
              <a:rPr lang="cs-CZ" b="1" dirty="0" smtClean="0"/>
              <a:t>Kontinuita</a:t>
            </a:r>
            <a:r>
              <a:rPr lang="cs-CZ" dirty="0" smtClean="0"/>
              <a:t> – schopnost systému plnit požadované funkce/procesy bez neplánovaného přerušení (maximální povolená délka přerušení je předem definována) během daného postupu (nebo definovaného časového intervalu)</a:t>
            </a:r>
          </a:p>
          <a:p>
            <a:pPr>
              <a:defRPr/>
            </a:pPr>
            <a:r>
              <a:rPr lang="cs-CZ" b="1" dirty="0" smtClean="0"/>
              <a:t>Přesnost</a:t>
            </a:r>
            <a:r>
              <a:rPr lang="cs-CZ" dirty="0" smtClean="0"/>
              <a:t> –stupeň shody mezi měřenou a definovanou hodnotou parametru/procesu/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57213"/>
          </a:xfrm>
        </p:spPr>
        <p:txBody>
          <a:bodyPr/>
          <a:lstStyle/>
          <a:p>
            <a:pPr>
              <a:defRPr/>
            </a:pP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395288" y="765175"/>
            <a:ext cx="8748712" cy="5807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  <a:p>
            <a:pPr>
              <a:defRPr/>
            </a:pPr>
            <a:endParaRPr lang="cs-CZ" dirty="0" smtClean="0"/>
          </a:p>
          <a:p>
            <a:pPr marL="0" indent="0" algn="ctr">
              <a:buFontTx/>
              <a:buNone/>
              <a:defRPr/>
            </a:pPr>
            <a:r>
              <a:rPr lang="cs-CZ" dirty="0" smtClean="0"/>
              <a:t>Organizace zabývající se </a:t>
            </a:r>
            <a:br>
              <a:rPr lang="cs-CZ" dirty="0" smtClean="0"/>
            </a:br>
            <a:r>
              <a:rPr lang="cs-CZ" dirty="0" smtClean="0"/>
              <a:t>dopravní telematikou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3636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748464" cy="557213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ITS organizace mezinárodní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829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V Americe: ITS </a:t>
            </a:r>
            <a:r>
              <a:rPr lang="cs-CZ" dirty="0" err="1" smtClean="0"/>
              <a:t>America</a:t>
            </a:r>
            <a:endParaRPr lang="cs-CZ" dirty="0" smtClean="0"/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V Evropě ERTICO</a:t>
            </a:r>
          </a:p>
          <a:p>
            <a:pPr lvl="1">
              <a:defRPr/>
            </a:pPr>
            <a:r>
              <a:rPr lang="cs-CZ" dirty="0" smtClean="0"/>
              <a:t>sdružuje cca 100 evropských institucí jako jsou ministerstva, městské úřady, automobilky, telekomunikační operátoři, atd.</a:t>
            </a:r>
          </a:p>
          <a:p>
            <a:pPr>
              <a:defRPr/>
            </a:pPr>
            <a:r>
              <a:rPr lang="cs-CZ" dirty="0" smtClean="0"/>
              <a:t>PIARC – mezinárodní silniční organizace, vznikla 1970, má skupinu zabývající se ITS</a:t>
            </a:r>
          </a:p>
          <a:p>
            <a:pPr>
              <a:defRPr/>
            </a:pPr>
            <a:r>
              <a:rPr lang="cs-CZ" dirty="0" smtClean="0"/>
              <a:t>ITS </a:t>
            </a:r>
            <a:r>
              <a:rPr lang="cs-CZ" dirty="0" err="1" smtClean="0"/>
              <a:t>nationals</a:t>
            </a:r>
            <a:r>
              <a:rPr lang="cs-CZ" dirty="0" smtClean="0"/>
              <a:t> – síť národních ITS asociací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Národní ITS organizace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85813"/>
            <a:ext cx="8430394" cy="5739531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cs-CZ" dirty="0" smtClean="0"/>
              <a:t>V České a Slovenské republice </a:t>
            </a:r>
            <a:r>
              <a:rPr lang="cs-CZ" b="1" dirty="0" smtClean="0"/>
              <a:t>Sdružení pro dopravní telematiku </a:t>
            </a:r>
            <a:r>
              <a:rPr lang="cs-CZ" dirty="0" smtClean="0"/>
              <a:t>(SDT)</a:t>
            </a:r>
          </a:p>
          <a:p>
            <a:pPr>
              <a:defRPr/>
            </a:pPr>
            <a:r>
              <a:rPr lang="cs-CZ" dirty="0"/>
              <a:t>členem ITS </a:t>
            </a:r>
            <a:r>
              <a:rPr lang="cs-CZ" dirty="0" err="1"/>
              <a:t>Nationals</a:t>
            </a:r>
            <a:endParaRPr lang="cs-CZ" dirty="0"/>
          </a:p>
          <a:p>
            <a:pPr>
              <a:defRPr/>
            </a:pPr>
            <a:r>
              <a:rPr lang="cs-CZ" dirty="0" smtClean="0"/>
              <a:t>Aktivity SDT</a:t>
            </a:r>
          </a:p>
          <a:p>
            <a:pPr lvl="1">
              <a:defRPr/>
            </a:pPr>
            <a:r>
              <a:rPr lang="cs-CZ" dirty="0" smtClean="0"/>
              <a:t>Organizuje vzdělávací činnost </a:t>
            </a:r>
          </a:p>
          <a:p>
            <a:pPr lvl="1">
              <a:defRPr/>
            </a:pPr>
            <a:r>
              <a:rPr lang="cs-CZ" dirty="0" smtClean="0"/>
              <a:t>spolupracuje s orgány státní správy a veřejné samosprávy</a:t>
            </a:r>
          </a:p>
          <a:p>
            <a:pPr lvl="1">
              <a:defRPr/>
            </a:pPr>
            <a:r>
              <a:rPr lang="cs-CZ" dirty="0" smtClean="0"/>
              <a:t>Podporuje obchodní zájmy členů sdružení v zahraničí, formuje jednotnou tvář proexportní politiky českého </a:t>
            </a:r>
            <a:r>
              <a:rPr lang="cs-CZ" dirty="0" err="1" smtClean="0"/>
              <a:t>telematického</a:t>
            </a:r>
            <a:r>
              <a:rPr lang="cs-CZ" dirty="0" smtClean="0"/>
              <a:t> průmyslu</a:t>
            </a:r>
          </a:p>
          <a:p>
            <a:pPr lvl="1">
              <a:defRPr/>
            </a:pPr>
            <a:r>
              <a:rPr lang="cs-CZ" dirty="0" smtClean="0"/>
              <a:t>Spolupracuje s gestory oboru telematika technické komise CEN278 a ISO204 a přenáší výsledky standardizace do praxe</a:t>
            </a:r>
          </a:p>
          <a:p>
            <a:pPr lvl="1">
              <a:defRPr/>
            </a:pPr>
            <a:r>
              <a:rPr lang="cs-CZ" dirty="0" smtClean="0"/>
              <a:t>ITS konference – dříve každé dva roky, nyní nepravidelně</a:t>
            </a:r>
          </a:p>
          <a:p>
            <a:pPr lvl="2">
              <a:defRPr/>
            </a:pPr>
            <a:r>
              <a:rPr lang="cs-CZ" dirty="0" smtClean="0"/>
              <a:t>ITS Prague, ITS Bratislava, </a:t>
            </a:r>
            <a:r>
              <a:rPr lang="cs-CZ" dirty="0" err="1" smtClean="0"/>
              <a:t>NavAge</a:t>
            </a:r>
            <a:endParaRPr lang="cs-CZ" dirty="0" smtClean="0"/>
          </a:p>
          <a:p>
            <a:pPr lvl="1">
              <a:defRPr/>
            </a:pPr>
            <a:r>
              <a:rPr lang="cs-CZ" dirty="0" smtClean="0"/>
              <a:t>Zprostředkovávání kontaktů se zahraničními firmami, návštěvy zahraničních odborníků,</a:t>
            </a:r>
          </a:p>
          <a:p>
            <a:pPr lvl="1">
              <a:defRPr/>
            </a:pPr>
            <a:r>
              <a:rPr lang="cs-CZ" dirty="0"/>
              <a:t>a mnohé další</a:t>
            </a:r>
          </a:p>
          <a:p>
            <a:pPr lvl="1">
              <a:defRPr/>
            </a:pPr>
            <a:endParaRPr lang="cs-CZ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57213"/>
          </a:xfrm>
        </p:spPr>
        <p:txBody>
          <a:bodyPr/>
          <a:lstStyle/>
          <a:p>
            <a:pPr>
              <a:defRPr/>
            </a:pP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0"/>
          </p:nvPr>
        </p:nvSpPr>
        <p:spPr>
          <a:xfrm>
            <a:off x="395288" y="765175"/>
            <a:ext cx="8748712" cy="5807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 marL="0" indent="0" algn="ctr">
              <a:buFontTx/>
              <a:buNone/>
              <a:defRPr/>
            </a:pPr>
            <a:r>
              <a:rPr lang="cs-CZ" dirty="0" smtClean="0"/>
              <a:t>Mezinárodní normalizační instituce </a:t>
            </a:r>
            <a:br>
              <a:rPr lang="cs-CZ" dirty="0" smtClean="0"/>
            </a:br>
            <a:r>
              <a:rPr lang="cs-CZ" dirty="0" smtClean="0"/>
              <a:t>s dopadem na oblast dopravní telematiky</a:t>
            </a:r>
            <a:r>
              <a:rPr lang="en-GB" dirty="0" smtClean="0"/>
              <a:t> 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48782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Přínosy ITS architektury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14400"/>
            <a:ext cx="8358386" cy="5682952"/>
          </a:xfrm>
        </p:spPr>
        <p:txBody>
          <a:bodyPr/>
          <a:lstStyle/>
          <a:p>
            <a:pPr>
              <a:defRPr/>
            </a:pPr>
            <a:r>
              <a:rPr lang="cs-CZ" dirty="0"/>
              <a:t>Použití ITS architektury pomůže zaručit, že následné zavádění ITS systémů bude</a:t>
            </a:r>
          </a:p>
          <a:p>
            <a:pPr lvl="1">
              <a:defRPr/>
            </a:pPr>
            <a:r>
              <a:rPr lang="cs-CZ" dirty="0"/>
              <a:t>naplánováno logickým způsobem</a:t>
            </a:r>
          </a:p>
          <a:p>
            <a:pPr lvl="1">
              <a:defRPr/>
            </a:pPr>
            <a:r>
              <a:rPr lang="cs-CZ" dirty="0"/>
              <a:t>řešení bude propojitelné s dalšími systémy</a:t>
            </a:r>
          </a:p>
          <a:p>
            <a:pPr lvl="1">
              <a:defRPr/>
            </a:pPr>
            <a:r>
              <a:rPr lang="cs-CZ" dirty="0"/>
              <a:t>bude splňovat požadované parametry</a:t>
            </a:r>
          </a:p>
          <a:p>
            <a:pPr lvl="1">
              <a:defRPr/>
            </a:pPr>
            <a:r>
              <a:rPr lang="cs-CZ" dirty="0"/>
              <a:t>bude se chovat očekávaným způsobem</a:t>
            </a:r>
          </a:p>
          <a:p>
            <a:pPr lvl="1">
              <a:defRPr/>
            </a:pPr>
            <a:r>
              <a:rPr lang="cs-CZ" dirty="0"/>
              <a:t>bude snadné na správu</a:t>
            </a:r>
          </a:p>
          <a:p>
            <a:pPr lvl="1">
              <a:defRPr/>
            </a:pPr>
            <a:r>
              <a:rPr lang="cs-CZ" dirty="0"/>
              <a:t>bude snadné na údržbu</a:t>
            </a:r>
          </a:p>
          <a:p>
            <a:pPr lvl="1">
              <a:defRPr/>
            </a:pPr>
            <a:r>
              <a:rPr lang="cs-CZ" dirty="0"/>
              <a:t>bude snadno rozšiřitelné</a:t>
            </a:r>
          </a:p>
          <a:p>
            <a:pPr lvl="1">
              <a:defRPr/>
            </a:pPr>
            <a:r>
              <a:rPr lang="cs-CZ" dirty="0"/>
              <a:t>naplní očekávání uživatelů</a:t>
            </a:r>
          </a:p>
        </p:txBody>
      </p:sp>
    </p:spTree>
    <p:extLst>
      <p:ext uri="{BB962C8B-B14F-4D97-AF65-F5344CB8AC3E}">
        <p14:creationId xmlns:p14="http://schemas.microsoft.com/office/powerpoint/2010/main" val="4068061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ITS normalizace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829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Význam ITS norem</a:t>
            </a:r>
          </a:p>
          <a:p>
            <a:pPr lvl="1">
              <a:defRPr/>
            </a:pPr>
            <a:r>
              <a:rPr lang="cs-CZ" dirty="0" smtClean="0"/>
              <a:t>způsob pro synchronizaci parametrů a protokolů</a:t>
            </a:r>
          </a:p>
          <a:p>
            <a:pPr lvl="1">
              <a:defRPr/>
            </a:pPr>
            <a:r>
              <a:rPr lang="cs-CZ" dirty="0" smtClean="0"/>
              <a:t>poskytují přidanou hodnotu pro ITS architekturu a datové registry</a:t>
            </a:r>
          </a:p>
          <a:p>
            <a:pPr>
              <a:defRPr/>
            </a:pPr>
            <a:r>
              <a:rPr lang="cs-CZ" dirty="0" smtClean="0"/>
              <a:t>ITS normy se vztahují k</a:t>
            </a:r>
          </a:p>
          <a:p>
            <a:pPr lvl="1">
              <a:defRPr/>
            </a:pPr>
            <a:r>
              <a:rPr lang="cs-CZ" dirty="0" smtClean="0"/>
              <a:t>ITS architektuře – funkcím, rozhraním, fyzickým subsystémům, komunikačním spojením</a:t>
            </a:r>
          </a:p>
          <a:p>
            <a:pPr lvl="1">
              <a:defRPr/>
            </a:pPr>
            <a:r>
              <a:rPr lang="cs-CZ" dirty="0" smtClean="0"/>
              <a:t>ITS datovým modelům, přenosovým zprávám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ITS ISO standardizace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0728"/>
            <a:ext cx="8430394" cy="5616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cs-CZ" dirty="0" smtClean="0"/>
              <a:t>na světové úrovni v rámci technické komise ISO TC 204 Inteligentní dopravní systémy.</a:t>
            </a:r>
          </a:p>
          <a:p>
            <a:pPr>
              <a:defRPr/>
            </a:pPr>
            <a:r>
              <a:rPr lang="cs-CZ" dirty="0" smtClean="0"/>
              <a:t>Některé pracovní skupiny ISO se překrývají ve své činnosti s pracovními skupinami CEN, existují i takové pracovní skupiny, které v Evropě nemají ekvivalent, nicméně je jejich činnost sledována</a:t>
            </a:r>
          </a:p>
          <a:p>
            <a:pPr>
              <a:defRPr/>
            </a:pPr>
            <a:r>
              <a:rPr lang="cs-CZ" dirty="0" smtClean="0"/>
              <a:t>Pracovní skupiny:</a:t>
            </a:r>
          </a:p>
          <a:p>
            <a:pPr lvl="1">
              <a:defRPr/>
            </a:pPr>
            <a:r>
              <a:rPr lang="cs-CZ" dirty="0" smtClean="0"/>
              <a:t>WG1 - Architektura </a:t>
            </a:r>
          </a:p>
          <a:p>
            <a:pPr lvl="1">
              <a:defRPr/>
            </a:pPr>
            <a:r>
              <a:rPr lang="cs-CZ" dirty="0" smtClean="0"/>
              <a:t>WG2 - Požadavky na kvalitu a spolehlivost </a:t>
            </a:r>
          </a:p>
          <a:p>
            <a:pPr lvl="1">
              <a:defRPr/>
            </a:pPr>
            <a:r>
              <a:rPr lang="cs-CZ" dirty="0" smtClean="0"/>
              <a:t>WG3 - Technologie databáze TICS </a:t>
            </a:r>
          </a:p>
          <a:p>
            <a:pPr lvl="1">
              <a:defRPr/>
            </a:pPr>
            <a:r>
              <a:rPr lang="cs-CZ" dirty="0" smtClean="0"/>
              <a:t>WG4 - Automatická identifikace vozidel </a:t>
            </a:r>
          </a:p>
          <a:p>
            <a:pPr lvl="1">
              <a:defRPr/>
            </a:pPr>
            <a:r>
              <a:rPr lang="cs-CZ" dirty="0" smtClean="0"/>
              <a:t>WG5 - Vybírání poplatků a mýtného </a:t>
            </a:r>
          </a:p>
          <a:p>
            <a:pPr lvl="1">
              <a:defRPr/>
            </a:pPr>
            <a:r>
              <a:rPr lang="cs-CZ" dirty="0" smtClean="0"/>
              <a:t>WG7 - Systémy řízení dopravy nákladů a vozového parku </a:t>
            </a:r>
          </a:p>
          <a:p>
            <a:pPr lvl="1">
              <a:defRPr/>
            </a:pPr>
            <a:r>
              <a:rPr lang="cs-CZ" dirty="0" smtClean="0"/>
              <a:t>WG8 - Veřejná doprava/nouzová doprava </a:t>
            </a:r>
          </a:p>
          <a:p>
            <a:pPr lvl="1">
              <a:defRPr/>
            </a:pPr>
            <a:r>
              <a:rPr lang="cs-CZ" dirty="0" smtClean="0"/>
              <a:t>WG9 - Informace, management a řízení integrované dopravy </a:t>
            </a:r>
          </a:p>
          <a:p>
            <a:pPr lvl="1">
              <a:defRPr/>
            </a:pPr>
            <a:r>
              <a:rPr lang="cs-CZ" dirty="0" smtClean="0"/>
              <a:t>WG10 - Cestovní informační systém </a:t>
            </a:r>
          </a:p>
          <a:p>
            <a:pPr lvl="1">
              <a:defRPr/>
            </a:pPr>
            <a:r>
              <a:rPr lang="cs-CZ" dirty="0" smtClean="0"/>
              <a:t>WG11 - Systémy navádění na trasu a navigační systémy </a:t>
            </a:r>
          </a:p>
          <a:p>
            <a:pPr lvl="1">
              <a:defRPr/>
            </a:pPr>
            <a:r>
              <a:rPr lang="cs-CZ" dirty="0" smtClean="0"/>
              <a:t>WG14 - Varovné a kontrolní systémy ve vozidle a na pozemní komunikaci </a:t>
            </a:r>
          </a:p>
          <a:p>
            <a:pPr lvl="1">
              <a:defRPr/>
            </a:pPr>
            <a:r>
              <a:rPr lang="cs-CZ" dirty="0" smtClean="0"/>
              <a:t>WG15 - Vyhrazené spojení krátkého dosahu pro aplikace TICS </a:t>
            </a:r>
          </a:p>
          <a:p>
            <a:pPr lvl="1">
              <a:defRPr/>
            </a:pPr>
            <a:r>
              <a:rPr lang="cs-CZ" dirty="0" smtClean="0"/>
              <a:t>WG16 - Dálkové komunikace/protokoly a rozhraní </a:t>
            </a:r>
          </a:p>
          <a:p>
            <a:pPr lvl="1">
              <a:defRPr/>
            </a:pPr>
            <a:r>
              <a:rPr lang="cs-CZ" dirty="0" smtClean="0"/>
              <a:t>WG 17 - Přenosná zařízení v systémech ITS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ITS CEN standardizace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502402" cy="56886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cs-CZ" b="1" dirty="0" smtClean="0"/>
              <a:t>CEN/TC 278 Dopravní telematika</a:t>
            </a:r>
          </a:p>
          <a:p>
            <a:pPr>
              <a:defRPr/>
            </a:pPr>
            <a:r>
              <a:rPr lang="cs-CZ" dirty="0" smtClean="0"/>
              <a:t>spravována nizozemským normalizačním institutem NEN</a:t>
            </a:r>
          </a:p>
          <a:p>
            <a:pPr>
              <a:defRPr/>
            </a:pPr>
            <a:r>
              <a:rPr lang="cs-CZ" dirty="0" smtClean="0"/>
              <a:t>Komise inspirovala svou strukturou i její zrcadlovou komisi TNK 136. </a:t>
            </a:r>
          </a:p>
          <a:p>
            <a:pPr lvl="1">
              <a:defRPr/>
            </a:pPr>
            <a:r>
              <a:rPr lang="cs-CZ" dirty="0" smtClean="0"/>
              <a:t>WG 1: Elektronické vybírání poplatků </a:t>
            </a:r>
          </a:p>
          <a:p>
            <a:pPr lvl="1">
              <a:defRPr/>
            </a:pPr>
            <a:r>
              <a:rPr lang="cs-CZ" dirty="0" smtClean="0"/>
              <a:t>WG 2: Systémy řízení dopravy nákladů a vozového parku </a:t>
            </a:r>
          </a:p>
          <a:p>
            <a:pPr lvl="1">
              <a:defRPr/>
            </a:pPr>
            <a:r>
              <a:rPr lang="cs-CZ" dirty="0" smtClean="0"/>
              <a:t>WG 3: Veřejná přeprava osob </a:t>
            </a:r>
          </a:p>
          <a:p>
            <a:pPr lvl="1">
              <a:defRPr/>
            </a:pPr>
            <a:r>
              <a:rPr lang="cs-CZ" dirty="0" smtClean="0"/>
              <a:t>WG 4: Dopravní a cestovní informace </a:t>
            </a:r>
          </a:p>
          <a:p>
            <a:pPr lvl="1">
              <a:defRPr/>
            </a:pPr>
            <a:r>
              <a:rPr lang="cs-CZ" dirty="0" smtClean="0"/>
              <a:t>WG 5: Řízení dopravy </a:t>
            </a:r>
          </a:p>
          <a:p>
            <a:pPr lvl="1">
              <a:defRPr/>
            </a:pPr>
            <a:r>
              <a:rPr lang="cs-CZ" dirty="0" smtClean="0"/>
              <a:t>WG 6: Systémy parkování  - činnost utlumena</a:t>
            </a:r>
          </a:p>
          <a:p>
            <a:pPr lvl="1">
              <a:defRPr/>
            </a:pPr>
            <a:r>
              <a:rPr lang="cs-CZ" dirty="0" smtClean="0"/>
              <a:t>WG 7: Geografické datové soubory </a:t>
            </a:r>
          </a:p>
          <a:p>
            <a:pPr lvl="1">
              <a:defRPr/>
            </a:pPr>
            <a:r>
              <a:rPr lang="cs-CZ" dirty="0" smtClean="0"/>
              <a:t>WG 8: Silniční dopravní data </a:t>
            </a:r>
          </a:p>
          <a:p>
            <a:pPr lvl="1">
              <a:defRPr/>
            </a:pPr>
            <a:r>
              <a:rPr lang="cs-CZ" dirty="0" smtClean="0"/>
              <a:t>WG 9: Vyhrazené spojení krátkého dosahu </a:t>
            </a:r>
          </a:p>
          <a:p>
            <a:pPr lvl="1">
              <a:defRPr/>
            </a:pPr>
            <a:r>
              <a:rPr lang="cs-CZ" dirty="0" smtClean="0"/>
              <a:t>WG 10: Silniční vozidla - rozhraní člověk - stroj </a:t>
            </a:r>
          </a:p>
          <a:p>
            <a:pPr lvl="1">
              <a:defRPr/>
            </a:pPr>
            <a:r>
              <a:rPr lang="cs-CZ" dirty="0" smtClean="0"/>
              <a:t>WG 11: skupina zrušena </a:t>
            </a:r>
          </a:p>
          <a:p>
            <a:pPr lvl="1">
              <a:defRPr/>
            </a:pPr>
            <a:r>
              <a:rPr lang="cs-CZ" dirty="0" smtClean="0"/>
              <a:t>WG 12: Automatická identifikace vozidel a nákladů </a:t>
            </a:r>
          </a:p>
          <a:p>
            <a:pPr lvl="1">
              <a:defRPr/>
            </a:pPr>
            <a:r>
              <a:rPr lang="cs-CZ" dirty="0" smtClean="0"/>
              <a:t>WG 13: Architektura systémů </a:t>
            </a:r>
          </a:p>
          <a:p>
            <a:pPr lvl="1">
              <a:defRPr/>
            </a:pPr>
            <a:r>
              <a:rPr lang="cs-CZ" dirty="0" smtClean="0"/>
              <a:t>WG 14: </a:t>
            </a:r>
            <a:r>
              <a:rPr lang="cs-CZ" dirty="0" err="1" smtClean="0"/>
              <a:t>Pokrádežové</a:t>
            </a:r>
            <a:r>
              <a:rPr lang="cs-CZ" dirty="0" smtClean="0"/>
              <a:t> systémy pro navracení odcizených vozidel </a:t>
            </a:r>
          </a:p>
          <a:p>
            <a:pPr lvl="1">
              <a:defRPr/>
            </a:pPr>
            <a:r>
              <a:rPr lang="cs-CZ" dirty="0" smtClean="0"/>
              <a:t>WG 15: </a:t>
            </a:r>
            <a:r>
              <a:rPr lang="cs-CZ" dirty="0" err="1" smtClean="0"/>
              <a:t>eCall</a:t>
            </a:r>
            <a:r>
              <a:rPr lang="cs-CZ" dirty="0" smtClean="0"/>
              <a:t> </a:t>
            </a:r>
          </a:p>
          <a:p>
            <a:pPr lvl="1">
              <a:defRPr/>
            </a:pPr>
            <a:r>
              <a:rPr lang="cs-CZ" dirty="0" smtClean="0"/>
              <a:t>WG 16: Kooperativní systémy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ETSI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750" y="914400"/>
            <a:ext cx="8358188" cy="568325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Evropský telekomunikační normalizační institut (</a:t>
            </a:r>
            <a:r>
              <a:rPr lang="en-GB" dirty="0" smtClean="0"/>
              <a:t>European Telecommunications Standards Institute</a:t>
            </a:r>
            <a:r>
              <a:rPr lang="cs-CZ" dirty="0" smtClean="0"/>
              <a:t>)</a:t>
            </a:r>
            <a:endParaRPr lang="en-GB" dirty="0" smtClean="0"/>
          </a:p>
          <a:p>
            <a:pPr>
              <a:defRPr/>
            </a:pPr>
            <a:r>
              <a:rPr lang="cs-CZ" dirty="0" smtClean="0"/>
              <a:t>Normy pro informační a komunikační technologie – pro pevné sítě, mobilní sítě, radiové sítě, internetové technologie, atd.</a:t>
            </a:r>
          </a:p>
          <a:p>
            <a:pPr>
              <a:defRPr/>
            </a:pPr>
            <a:r>
              <a:rPr lang="cs-CZ" dirty="0" smtClean="0"/>
              <a:t>Na rozdíl od jiných jsou standardy ETSI volně dostupné (díky členským poplatkům)</a:t>
            </a:r>
          </a:p>
          <a:p>
            <a:pPr>
              <a:defRPr/>
            </a:pPr>
            <a:r>
              <a:rPr lang="cs-CZ" dirty="0" smtClean="0"/>
              <a:t>2008 ustanovena komise ITS</a:t>
            </a:r>
          </a:p>
          <a:p>
            <a:pPr>
              <a:defRPr/>
            </a:pPr>
            <a:r>
              <a:rPr lang="cs-CZ" dirty="0" smtClean="0"/>
              <a:t>Pracovní skupiny v TC ITS</a:t>
            </a:r>
          </a:p>
          <a:p>
            <a:pPr lvl="1">
              <a:defRPr/>
            </a:pPr>
            <a:r>
              <a:rPr lang="cs-CZ" dirty="0"/>
              <a:t>WG 1: </a:t>
            </a:r>
            <a:r>
              <a:rPr lang="cs-CZ" dirty="0" smtClean="0"/>
              <a:t>Požadavky na aplikace a služby</a:t>
            </a:r>
            <a:endParaRPr lang="cs-CZ" dirty="0"/>
          </a:p>
          <a:p>
            <a:pPr lvl="1">
              <a:defRPr/>
            </a:pPr>
            <a:r>
              <a:rPr lang="cs-CZ" dirty="0"/>
              <a:t>WG </a:t>
            </a:r>
            <a:r>
              <a:rPr lang="cs-CZ" dirty="0" smtClean="0"/>
              <a:t>2: Architektura a koordinace mezi vrstvami </a:t>
            </a:r>
          </a:p>
          <a:p>
            <a:pPr lvl="1">
              <a:defRPr/>
            </a:pPr>
            <a:r>
              <a:rPr lang="cs-CZ" dirty="0" smtClean="0"/>
              <a:t>WG </a:t>
            </a:r>
            <a:r>
              <a:rPr lang="cs-CZ" dirty="0"/>
              <a:t>3: </a:t>
            </a:r>
            <a:r>
              <a:rPr lang="cs-CZ" dirty="0" smtClean="0"/>
              <a:t>Doprava a sítě</a:t>
            </a:r>
            <a:endParaRPr lang="cs-CZ" dirty="0"/>
          </a:p>
          <a:p>
            <a:pPr lvl="1">
              <a:defRPr/>
            </a:pPr>
            <a:r>
              <a:rPr lang="cs-CZ" dirty="0"/>
              <a:t>WG 4: </a:t>
            </a:r>
            <a:r>
              <a:rPr lang="cs-CZ" dirty="0" smtClean="0"/>
              <a:t>Media a pod. </a:t>
            </a:r>
            <a:endParaRPr lang="cs-CZ" dirty="0"/>
          </a:p>
          <a:p>
            <a:pPr lvl="1">
              <a:defRPr/>
            </a:pPr>
            <a:r>
              <a:rPr lang="cs-CZ" dirty="0"/>
              <a:t>WG 5: </a:t>
            </a:r>
            <a:r>
              <a:rPr lang="cs-CZ" dirty="0" smtClean="0"/>
              <a:t>Bezpečnost</a:t>
            </a:r>
            <a:endParaRPr lang="cs-CZ" dirty="0"/>
          </a:p>
          <a:p>
            <a:pPr lvl="1"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988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normalizační autority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8325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CENELEC</a:t>
            </a:r>
          </a:p>
          <a:p>
            <a:pPr lvl="1">
              <a:defRPr/>
            </a:pPr>
            <a:r>
              <a:rPr lang="cs-CZ" dirty="0" smtClean="0"/>
              <a:t>Evropská komise pro elektrotechnickou normalizaci(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Committee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Electrotechnical</a:t>
            </a:r>
            <a:r>
              <a:rPr lang="cs-CZ" dirty="0" smtClean="0"/>
              <a:t> </a:t>
            </a:r>
            <a:r>
              <a:rPr lang="cs-CZ" dirty="0" err="1" smtClean="0"/>
              <a:t>Standardization</a:t>
            </a:r>
            <a:r>
              <a:rPr lang="cs-CZ" dirty="0" smtClean="0"/>
              <a:t>)</a:t>
            </a:r>
          </a:p>
          <a:p>
            <a:pPr>
              <a:defRPr/>
            </a:pPr>
            <a:r>
              <a:rPr lang="cs-CZ" dirty="0" smtClean="0"/>
              <a:t>IEEE (přes svoji normalizační asociaci)</a:t>
            </a:r>
          </a:p>
          <a:p>
            <a:pPr>
              <a:defRPr/>
            </a:pPr>
            <a:r>
              <a:rPr lang="cs-CZ" dirty="0" smtClean="0"/>
              <a:t>SAE (Society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Automotive</a:t>
            </a:r>
            <a:r>
              <a:rPr lang="cs-CZ" dirty="0" smtClean="0"/>
              <a:t> </a:t>
            </a:r>
            <a:r>
              <a:rPr lang="cs-CZ" dirty="0" err="1" smtClean="0"/>
              <a:t>Engineers</a:t>
            </a:r>
            <a:r>
              <a:rPr lang="cs-CZ" dirty="0" smtClean="0"/>
              <a:t>)</a:t>
            </a:r>
          </a:p>
          <a:p>
            <a:pPr lvl="1">
              <a:defRPr/>
            </a:pPr>
            <a:r>
              <a:rPr lang="cs-CZ" dirty="0" smtClean="0"/>
              <a:t>sdružení odborníků z oblasti leteckého, automobilového a dopravního průmyslu</a:t>
            </a:r>
          </a:p>
          <a:p>
            <a:pPr>
              <a:defRPr/>
            </a:pPr>
            <a:r>
              <a:rPr lang="cs-CZ" dirty="0" smtClean="0"/>
              <a:t>IEC (International </a:t>
            </a:r>
            <a:r>
              <a:rPr lang="cs-CZ" dirty="0" err="1" smtClean="0"/>
              <a:t>Electro</a:t>
            </a:r>
            <a:r>
              <a:rPr lang="cs-CZ" dirty="0" smtClean="0"/>
              <a:t> </a:t>
            </a:r>
            <a:r>
              <a:rPr lang="cs-CZ" dirty="0" err="1" smtClean="0"/>
              <a:t>technical</a:t>
            </a:r>
            <a:r>
              <a:rPr lang="cs-CZ" dirty="0" smtClean="0"/>
              <a:t> </a:t>
            </a:r>
            <a:r>
              <a:rPr lang="cs-CZ" dirty="0" err="1" smtClean="0"/>
              <a:t>Commission</a:t>
            </a:r>
            <a:r>
              <a:rPr lang="cs-CZ" dirty="0" smtClean="0"/>
              <a:t>)</a:t>
            </a:r>
          </a:p>
          <a:p>
            <a:pPr>
              <a:defRPr/>
            </a:pPr>
            <a:r>
              <a:rPr lang="cs-CZ" dirty="0" smtClean="0"/>
              <a:t>A další...</a:t>
            </a:r>
            <a:endParaRPr lang="cs-CZ" dirty="0" smtClean="0"/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2503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Důležité dokumenty EU týkající se telematiky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14400"/>
            <a:ext cx="8574410" cy="5682952"/>
          </a:xfrm>
        </p:spPr>
        <p:txBody>
          <a:bodyPr/>
          <a:lstStyle/>
          <a:p>
            <a:r>
              <a:rPr lang="cs-CZ" dirty="0" smtClean="0"/>
              <a:t>ITS Direktiva </a:t>
            </a:r>
          </a:p>
          <a:p>
            <a:pPr lvl="1"/>
            <a:r>
              <a:rPr lang="cs-CZ" dirty="0" smtClean="0"/>
              <a:t>SMĚRNICE </a:t>
            </a:r>
            <a:r>
              <a:rPr lang="cs-CZ" dirty="0"/>
              <a:t>EVROPSKÉHO PARLAMENTU A RADY 2010/40/EU </a:t>
            </a:r>
          </a:p>
          <a:p>
            <a:pPr lvl="1"/>
            <a:r>
              <a:rPr lang="nl-NL" dirty="0"/>
              <a:t>ze dne 7. července 2010 </a:t>
            </a:r>
          </a:p>
          <a:p>
            <a:pPr lvl="1"/>
            <a:r>
              <a:rPr lang="cs-CZ" dirty="0"/>
              <a:t>o rámci pro zavedení inteligentních dopravních systémů v oblasti silniční dopravy a pro rozhraní s jinými druhy dopravy </a:t>
            </a:r>
            <a:endParaRPr lang="cs-CZ" dirty="0" smtClean="0"/>
          </a:p>
          <a:p>
            <a:r>
              <a:rPr lang="cs-CZ" dirty="0" smtClean="0"/>
              <a:t>ITS Akční plán </a:t>
            </a:r>
          </a:p>
          <a:p>
            <a:pPr lvl="1"/>
            <a:r>
              <a:rPr lang="cs-CZ" dirty="0" smtClean="0"/>
              <a:t>SDĚLENÍ </a:t>
            </a:r>
            <a:r>
              <a:rPr lang="cs-CZ" dirty="0"/>
              <a:t>KOMISE</a:t>
            </a:r>
          </a:p>
          <a:p>
            <a:pPr lvl="1"/>
            <a:r>
              <a:rPr lang="cs-CZ" dirty="0"/>
              <a:t>Akční plán zavádění inteligentních dopravních systémů v Evropě</a:t>
            </a:r>
          </a:p>
        </p:txBody>
      </p:sp>
    </p:spTree>
    <p:extLst>
      <p:ext uri="{BB962C8B-B14F-4D97-AF65-F5344CB8AC3E}">
        <p14:creationId xmlns:p14="http://schemas.microsoft.com/office/powerpoint/2010/main" val="3920127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Důležitý dokument EU v oblasti normalizace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750" y="914400"/>
            <a:ext cx="8358188" cy="561022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Mandát 453 (</a:t>
            </a:r>
            <a:r>
              <a:rPr lang="en-GB" dirty="0" smtClean="0"/>
              <a:t>EC Standardisation Mandate M/453</a:t>
            </a:r>
            <a:r>
              <a:rPr lang="cs-CZ" dirty="0" smtClean="0"/>
              <a:t>)</a:t>
            </a:r>
            <a:endParaRPr lang="en-GB" dirty="0" smtClean="0"/>
          </a:p>
          <a:p>
            <a:pPr lvl="1">
              <a:defRPr/>
            </a:pPr>
            <a:r>
              <a:rPr lang="cs-CZ" dirty="0" smtClean="0"/>
              <a:t>Vydán Evropskou komisí v r. 2009 třem nejdůležitějším normalizačním autoritám v Evropě - </a:t>
            </a:r>
            <a:r>
              <a:rPr lang="en-GB" dirty="0" smtClean="0"/>
              <a:t>CEN, CENELEC a ETSI</a:t>
            </a:r>
          </a:p>
          <a:p>
            <a:pPr lvl="1">
              <a:defRPr/>
            </a:pPr>
            <a:r>
              <a:rPr lang="cs-CZ" dirty="0" smtClean="0"/>
              <a:t>Cíl – vytvořit plán spolupráce na vývoji norem ohledně </a:t>
            </a:r>
            <a:r>
              <a:rPr lang="en-GB" dirty="0" smtClean="0"/>
              <a:t>V2X </a:t>
            </a:r>
            <a:r>
              <a:rPr lang="cs-CZ" dirty="0" smtClean="0"/>
              <a:t>komunikace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ETSI a CEN </a:t>
            </a:r>
            <a:r>
              <a:rPr lang="cs-CZ" dirty="0" smtClean="0"/>
              <a:t>odpověděli společným dokumentem</a:t>
            </a:r>
            <a:r>
              <a:rPr lang="en-GB" dirty="0" smtClean="0"/>
              <a:t> „Response to Mandate M/453“, CENELEC</a:t>
            </a:r>
            <a:r>
              <a:rPr lang="cs-CZ" dirty="0" smtClean="0"/>
              <a:t> se neúčastní</a:t>
            </a:r>
            <a:r>
              <a:rPr lang="en-GB" dirty="0" smtClean="0"/>
              <a:t> </a:t>
            </a:r>
            <a:endParaRPr lang="cs-CZ" dirty="0" smtClean="0"/>
          </a:p>
          <a:p>
            <a:pPr lvl="1">
              <a:defRPr/>
            </a:pPr>
            <a:r>
              <a:rPr lang="cs-CZ" dirty="0" smtClean="0"/>
              <a:t>Odpověď obsahuje položky, které budou normalizovány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27853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Vám za pozornost</a:t>
            </a:r>
          </a:p>
        </p:txBody>
      </p:sp>
      <p:pic>
        <p:nvPicPr>
          <p:cNvPr id="46083" name="Picture 19" descr="tymovaprac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9238" y="1209675"/>
            <a:ext cx="6391275" cy="4943475"/>
          </a:xfrm>
          <a:noFill/>
          <a:ln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 a odkazy</a:t>
            </a: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500063" y="857250"/>
            <a:ext cx="8364537" cy="5534025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cs-CZ" dirty="0" smtClean="0"/>
              <a:t>www.frame-online.net</a:t>
            </a:r>
          </a:p>
          <a:p>
            <a:pPr>
              <a:defRPr/>
            </a:pPr>
            <a:r>
              <a:rPr lang="cs-CZ" dirty="0" smtClean="0"/>
              <a:t>Peter H </a:t>
            </a:r>
            <a:r>
              <a:rPr lang="cs-CZ" dirty="0" err="1" smtClean="0"/>
              <a:t>Jesty</a:t>
            </a:r>
            <a:r>
              <a:rPr lang="cs-CZ" dirty="0" smtClean="0"/>
              <a:t>, Richard A P </a:t>
            </a:r>
            <a:r>
              <a:rPr lang="cs-CZ" dirty="0" err="1" smtClean="0"/>
              <a:t>Bossom</a:t>
            </a:r>
            <a:r>
              <a:rPr lang="cs-CZ" dirty="0" smtClean="0"/>
              <a:t>. </a:t>
            </a:r>
            <a:r>
              <a:rPr lang="cs-CZ" dirty="0" err="1" smtClean="0"/>
              <a:t>Why</a:t>
            </a:r>
            <a:r>
              <a:rPr lang="cs-CZ" dirty="0" smtClean="0"/>
              <a:t> do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need</a:t>
            </a:r>
            <a:r>
              <a:rPr lang="cs-CZ" dirty="0" smtClean="0"/>
              <a:t> </a:t>
            </a:r>
            <a:r>
              <a:rPr lang="cs-CZ" dirty="0" err="1" smtClean="0"/>
              <a:t>an</a:t>
            </a:r>
            <a:r>
              <a:rPr lang="cs-CZ" dirty="0" smtClean="0"/>
              <a:t> ITS </a:t>
            </a:r>
            <a:r>
              <a:rPr lang="cs-CZ" dirty="0" err="1" smtClean="0"/>
              <a:t>architecture</a:t>
            </a:r>
            <a:r>
              <a:rPr lang="cs-CZ" dirty="0" smtClean="0"/>
              <a:t> – </a:t>
            </a:r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national</a:t>
            </a:r>
            <a:r>
              <a:rPr lang="cs-CZ" dirty="0" smtClean="0"/>
              <a:t> </a:t>
            </a:r>
            <a:r>
              <a:rPr lang="cs-CZ" dirty="0" err="1" smtClean="0"/>
              <a:t>perspectives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Peter H </a:t>
            </a:r>
            <a:r>
              <a:rPr lang="cs-CZ" dirty="0" err="1" smtClean="0"/>
              <a:t>Jesty</a:t>
            </a:r>
            <a:r>
              <a:rPr lang="cs-CZ" dirty="0" smtClean="0"/>
              <a:t>, Richard A P </a:t>
            </a:r>
            <a:r>
              <a:rPr lang="cs-CZ" dirty="0" err="1" smtClean="0"/>
              <a:t>Bossom</a:t>
            </a:r>
            <a:r>
              <a:rPr lang="cs-CZ" dirty="0" smtClean="0"/>
              <a:t>. </a:t>
            </a:r>
            <a:r>
              <a:rPr lang="cs-CZ" dirty="0" err="1" smtClean="0"/>
              <a:t>Planning</a:t>
            </a:r>
            <a:r>
              <a:rPr lang="cs-CZ" dirty="0" smtClean="0"/>
              <a:t> a </a:t>
            </a:r>
            <a:r>
              <a:rPr lang="cs-CZ" dirty="0" err="1" smtClean="0"/>
              <a:t>modern</a:t>
            </a:r>
            <a:r>
              <a:rPr lang="cs-CZ" dirty="0" smtClean="0"/>
              <a:t> transport </a:t>
            </a:r>
            <a:r>
              <a:rPr lang="cs-CZ" dirty="0" err="1" smtClean="0"/>
              <a:t>system</a:t>
            </a:r>
            <a:r>
              <a:rPr lang="cs-CZ" dirty="0" smtClean="0"/>
              <a:t> – a </a:t>
            </a:r>
            <a:r>
              <a:rPr lang="cs-CZ" dirty="0" err="1" smtClean="0"/>
              <a:t>guide</a:t>
            </a:r>
            <a:r>
              <a:rPr lang="cs-CZ" dirty="0" smtClean="0"/>
              <a:t> to </a:t>
            </a:r>
            <a:r>
              <a:rPr lang="cs-CZ" dirty="0" err="1" smtClean="0"/>
              <a:t>intelligent</a:t>
            </a:r>
            <a:r>
              <a:rPr lang="cs-CZ" dirty="0" smtClean="0"/>
              <a:t> transport </a:t>
            </a:r>
            <a:r>
              <a:rPr lang="cs-CZ" dirty="0" err="1" smtClean="0"/>
              <a:t>system</a:t>
            </a:r>
            <a:r>
              <a:rPr lang="cs-CZ" dirty="0" smtClean="0"/>
              <a:t> </a:t>
            </a:r>
            <a:r>
              <a:rPr lang="cs-CZ" dirty="0" err="1" smtClean="0"/>
              <a:t>architecture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Peter H </a:t>
            </a:r>
            <a:r>
              <a:rPr lang="cs-CZ" dirty="0" err="1" smtClean="0"/>
              <a:t>Jesty</a:t>
            </a:r>
            <a:r>
              <a:rPr lang="cs-CZ" dirty="0" smtClean="0"/>
              <a:t>, Richard A P </a:t>
            </a:r>
            <a:r>
              <a:rPr lang="cs-CZ" dirty="0" err="1" smtClean="0"/>
              <a:t>Bossom</a:t>
            </a:r>
            <a:r>
              <a:rPr lang="cs-CZ" dirty="0" smtClean="0"/>
              <a:t>. </a:t>
            </a:r>
            <a:r>
              <a:rPr lang="en-US" dirty="0" smtClean="0"/>
              <a:t>Planning a Modern Transport System: A guide to ITS Architecture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E-FRAME </a:t>
            </a:r>
            <a:r>
              <a:rPr lang="cs-CZ" dirty="0" err="1" smtClean="0"/>
              <a:t>project</a:t>
            </a:r>
            <a:r>
              <a:rPr lang="cs-CZ" dirty="0" smtClean="0"/>
              <a:t> </a:t>
            </a:r>
            <a:r>
              <a:rPr lang="cs-CZ" dirty="0" err="1" smtClean="0"/>
              <a:t>Deliverable</a:t>
            </a:r>
            <a:r>
              <a:rPr lang="cs-CZ" dirty="0" smtClean="0"/>
              <a:t> 16</a:t>
            </a:r>
          </a:p>
          <a:p>
            <a:pPr>
              <a:defRPr/>
            </a:pPr>
            <a:r>
              <a:rPr lang="cs-CZ" dirty="0" smtClean="0"/>
              <a:t>E-FRAME </a:t>
            </a:r>
            <a:r>
              <a:rPr lang="cs-CZ" dirty="0" err="1" smtClean="0"/>
              <a:t>project</a:t>
            </a:r>
            <a:r>
              <a:rPr lang="cs-CZ" dirty="0" smtClean="0"/>
              <a:t> </a:t>
            </a:r>
            <a:r>
              <a:rPr lang="cs-CZ" dirty="0" err="1" smtClean="0"/>
              <a:t>factsheet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www.</a:t>
            </a:r>
            <a:r>
              <a:rPr lang="cs-CZ" dirty="0" err="1" smtClean="0"/>
              <a:t>frame</a:t>
            </a:r>
            <a:r>
              <a:rPr lang="cs-CZ" dirty="0" smtClean="0"/>
              <a:t>-online.</a:t>
            </a:r>
            <a:r>
              <a:rPr lang="cs-CZ" dirty="0" err="1" smtClean="0"/>
              <a:t>net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www.</a:t>
            </a:r>
            <a:r>
              <a:rPr lang="cs-CZ" dirty="0" err="1" smtClean="0"/>
              <a:t>silmos.cz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http://www.</a:t>
            </a:r>
            <a:r>
              <a:rPr lang="cs-CZ" dirty="0" err="1" smtClean="0"/>
              <a:t>iso.org</a:t>
            </a:r>
            <a:r>
              <a:rPr lang="cs-CZ" dirty="0" smtClean="0"/>
              <a:t>/</a:t>
            </a:r>
            <a:r>
              <a:rPr lang="cs-CZ" dirty="0" err="1" smtClean="0"/>
              <a:t>iso</a:t>
            </a:r>
            <a:r>
              <a:rPr lang="cs-CZ" dirty="0" smtClean="0"/>
              <a:t>/</a:t>
            </a:r>
            <a:r>
              <a:rPr lang="cs-CZ" dirty="0" err="1" smtClean="0"/>
              <a:t>iso</a:t>
            </a:r>
            <a:r>
              <a:rPr lang="cs-CZ" dirty="0" smtClean="0"/>
              <a:t>_</a:t>
            </a:r>
            <a:r>
              <a:rPr lang="cs-CZ" dirty="0" err="1" smtClean="0"/>
              <a:t>technical</a:t>
            </a:r>
            <a:r>
              <a:rPr lang="cs-CZ" dirty="0" smtClean="0"/>
              <a:t>_</a:t>
            </a:r>
            <a:r>
              <a:rPr lang="cs-CZ" dirty="0" err="1" smtClean="0"/>
              <a:t>committee</a:t>
            </a:r>
            <a:r>
              <a:rPr lang="cs-CZ" dirty="0" smtClean="0"/>
              <a:t>?</a:t>
            </a:r>
            <a:r>
              <a:rPr lang="cs-CZ" dirty="0" err="1" smtClean="0"/>
              <a:t>commid</a:t>
            </a:r>
            <a:r>
              <a:rPr lang="cs-CZ" dirty="0" smtClean="0"/>
              <a:t>=54706</a:t>
            </a:r>
          </a:p>
          <a:p>
            <a:pPr>
              <a:defRPr/>
            </a:pPr>
            <a:r>
              <a:rPr lang="cs-CZ" dirty="0" smtClean="0"/>
              <a:t>http</a:t>
            </a:r>
            <a:r>
              <a:rPr lang="cs-CZ" dirty="0"/>
              <a:t>://192.87.114.76/cen278/</a:t>
            </a:r>
          </a:p>
          <a:p>
            <a:pPr>
              <a:defRPr/>
            </a:pPr>
            <a:r>
              <a:rPr lang="en-US" dirty="0" smtClean="0"/>
              <a:t>Action </a:t>
            </a:r>
            <a:r>
              <a:rPr lang="en-US" dirty="0"/>
              <a:t>Plan for the Deployment of Intelligent Transport Systems in Europe</a:t>
            </a:r>
            <a:r>
              <a:rPr lang="cs-CZ" dirty="0"/>
              <a:t> http://eur-lex.europa.eu/LexUriServ/LexUriServ.do?uri=COM:2008:0886:FIN:EN:PDF</a:t>
            </a:r>
          </a:p>
          <a:p>
            <a:pPr>
              <a:defRPr/>
            </a:pPr>
            <a:r>
              <a:rPr lang="en-US" dirty="0"/>
              <a:t>DIRECTIVE 2010/40/EU OF THE EUROPEAN PARLIAMENT AND OF THE COUNCIL http://eur-lex.europa.eu/LexUriServ/LexUriServ.do?uri=OJ:L:2010:207:0001:0013:EN:PDF</a:t>
            </a:r>
            <a:endParaRPr lang="cs-CZ" dirty="0"/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ITS architektury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64704"/>
            <a:ext cx="8430394" cy="5904656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cs-CZ" dirty="0" smtClean="0"/>
              <a:t>Existují tři základní typy ITS architektur</a:t>
            </a:r>
            <a:endParaRPr lang="cs-CZ" dirty="0"/>
          </a:p>
          <a:p>
            <a:pPr>
              <a:defRPr/>
            </a:pPr>
            <a:r>
              <a:rPr lang="cs-CZ" dirty="0" smtClean="0"/>
              <a:t>Rámcová architektura (např. evropská architektura FRAME)</a:t>
            </a:r>
            <a:endParaRPr lang="cs-CZ" dirty="0"/>
          </a:p>
          <a:p>
            <a:pPr marL="400050" lvl="1" indent="0">
              <a:buFontTx/>
              <a:buNone/>
              <a:defRPr/>
            </a:pPr>
            <a:r>
              <a:rPr lang="cs-CZ" dirty="0"/>
              <a:t>– </a:t>
            </a:r>
            <a:r>
              <a:rPr lang="cs-CZ" dirty="0" smtClean="0"/>
              <a:t>Uživatelské potřeby</a:t>
            </a:r>
            <a:endParaRPr lang="cs-CZ" dirty="0"/>
          </a:p>
          <a:p>
            <a:pPr marL="400050" lvl="1" indent="0">
              <a:buFontTx/>
              <a:buNone/>
              <a:defRPr/>
            </a:pPr>
            <a:r>
              <a:rPr lang="cs-CZ" dirty="0"/>
              <a:t>– </a:t>
            </a:r>
            <a:r>
              <a:rPr lang="cs-CZ" dirty="0" smtClean="0"/>
              <a:t>Funkční pohled</a:t>
            </a:r>
            <a:endParaRPr lang="cs-CZ" dirty="0"/>
          </a:p>
          <a:p>
            <a:pPr marL="0" indent="0">
              <a:buFontTx/>
              <a:buNone/>
              <a:defRPr/>
            </a:pPr>
            <a:r>
              <a:rPr lang="cs-CZ" dirty="0"/>
              <a:t>• </a:t>
            </a:r>
            <a:r>
              <a:rPr lang="cs-CZ" dirty="0" smtClean="0"/>
              <a:t>Definovaná architektura (např. národní architektura USA)</a:t>
            </a:r>
            <a:endParaRPr lang="cs-CZ" dirty="0"/>
          </a:p>
          <a:p>
            <a:pPr marL="400050" lvl="1" indent="0">
              <a:buFontTx/>
              <a:buNone/>
              <a:defRPr/>
            </a:pPr>
            <a:r>
              <a:rPr lang="cs-CZ" dirty="0" smtClean="0"/>
              <a:t>– Uživatelské potřeby</a:t>
            </a:r>
          </a:p>
          <a:p>
            <a:pPr marL="400050" lvl="1" indent="0">
              <a:buFontTx/>
              <a:buNone/>
              <a:defRPr/>
            </a:pPr>
            <a:r>
              <a:rPr lang="cs-CZ" dirty="0" smtClean="0"/>
              <a:t>– Funkční pohled</a:t>
            </a:r>
          </a:p>
          <a:p>
            <a:pPr marL="400050" lvl="1" indent="0">
              <a:buFontTx/>
              <a:buNone/>
              <a:defRPr/>
            </a:pPr>
            <a:r>
              <a:rPr lang="cs-CZ" dirty="0" smtClean="0"/>
              <a:t>– Fyzický pohled</a:t>
            </a:r>
            <a:endParaRPr lang="cs-CZ" dirty="0"/>
          </a:p>
          <a:p>
            <a:pPr marL="400050" lvl="1" indent="0">
              <a:buFontTx/>
              <a:buNone/>
              <a:defRPr/>
            </a:pPr>
            <a:r>
              <a:rPr lang="cs-CZ" dirty="0"/>
              <a:t>– </a:t>
            </a:r>
            <a:r>
              <a:rPr lang="cs-CZ" dirty="0" smtClean="0"/>
              <a:t>Komunikační pohled</a:t>
            </a:r>
            <a:endParaRPr lang="cs-CZ" dirty="0"/>
          </a:p>
          <a:p>
            <a:pPr marL="400050" lvl="1" indent="0">
              <a:buFontTx/>
              <a:buNone/>
              <a:defRPr/>
            </a:pPr>
            <a:r>
              <a:rPr lang="cs-CZ" dirty="0"/>
              <a:t>– </a:t>
            </a:r>
            <a:r>
              <a:rPr lang="cs-CZ" dirty="0" smtClean="0"/>
              <a:t>Atd.</a:t>
            </a:r>
          </a:p>
          <a:p>
            <a:pPr marL="0" indent="0">
              <a:buFontTx/>
              <a:buNone/>
              <a:defRPr/>
            </a:pPr>
            <a:r>
              <a:rPr lang="cs-CZ" dirty="0" smtClean="0"/>
              <a:t>• Konkrétní ITS architektura (např. pro hromadnou dopravu v určitém městě)</a:t>
            </a:r>
          </a:p>
          <a:p>
            <a:pPr marL="400050" lvl="1" indent="0">
              <a:buFontTx/>
              <a:buNone/>
              <a:defRPr/>
            </a:pPr>
            <a:r>
              <a:rPr lang="en-US" dirty="0" smtClean="0"/>
              <a:t>– </a:t>
            </a:r>
            <a:r>
              <a:rPr lang="cs-CZ" dirty="0" smtClean="0"/>
              <a:t>Fyzický pohled pro danou implementaci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5335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ITS architektura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109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ITS architektura může být vytvořena na úrovni</a:t>
            </a:r>
          </a:p>
          <a:p>
            <a:pPr lvl="1">
              <a:defRPr/>
            </a:pPr>
            <a:r>
              <a:rPr lang="cs-CZ" dirty="0" smtClean="0"/>
              <a:t>Nadnárodní (evropské)</a:t>
            </a:r>
          </a:p>
          <a:p>
            <a:pPr lvl="1">
              <a:defRPr/>
            </a:pPr>
            <a:r>
              <a:rPr lang="cs-CZ" dirty="0" smtClean="0"/>
              <a:t>Národní</a:t>
            </a:r>
          </a:p>
          <a:p>
            <a:pPr lvl="1">
              <a:defRPr/>
            </a:pPr>
            <a:r>
              <a:rPr lang="cs-CZ" dirty="0" smtClean="0"/>
              <a:t>Oblastní </a:t>
            </a:r>
          </a:p>
          <a:p>
            <a:pPr lvl="1">
              <a:defRPr/>
            </a:pPr>
            <a:r>
              <a:rPr lang="cs-CZ" dirty="0" smtClean="0"/>
              <a:t>Městské</a:t>
            </a:r>
          </a:p>
          <a:p>
            <a:pPr lvl="1">
              <a:defRPr/>
            </a:pPr>
            <a:r>
              <a:rPr lang="cs-CZ" dirty="0" smtClean="0"/>
              <a:t>Nebo např. pro určité služby</a:t>
            </a:r>
          </a:p>
          <a:p>
            <a:pPr>
              <a:defRPr/>
            </a:pPr>
            <a:r>
              <a:rPr lang="cs-CZ" dirty="0" smtClean="0"/>
              <a:t>Umožnění integrace systémů umožní nejen jejich vzájemnou spolupráci na místní úrovni, ale i na evropské</a:t>
            </a:r>
          </a:p>
          <a:p>
            <a:pPr>
              <a:defRPr/>
            </a:pPr>
            <a:r>
              <a:rPr lang="cs-CZ" b="1" dirty="0" err="1" smtClean="0"/>
              <a:t>Interoperabilita</a:t>
            </a:r>
            <a:r>
              <a:rPr lang="cs-CZ" dirty="0" smtClean="0"/>
              <a:t> doprovází další technické provozní a organizační požadavky a zaručuje harmonické fungování systému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811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ITS architektura na evropské úrovni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836712"/>
            <a:ext cx="8502402" cy="568295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Vytvářena už od 90. let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Jedná se o rámcovou architekturu – zastřešující pro tvorbu národních architektur 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Původní název KAREN, nový název </a:t>
            </a:r>
            <a:r>
              <a:rPr lang="cs-CZ" b="1" dirty="0" smtClean="0"/>
              <a:t>FRAME </a:t>
            </a:r>
            <a:r>
              <a:rPr lang="cs-CZ" dirty="0" smtClean="0"/>
              <a:t>(</a:t>
            </a:r>
            <a:r>
              <a:rPr lang="cs-CZ" b="1" dirty="0" err="1" smtClean="0"/>
              <a:t>FR</a:t>
            </a:r>
            <a:r>
              <a:rPr lang="cs-CZ" dirty="0" err="1" smtClean="0"/>
              <a:t>amework</a:t>
            </a:r>
            <a:r>
              <a:rPr lang="cs-CZ" dirty="0" smtClean="0"/>
              <a:t> </a:t>
            </a:r>
            <a:r>
              <a:rPr lang="cs-CZ" b="1" dirty="0" err="1" smtClean="0"/>
              <a:t>A</a:t>
            </a:r>
            <a:r>
              <a:rPr lang="cs-CZ" dirty="0" err="1" smtClean="0"/>
              <a:t>rchitecture</a:t>
            </a:r>
            <a:r>
              <a:rPr lang="cs-CZ" dirty="0" smtClean="0"/>
              <a:t> </a:t>
            </a:r>
            <a:r>
              <a:rPr lang="cs-CZ" b="1" dirty="0" smtClean="0"/>
              <a:t>M</a:t>
            </a:r>
            <a:r>
              <a:rPr lang="cs-CZ" dirty="0" smtClean="0"/>
              <a:t>ade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b="1" dirty="0" err="1" smtClean="0"/>
              <a:t>E</a:t>
            </a:r>
            <a:r>
              <a:rPr lang="cs-CZ" dirty="0" err="1" smtClean="0"/>
              <a:t>urope</a:t>
            </a:r>
            <a:r>
              <a:rPr lang="cs-CZ" dirty="0" smtClean="0"/>
              <a:t>)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i="1" dirty="0" smtClean="0"/>
              <a:t>Pozn. Následující popis ITS architektury vychází z evropské architektury FRAME</a:t>
            </a:r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040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Evropská rámcová ITS architektura FRAME </a:t>
            </a:r>
            <a:endParaRPr lang="cs-CZ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764704"/>
            <a:ext cx="8502402" cy="583264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Architektura FRAME navržena, aby poskytovala </a:t>
            </a:r>
            <a:r>
              <a:rPr lang="cs-CZ" b="1" dirty="0" smtClean="0"/>
              <a:t>pružný </a:t>
            </a:r>
            <a:r>
              <a:rPr lang="cs-CZ" dirty="0" smtClean="0"/>
              <a:t>architektonický </a:t>
            </a:r>
            <a:r>
              <a:rPr lang="cs-CZ" b="1" dirty="0" smtClean="0"/>
              <a:t>rámec</a:t>
            </a:r>
            <a:r>
              <a:rPr lang="cs-CZ" dirty="0" smtClean="0"/>
              <a:t>, který si jednotlivé země </a:t>
            </a:r>
            <a:r>
              <a:rPr lang="cs-CZ" b="1" dirty="0" smtClean="0"/>
              <a:t>mohou přizpůsobit </a:t>
            </a:r>
            <a:r>
              <a:rPr lang="cs-CZ" dirty="0" smtClean="0"/>
              <a:t>svým potřebám</a:t>
            </a:r>
          </a:p>
          <a:p>
            <a:pPr>
              <a:defRPr/>
            </a:pPr>
            <a:r>
              <a:rPr lang="cs-CZ" dirty="0" smtClean="0"/>
              <a:t>Národní architektury pak využívají jednotný přístup a metodologii</a:t>
            </a:r>
          </a:p>
          <a:p>
            <a:pPr>
              <a:defRPr/>
            </a:pPr>
            <a:r>
              <a:rPr lang="cs-CZ" dirty="0" smtClean="0"/>
              <a:t>Zároveň se mohou národní architektury soustředit na lokálně významné části a zapracovat je detailněji</a:t>
            </a:r>
          </a:p>
          <a:p>
            <a:pPr>
              <a:defRPr/>
            </a:pPr>
            <a:r>
              <a:rPr lang="cs-CZ" dirty="0" smtClean="0"/>
              <a:t>Mimo Evropu mnohé další státy zvolily podobný přístup – např. Japonsko, Čína, Chile, Austrálie, atd.</a:t>
            </a:r>
          </a:p>
          <a:p>
            <a:pPr>
              <a:defRPr/>
            </a:pPr>
            <a:r>
              <a:rPr lang="cs-CZ" dirty="0" smtClean="0"/>
              <a:t>Národní architektura USA má přístup odlišný</a:t>
            </a:r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723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ITS Architektura - struktura</a:t>
            </a:r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835025"/>
            <a:ext cx="8610600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ipsa 3"/>
          <p:cNvSpPr/>
          <p:nvPr/>
        </p:nvSpPr>
        <p:spPr bwMode="auto">
          <a:xfrm>
            <a:off x="827584" y="1268760"/>
            <a:ext cx="2016224" cy="93610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Funkční pohled</a:t>
            </a:r>
          </a:p>
        </p:txBody>
      </p:sp>
      <p:sp>
        <p:nvSpPr>
          <p:cNvPr id="5" name="Elipsa 4"/>
          <p:cNvSpPr/>
          <p:nvPr/>
        </p:nvSpPr>
        <p:spPr bwMode="auto">
          <a:xfrm>
            <a:off x="1619672" y="3098550"/>
            <a:ext cx="2016224" cy="93610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Fyzický pohled</a:t>
            </a:r>
          </a:p>
        </p:txBody>
      </p:sp>
      <p:sp>
        <p:nvSpPr>
          <p:cNvPr id="6" name="Elipsa 5"/>
          <p:cNvSpPr/>
          <p:nvPr/>
        </p:nvSpPr>
        <p:spPr bwMode="auto">
          <a:xfrm>
            <a:off x="5220072" y="3068960"/>
            <a:ext cx="2664296" cy="93610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Komunikační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pohled</a:t>
            </a:r>
          </a:p>
        </p:txBody>
      </p:sp>
      <p:sp>
        <p:nvSpPr>
          <p:cNvPr id="7" name="Elipsa 6"/>
          <p:cNvSpPr/>
          <p:nvPr/>
        </p:nvSpPr>
        <p:spPr bwMode="auto">
          <a:xfrm>
            <a:off x="6041188" y="2060848"/>
            <a:ext cx="1800200" cy="79208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Uživatelské potřeby</a:t>
            </a:r>
          </a:p>
        </p:txBody>
      </p:sp>
      <p:sp>
        <p:nvSpPr>
          <p:cNvPr id="8" name="Elipsa 7"/>
          <p:cNvSpPr/>
          <p:nvPr/>
        </p:nvSpPr>
        <p:spPr bwMode="auto">
          <a:xfrm>
            <a:off x="5062104" y="966214"/>
            <a:ext cx="1359768" cy="63968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Modely</a:t>
            </a:r>
          </a:p>
        </p:txBody>
      </p:sp>
      <p:sp>
        <p:nvSpPr>
          <p:cNvPr id="9" name="Elipsa 8"/>
          <p:cNvSpPr/>
          <p:nvPr/>
        </p:nvSpPr>
        <p:spPr bwMode="auto">
          <a:xfrm>
            <a:off x="3707904" y="2276872"/>
            <a:ext cx="1728192" cy="792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1800" dirty="0" smtClean="0">
                <a:solidFill>
                  <a:schemeClr val="bg1"/>
                </a:solidFill>
                <a:latin typeface="+mj-lt"/>
              </a:rPr>
              <a:t>Koncepce systému</a:t>
            </a:r>
            <a:endParaRPr kumimoji="0" lang="cs-CZ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0" name="Elipsa 9"/>
          <p:cNvSpPr/>
          <p:nvPr/>
        </p:nvSpPr>
        <p:spPr bwMode="auto">
          <a:xfrm>
            <a:off x="7207830" y="880254"/>
            <a:ext cx="1656184" cy="79208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Očekávání investorů</a:t>
            </a:r>
          </a:p>
        </p:txBody>
      </p:sp>
      <p:sp>
        <p:nvSpPr>
          <p:cNvPr id="11" name="Elipsa 10"/>
          <p:cNvSpPr/>
          <p:nvPr/>
        </p:nvSpPr>
        <p:spPr bwMode="auto">
          <a:xfrm>
            <a:off x="611560" y="4725144"/>
            <a:ext cx="1944216" cy="79208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Organizační pohled</a:t>
            </a:r>
          </a:p>
        </p:txBody>
      </p:sp>
      <p:sp>
        <p:nvSpPr>
          <p:cNvPr id="12" name="Elipsa 11"/>
          <p:cNvSpPr/>
          <p:nvPr/>
        </p:nvSpPr>
        <p:spPr bwMode="auto">
          <a:xfrm>
            <a:off x="2699792" y="4365104"/>
            <a:ext cx="1944216" cy="1008112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Analýza nákladů a výnosů</a:t>
            </a:r>
          </a:p>
        </p:txBody>
      </p:sp>
      <p:sp>
        <p:nvSpPr>
          <p:cNvPr id="13" name="Elipsa 12"/>
          <p:cNvSpPr/>
          <p:nvPr/>
        </p:nvSpPr>
        <p:spPr bwMode="auto">
          <a:xfrm>
            <a:off x="2555776" y="5431272"/>
            <a:ext cx="1647800" cy="72008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Analýza rizik</a:t>
            </a:r>
          </a:p>
        </p:txBody>
      </p:sp>
      <p:sp>
        <p:nvSpPr>
          <p:cNvPr id="14" name="Elipsa 13"/>
          <p:cNvSpPr/>
          <p:nvPr/>
        </p:nvSpPr>
        <p:spPr bwMode="auto">
          <a:xfrm>
            <a:off x="4657960" y="4437112"/>
            <a:ext cx="2232248" cy="79208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Plán implementace</a:t>
            </a:r>
          </a:p>
        </p:txBody>
      </p:sp>
      <p:sp>
        <p:nvSpPr>
          <p:cNvPr id="15" name="Elipsa 14"/>
          <p:cNvSpPr/>
          <p:nvPr/>
        </p:nvSpPr>
        <p:spPr bwMode="auto">
          <a:xfrm>
            <a:off x="4283968" y="5301208"/>
            <a:ext cx="2304256" cy="79208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Komunikační požadavky</a:t>
            </a:r>
          </a:p>
        </p:txBody>
      </p:sp>
      <p:sp>
        <p:nvSpPr>
          <p:cNvPr id="16" name="Elipsa 15"/>
          <p:cNvSpPr/>
          <p:nvPr/>
        </p:nvSpPr>
        <p:spPr bwMode="auto">
          <a:xfrm>
            <a:off x="6804248" y="4725144"/>
            <a:ext cx="1872208" cy="79208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Specifikace komponent</a:t>
            </a:r>
          </a:p>
        </p:txBody>
      </p:sp>
    </p:spTree>
    <p:extLst>
      <p:ext uri="{BB962C8B-B14F-4D97-AF65-F5344CB8AC3E}">
        <p14:creationId xmlns:p14="http://schemas.microsoft.com/office/powerpoint/2010/main" val="868922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Vlastní 5">
      <a:dk1>
        <a:srgbClr val="000000"/>
      </a:dk1>
      <a:lt1>
        <a:srgbClr val="FFFFFF"/>
      </a:lt1>
      <a:dk2>
        <a:srgbClr val="FFC000"/>
      </a:dk2>
      <a:lt2>
        <a:srgbClr val="84FFE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plat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Documents\Whitten PPT (revised)\template.pot</Template>
  <TotalTime>2714</TotalTime>
  <Pages>5</Pages>
  <Words>2760</Words>
  <Application>Microsoft Office PowerPoint</Application>
  <PresentationFormat>Předvádění na obrazovce (4:3)</PresentationFormat>
  <Paragraphs>458</Paragraphs>
  <Slides>48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48</vt:i4>
      </vt:variant>
    </vt:vector>
  </HeadingPairs>
  <TitlesOfParts>
    <vt:vector size="49" baseType="lpstr">
      <vt:lpstr>template</vt:lpstr>
      <vt:lpstr>Prezentace aplikace PowerPoint</vt:lpstr>
      <vt:lpstr>3. Přednáška – obsah</vt:lpstr>
      <vt:lpstr>ITS architektura</vt:lpstr>
      <vt:lpstr>Přínosy ITS architektury</vt:lpstr>
      <vt:lpstr>Typy ITS architektury</vt:lpstr>
      <vt:lpstr>ITS architektura</vt:lpstr>
      <vt:lpstr>    ITS architektura na evropské úrovni</vt:lpstr>
      <vt:lpstr>    Evropská rámcová ITS architektura FRAME </vt:lpstr>
      <vt:lpstr>ITS Architektura - struktura</vt:lpstr>
      <vt:lpstr>Obsah ITS architektury</vt:lpstr>
      <vt:lpstr>Dřívější rozdělení architektur ITS</vt:lpstr>
      <vt:lpstr>ITS architektura – tvorba a použití</vt:lpstr>
      <vt:lpstr>ITS architektura – tvorba a použití</vt:lpstr>
      <vt:lpstr> Principy ITS architektury</vt:lpstr>
      <vt:lpstr>    Příklad formulovaných očekávání investorů</vt:lpstr>
      <vt:lpstr>Skupiny uživatelských potřeb</vt:lpstr>
      <vt:lpstr>    Příklad formulovaných uživatelských potřeb</vt:lpstr>
      <vt:lpstr>Rozhraní systému</vt:lpstr>
      <vt:lpstr>    Postup použití FRAME architektury pro tvorbu konkrétní      architektury</vt:lpstr>
      <vt:lpstr>Funkční pohled (model, architektura)</vt:lpstr>
      <vt:lpstr>Funkční pohled (model, architektura)</vt:lpstr>
      <vt:lpstr>ITS architektura – informační datové toky</vt:lpstr>
      <vt:lpstr>Fyzický pohled (model, architektura)</vt:lpstr>
      <vt:lpstr>Fyzická realizace ITS komponent (subsystémů) </vt:lpstr>
      <vt:lpstr>Komunikační pohled (model, architektura)</vt:lpstr>
      <vt:lpstr>Organizační pohled (podnikový)</vt:lpstr>
      <vt:lpstr>Použití ITS architektury</vt:lpstr>
      <vt:lpstr> Postup tvorby ITS architektury - shrnutí</vt:lpstr>
      <vt:lpstr>    Principy FRAME architektury - shrnutí</vt:lpstr>
      <vt:lpstr>    Časový přehled vzniku národních architektur v Evropě</vt:lpstr>
      <vt:lpstr>    Stálý vývoj architektury FRAME </vt:lpstr>
      <vt:lpstr>Projekt E-FRAME</vt:lpstr>
      <vt:lpstr>Management ITS systémů – vztah modelu a reality</vt:lpstr>
      <vt:lpstr>    Metodologie systémového návrhu ITS </vt:lpstr>
      <vt:lpstr>Základní parametry</vt:lpstr>
      <vt:lpstr>Prezentace aplikace PowerPoint</vt:lpstr>
      <vt:lpstr>ITS organizace mezinárodní</vt:lpstr>
      <vt:lpstr>Národní ITS organizace</vt:lpstr>
      <vt:lpstr>Prezentace aplikace PowerPoint</vt:lpstr>
      <vt:lpstr>ITS normalizace</vt:lpstr>
      <vt:lpstr>ITS ISO standardizace</vt:lpstr>
      <vt:lpstr>ITS CEN standardizace</vt:lpstr>
      <vt:lpstr>ETSI</vt:lpstr>
      <vt:lpstr>Další normalizační autority</vt:lpstr>
      <vt:lpstr>Důležité dokumenty EU týkající se telematiky</vt:lpstr>
      <vt:lpstr>Důležitý dokument EU v oblasti normalizace</vt:lpstr>
      <vt:lpstr>Děkuji Vám za pozornost</vt:lpstr>
      <vt:lpstr>Zdroje a odkazy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ITS architecture</dc:title>
  <dc:creator>Zuzana Bělinová</dc:creator>
  <cp:lastModifiedBy>zuzka</cp:lastModifiedBy>
  <cp:revision>356</cp:revision>
  <cp:lastPrinted>1999-02-22T19:32:19Z</cp:lastPrinted>
  <dcterms:created xsi:type="dcterms:W3CDTF">1996-06-28T11:49:40Z</dcterms:created>
  <dcterms:modified xsi:type="dcterms:W3CDTF">2012-10-11T05:47:10Z</dcterms:modified>
</cp:coreProperties>
</file>