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59"/>
  </p:notesMasterIdLst>
  <p:handoutMasterIdLst>
    <p:handoutMasterId r:id="rId60"/>
  </p:handoutMasterIdLst>
  <p:sldIdLst>
    <p:sldId id="380" r:id="rId2"/>
    <p:sldId id="557" r:id="rId3"/>
    <p:sldId id="458" r:id="rId4"/>
    <p:sldId id="577" r:id="rId5"/>
    <p:sldId id="565" r:id="rId6"/>
    <p:sldId id="560" r:id="rId7"/>
    <p:sldId id="559" r:id="rId8"/>
    <p:sldId id="589" r:id="rId9"/>
    <p:sldId id="561" r:id="rId10"/>
    <p:sldId id="562" r:id="rId11"/>
    <p:sldId id="563" r:id="rId12"/>
    <p:sldId id="573" r:id="rId13"/>
    <p:sldId id="460" r:id="rId14"/>
    <p:sldId id="567" r:id="rId15"/>
    <p:sldId id="568" r:id="rId16"/>
    <p:sldId id="447" r:id="rId17"/>
    <p:sldId id="448" r:id="rId18"/>
    <p:sldId id="450" r:id="rId19"/>
    <p:sldId id="451" r:id="rId20"/>
    <p:sldId id="564" r:id="rId21"/>
    <p:sldId id="572" r:id="rId22"/>
    <p:sldId id="574" r:id="rId23"/>
    <p:sldId id="588" r:id="rId24"/>
    <p:sldId id="558" r:id="rId25"/>
    <p:sldId id="535" r:id="rId26"/>
    <p:sldId id="520" r:id="rId27"/>
    <p:sldId id="521" r:id="rId28"/>
    <p:sldId id="522" r:id="rId29"/>
    <p:sldId id="523" r:id="rId30"/>
    <p:sldId id="524" r:id="rId31"/>
    <p:sldId id="579" r:id="rId32"/>
    <p:sldId id="516" r:id="rId33"/>
    <p:sldId id="532" r:id="rId34"/>
    <p:sldId id="517" r:id="rId35"/>
    <p:sldId id="518" r:id="rId36"/>
    <p:sldId id="527" r:id="rId37"/>
    <p:sldId id="529" r:id="rId38"/>
    <p:sldId id="575" r:id="rId39"/>
    <p:sldId id="576" r:id="rId40"/>
    <p:sldId id="536" r:id="rId41"/>
    <p:sldId id="530" r:id="rId42"/>
    <p:sldId id="531" r:id="rId43"/>
    <p:sldId id="533" r:id="rId44"/>
    <p:sldId id="578" r:id="rId45"/>
    <p:sldId id="519" r:id="rId46"/>
    <p:sldId id="580" r:id="rId47"/>
    <p:sldId id="581" r:id="rId48"/>
    <p:sldId id="582" r:id="rId49"/>
    <p:sldId id="583" r:id="rId50"/>
    <p:sldId id="586" r:id="rId51"/>
    <p:sldId id="585" r:id="rId52"/>
    <p:sldId id="584" r:id="rId53"/>
    <p:sldId id="587" r:id="rId54"/>
    <p:sldId id="590" r:id="rId55"/>
    <p:sldId id="537" r:id="rId56"/>
    <p:sldId id="570" r:id="rId57"/>
    <p:sldId id="571" r:id="rId58"/>
  </p:sldIdLst>
  <p:sldSz cx="9144000" cy="6858000" type="screen4x3"/>
  <p:notesSz cx="7007225" cy="9293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3D0C9"/>
    <a:srgbClr val="F0C6BE"/>
    <a:srgbClr val="FFBDBD"/>
    <a:srgbClr val="CC3300"/>
    <a:srgbClr val="FF9999"/>
    <a:srgbClr val="CCECFF"/>
    <a:srgbClr val="99CCFF"/>
    <a:srgbClr val="33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2833802-FEF1-4C79-8D5D-14CF1EAF98D9}" styleName="Světlý styl 2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7" autoAdjust="0"/>
    <p:restoredTop sz="94615" autoAdjust="0"/>
  </p:normalViewPr>
  <p:slideViewPr>
    <p:cSldViewPr>
      <p:cViewPr varScale="1">
        <p:scale>
          <a:sx n="46" d="100"/>
          <a:sy n="46" d="100"/>
        </p:scale>
        <p:origin x="-366" y="-96"/>
      </p:cViewPr>
      <p:guideLst>
        <p:guide orient="horz" pos="27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5310"/>
    </p:cViewPr>
  </p:sorterViewPr>
  <p:notesViewPr>
    <p:cSldViewPr>
      <p:cViewPr>
        <p:scale>
          <a:sx n="100" d="100"/>
          <a:sy n="100" d="100"/>
        </p:scale>
        <p:origin x="-1302" y="948"/>
      </p:cViewPr>
      <p:guideLst>
        <p:guide orient="horz" pos="2195"/>
        <p:guide pos="29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36888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-1588"/>
            <a:ext cx="3036887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6500"/>
            <a:ext cx="3505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6500"/>
            <a:ext cx="30368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fld id="{FFFD9001-C5DE-4ED8-A45E-AD0FEB05D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5626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3250"/>
            <a:ext cx="51371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6" tIns="46788" rIns="93576" bIns="467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8611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0737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22300" y="8716963"/>
            <a:ext cx="3568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16963"/>
            <a:ext cx="233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/>
            </a:lvl1pPr>
          </a:lstStyle>
          <a:p>
            <a:pPr>
              <a:defRPr/>
            </a:pPr>
            <a:fld id="{A964AF7C-C054-43BD-9348-658AE564A6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983643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1pPr>
    <a:lvl2pPr marL="4572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2pPr>
    <a:lvl3pPr marL="8001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3pPr>
    <a:lvl4pPr marL="11430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4pPr>
    <a:lvl5pPr marL="14859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The Context of Systems Analysis And Design Methods</a:t>
            </a:r>
          </a:p>
        </p:txBody>
      </p:sp>
      <p:sp>
        <p:nvSpPr>
          <p:cNvPr id="69635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0F9CB1-99CE-44AC-A1C4-842B1C760BD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6613" cy="3484562"/>
          </a:xfrm>
          <a:solidFill>
            <a:srgbClr val="FFFFFF"/>
          </a:solidFill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4838"/>
            <a:ext cx="5137150" cy="4181475"/>
          </a:xfrm>
          <a:solidFill>
            <a:srgbClr val="FFFFFF"/>
          </a:solidFill>
          <a:ln/>
        </p:spPr>
        <p:txBody>
          <a:bodyPr lIns="93141" tIns="46570" rIns="93141" bIns="46570"/>
          <a:lstStyle/>
          <a:p>
            <a:r>
              <a:rPr lang="en-US" smtClean="0"/>
              <a:t>This repository of slides is intended to support the named chapter. The slide repository should be used as follows:</a:t>
            </a:r>
          </a:p>
          <a:p>
            <a:pPr>
              <a:buFontTx/>
              <a:buChar char="•"/>
            </a:pPr>
            <a:r>
              <a:rPr lang="en-US" smtClean="0"/>
              <a:t>Copy the file to a unique name for your course and unit.</a:t>
            </a:r>
          </a:p>
          <a:p>
            <a:pPr>
              <a:buFontTx/>
              <a:buChar char="•"/>
            </a:pPr>
            <a:r>
              <a:rPr lang="en-US" smtClean="0"/>
              <a:t>Edit the file by deleting those slides you don’t want to cover, editing other slides as appropriate to your course, and adding slides as desired.</a:t>
            </a:r>
          </a:p>
          <a:p>
            <a:pPr>
              <a:buFontTx/>
              <a:buChar char="•"/>
            </a:pPr>
            <a:r>
              <a:rPr lang="en-US" smtClean="0"/>
              <a:t>Print the slides to produce transparency masters or print directly to film or present the slides using a computer image projector.</a:t>
            </a:r>
          </a:p>
          <a:p>
            <a:endParaRPr lang="en-US" smtClean="0"/>
          </a:p>
          <a:p>
            <a:r>
              <a:rPr lang="en-US" smtClean="0"/>
              <a:t>Each slide includes instructor notes. To view those notes in PowerPoint, click-left on the View Menu; then click left on Notes View sub-menu.  You may need to scroll down to see the instructor notes.</a:t>
            </a:r>
          </a:p>
          <a:p>
            <a:r>
              <a:rPr lang="en-US" smtClean="0"/>
              <a:t>The instructor notes are also available in hardcopy as the Instructor Guide to Accompany Systems Analysis and Design Methods, 6/ed.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1 - The Context of Systems Analysis And Design Methods</a:t>
            </a:r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64AF7C-C054-43BD-9348-658AE564A6A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71684" name="Zástupný symbol pro zápatí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The Context of Systems Analysis And Design Methods</a:t>
            </a:r>
          </a:p>
        </p:txBody>
      </p:sp>
      <p:sp>
        <p:nvSpPr>
          <p:cNvPr id="71685" name="Zástupný symbol pro číslo snímku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15A353-EB57-4A33-B0FA-99CD6750EF85}" type="slidenum">
              <a:rPr lang="en-US" smtClean="0"/>
              <a:pPr/>
              <a:t>57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795"/>
            <a:ext cx="8502402" cy="5811557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4105275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91075" y="914400"/>
            <a:ext cx="4106863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371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63713" y="6400800"/>
            <a:ext cx="5703887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České vysoké učení technické v Praze - Fakulta dopravní  </a:t>
            </a:r>
          </a:p>
          <a:p>
            <a:pPr>
              <a:defRPr/>
            </a:pPr>
            <a:r>
              <a:rPr lang="cs-CZ"/>
              <a:t>Katedra řídicí techniky a telematiky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914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9F39B-FE53-46F5-905D-26B6F1FA8F4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795"/>
            <a:ext cx="8502402" cy="5811557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0" y="685800"/>
            <a:ext cx="9144000" cy="5829300"/>
          </a:xfrm>
          <a:prstGeom prst="rect">
            <a:avLst/>
          </a:prstGeom>
          <a:solidFill>
            <a:srgbClr val="B7C3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0" y="6461125"/>
            <a:ext cx="9144000" cy="392113"/>
          </a:xfrm>
          <a:prstGeom prst="rect">
            <a:avLst/>
          </a:prstGeom>
          <a:gradFill rotWithShape="0">
            <a:gsLst>
              <a:gs pos="0">
                <a:srgbClr val="B7C3CD"/>
              </a:gs>
              <a:gs pos="100000">
                <a:srgbClr val="B7C3CD">
                  <a:gamma/>
                  <a:tint val="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0" y="0"/>
            <a:ext cx="9144000" cy="350838"/>
          </a:xfrm>
          <a:prstGeom prst="rect">
            <a:avLst/>
          </a:prstGeom>
          <a:gradFill rotWithShape="0">
            <a:gsLst>
              <a:gs pos="0">
                <a:srgbClr val="B7C3CD">
                  <a:gamma/>
                  <a:tint val="0"/>
                  <a:invGamma/>
                </a:srgbClr>
              </a:gs>
              <a:gs pos="100000">
                <a:srgbClr val="B7C3CD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b="0"/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0" y="228600"/>
            <a:ext cx="9144000" cy="5334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8610600" cy="5334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14400"/>
            <a:ext cx="8897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28" name="Text Box 8"/>
          <p:cNvSpPr txBox="1">
            <a:spLocks noChangeArrowheads="1"/>
          </p:cNvSpPr>
          <p:nvPr/>
        </p:nvSpPr>
        <p:spPr bwMode="auto">
          <a:xfrm>
            <a:off x="-57150" y="6613525"/>
            <a:ext cx="15953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i="1" dirty="0" smtClean="0">
                <a:latin typeface="+mj-lt"/>
              </a:rPr>
              <a:t>Zuzana </a:t>
            </a:r>
            <a:r>
              <a:rPr lang="cs-CZ" sz="1400" i="1" dirty="0">
                <a:latin typeface="+mj-lt"/>
              </a:rPr>
              <a:t>Bělinová</a:t>
            </a:r>
            <a:endParaRPr lang="en-US" sz="1400" i="1" dirty="0">
              <a:latin typeface="+mj-lt"/>
            </a:endParaRPr>
          </a:p>
        </p:txBody>
      </p:sp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4773035" y="6618288"/>
            <a:ext cx="42947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cs-CZ" sz="1200" i="1" dirty="0" smtClean="0">
                <a:latin typeface="+mj-lt"/>
              </a:rPr>
              <a:t>Fakulta dopravní, České vysoké učení technické v Praze</a:t>
            </a:r>
            <a:endParaRPr lang="en-US" sz="1200" i="1" dirty="0">
              <a:latin typeface="+mj-lt"/>
            </a:endParaRP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-76200" y="-28122"/>
            <a:ext cx="28457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200" dirty="0" smtClean="0">
                <a:solidFill>
                  <a:srgbClr val="5294A6"/>
                </a:solidFill>
                <a:latin typeface="Arial" charset="0"/>
              </a:rPr>
              <a:t>TELEMATICKÉ SYSTÉMY A SLUŽBY</a:t>
            </a:r>
            <a:endParaRPr lang="en-US" dirty="0">
              <a:solidFill>
                <a:srgbClr val="5294A6"/>
              </a:solidFill>
            </a:endParaRPr>
          </a:p>
        </p:txBody>
      </p:sp>
      <p:sp>
        <p:nvSpPr>
          <p:cNvPr id="235533" name="Text Box 13"/>
          <p:cNvSpPr txBox="1">
            <a:spLocks noChangeArrowheads="1"/>
          </p:cNvSpPr>
          <p:nvPr/>
        </p:nvSpPr>
        <p:spPr bwMode="auto">
          <a:xfrm>
            <a:off x="8106040" y="-26988"/>
            <a:ext cx="1088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cs-CZ" sz="1200" i="1" dirty="0" smtClean="0">
                <a:latin typeface="+mj-lt"/>
              </a:rPr>
              <a:t>Přednáška 6</a:t>
            </a:r>
            <a:endParaRPr lang="en-US" sz="1200" i="1" dirty="0"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1282700" y="1765300"/>
            <a:ext cx="1532792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18900" b="0" dirty="0">
                <a:solidFill>
                  <a:srgbClr val="C00000"/>
                </a:solidFill>
                <a:latin typeface="Arial" charset="0"/>
              </a:rPr>
              <a:t>6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849313" y="685800"/>
            <a:ext cx="2438400" cy="6858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124" name="Line 5"/>
          <p:cNvSpPr>
            <a:spLocks noChangeShapeType="1"/>
          </p:cNvSpPr>
          <p:nvPr/>
        </p:nvSpPr>
        <p:spPr bwMode="auto">
          <a:xfrm>
            <a:off x="0" y="7540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738188" y="1358900"/>
            <a:ext cx="2538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dirty="0" smtClean="0">
                <a:solidFill>
                  <a:srgbClr val="C00000"/>
                </a:solidFill>
                <a:latin typeface="Arial" charset="0"/>
              </a:rPr>
              <a:t>PŘEDNÁŠKA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4143375" y="2000250"/>
            <a:ext cx="444976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3200" dirty="0">
              <a:latin typeface="Arial" charset="0"/>
            </a:endParaRPr>
          </a:p>
          <a:p>
            <a:endParaRPr lang="cs-CZ" sz="3200" dirty="0">
              <a:latin typeface="Arial" charset="0"/>
            </a:endParaRPr>
          </a:p>
          <a:p>
            <a:r>
              <a:rPr lang="cs-CZ" sz="3200" dirty="0">
                <a:solidFill>
                  <a:srgbClr val="C00000"/>
                </a:solidFill>
                <a:latin typeface="Arial" charset="0"/>
              </a:rPr>
              <a:t>E-CALL </a:t>
            </a:r>
            <a:br>
              <a:rPr lang="cs-CZ" sz="3200" dirty="0">
                <a:solidFill>
                  <a:srgbClr val="C00000"/>
                </a:solidFill>
                <a:latin typeface="Arial" charset="0"/>
              </a:rPr>
            </a:br>
            <a:r>
              <a:rPr lang="cs-CZ" sz="3200" dirty="0" smtClean="0">
                <a:solidFill>
                  <a:srgbClr val="C00000"/>
                </a:solidFill>
                <a:latin typeface="Arial" charset="0"/>
              </a:rPr>
              <a:t>Systémy poskytování dopravních informací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PSAP (Public </a:t>
            </a:r>
            <a:r>
              <a:rPr lang="cs-CZ" dirty="0" err="1" smtClean="0"/>
              <a:t>Service</a:t>
            </a:r>
            <a:r>
              <a:rPr lang="cs-CZ" dirty="0" smtClean="0"/>
              <a:t> </a:t>
            </a:r>
            <a:r>
              <a:rPr lang="cs-CZ" dirty="0" err="1" smtClean="0"/>
              <a:t>Answering</a:t>
            </a:r>
            <a:r>
              <a:rPr lang="cs-CZ" dirty="0" smtClean="0"/>
              <a:t> Point)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Centrum přijímající nouzová volání</a:t>
            </a:r>
          </a:p>
          <a:p>
            <a:r>
              <a:rPr lang="cs-CZ" dirty="0" smtClean="0"/>
              <a:t>Operátor rozhoduje dle situace, koho na místo poslat</a:t>
            </a:r>
          </a:p>
          <a:p>
            <a:pPr lvl="1"/>
            <a:r>
              <a:rPr lang="cs-CZ" dirty="0" smtClean="0"/>
              <a:t>Zdravotníky</a:t>
            </a:r>
          </a:p>
          <a:p>
            <a:pPr lvl="1"/>
            <a:r>
              <a:rPr lang="cs-CZ" dirty="0" smtClean="0"/>
              <a:t>Hasiče</a:t>
            </a:r>
          </a:p>
          <a:p>
            <a:pPr lvl="1"/>
            <a:r>
              <a:rPr lang="cs-CZ" dirty="0" smtClean="0"/>
              <a:t>Policii</a:t>
            </a:r>
          </a:p>
          <a:p>
            <a:r>
              <a:rPr lang="cs-CZ" dirty="0" smtClean="0"/>
              <a:t>Toto centrum by mělo být v každém větším městě či oblasti</a:t>
            </a:r>
          </a:p>
          <a:p>
            <a:r>
              <a:rPr lang="cs-CZ" dirty="0" smtClean="0"/>
              <a:t>V České republice je 14 center (v každém kraji)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5796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Podmínky úspěšného fungování systému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Vozidlo musí být vybaveno palubní jednotkou vysílající normalizovaný soubor dat</a:t>
            </a:r>
          </a:p>
          <a:p>
            <a:endParaRPr lang="cs-CZ" dirty="0" smtClean="0"/>
          </a:p>
          <a:p>
            <a:r>
              <a:rPr lang="cs-CZ" dirty="0" smtClean="0"/>
              <a:t>Telekomunikační síť musí umět přenést data do centra PSAP s patřičnou prioritou</a:t>
            </a:r>
          </a:p>
          <a:p>
            <a:endParaRPr lang="cs-CZ" dirty="0" smtClean="0"/>
          </a:p>
          <a:p>
            <a:r>
              <a:rPr lang="cs-CZ" dirty="0" smtClean="0"/>
              <a:t>Musí být zaveden PSAP systém, aby předal informaci obsaženou v minimálním souboru dat operátorovi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0458569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Přínosy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Podle odhadů Evropské komise zavedení </a:t>
            </a:r>
            <a:r>
              <a:rPr lang="cs-CZ" dirty="0" err="1"/>
              <a:t>eCall</a:t>
            </a:r>
            <a:r>
              <a:rPr lang="cs-CZ" dirty="0"/>
              <a:t> </a:t>
            </a:r>
            <a:endParaRPr lang="cs-CZ" dirty="0" smtClean="0"/>
          </a:p>
          <a:p>
            <a:pPr lvl="1"/>
            <a:r>
              <a:rPr lang="cs-CZ" sz="2800" dirty="0" smtClean="0"/>
              <a:t>může </a:t>
            </a:r>
            <a:r>
              <a:rPr lang="cs-CZ" sz="2800" dirty="0"/>
              <a:t>zachránit až 2 500 životů ročně </a:t>
            </a:r>
            <a:endParaRPr lang="cs-CZ" sz="2800" dirty="0" smtClean="0"/>
          </a:p>
          <a:p>
            <a:pPr lvl="1">
              <a:defRPr/>
            </a:pPr>
            <a:r>
              <a:rPr lang="cs-CZ" sz="2400" dirty="0" smtClean="0"/>
              <a:t>ušetřit </a:t>
            </a:r>
            <a:r>
              <a:rPr lang="cs-CZ" sz="2400" dirty="0"/>
              <a:t>majetek až za 26 mld. Euro </a:t>
            </a:r>
            <a:r>
              <a:rPr lang="cs-CZ" dirty="0"/>
              <a:t>díky</a:t>
            </a:r>
          </a:p>
          <a:p>
            <a:pPr lvl="2">
              <a:defRPr/>
            </a:pPr>
            <a:r>
              <a:rPr lang="cs-CZ" dirty="0"/>
              <a:t>Snížení počtu dopravní nehod</a:t>
            </a:r>
          </a:p>
          <a:p>
            <a:pPr lvl="2">
              <a:defRPr/>
            </a:pPr>
            <a:r>
              <a:rPr lang="cs-CZ" dirty="0"/>
              <a:t>Snížení kongescí</a:t>
            </a:r>
          </a:p>
          <a:p>
            <a:pPr lvl="1"/>
            <a:endParaRPr lang="cs-CZ" sz="2800" dirty="0" smtClean="0"/>
          </a:p>
          <a:p>
            <a:endParaRPr lang="cs-CZ" sz="3200" dirty="0"/>
          </a:p>
          <a:p>
            <a:r>
              <a:rPr lang="cs-CZ" sz="3200" dirty="0" smtClean="0"/>
              <a:t>(</a:t>
            </a:r>
            <a:r>
              <a:rPr lang="cs-CZ" sz="3200" dirty="0"/>
              <a:t>v Evropě každý rok více než 1,3 milionu dopravních nehod s následkem 1,7 milionu zraněných a 40 000 mrtvých – odpovídá 160 biliónů € nebo 2 % HDP v Evropě)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862655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Náklady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7395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Předpokládané roční náklady na zavádění systému jsou odhadovány na 4,5 miliardy € ročně – náklady na instalaci tohoto systému do vozidel  a modernizaci center</a:t>
            </a:r>
          </a:p>
        </p:txBody>
      </p:sp>
      <p:pic>
        <p:nvPicPr>
          <p:cNvPr id="3074" name="Picture 2" descr="http://ec.europa.eu/information_society/activities/esafety/images/ecall/adac_ecall_en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8813" y="2708920"/>
            <a:ext cx="5131636" cy="371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schéma e-Call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57541" y="5085184"/>
            <a:ext cx="1517626" cy="432048"/>
          </a:xfrm>
        </p:spPr>
        <p:txBody>
          <a:bodyPr/>
          <a:lstStyle/>
          <a:p>
            <a:pPr marL="0" indent="0">
              <a:buNone/>
            </a:pPr>
            <a:r>
              <a:rPr lang="cs-CZ" sz="1200" dirty="0" smtClean="0"/>
              <a:t>Zdroj: ERTICO</a:t>
            </a:r>
            <a:endParaRPr lang="cs-CZ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8562569" cy="294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33822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Kompletní schéma e-Call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80816"/>
            <a:ext cx="6564957" cy="559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ástupný symbol pro obsah 2"/>
          <p:cNvSpPr txBox="1">
            <a:spLocks/>
          </p:cNvSpPr>
          <p:nvPr/>
        </p:nvSpPr>
        <p:spPr bwMode="auto">
          <a:xfrm>
            <a:off x="6516216" y="6260191"/>
            <a:ext cx="1484528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j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j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j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j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</a:defRPr>
            </a:lvl9pPr>
          </a:lstStyle>
          <a:p>
            <a:pPr marL="0" indent="0">
              <a:buFontTx/>
              <a:buNone/>
            </a:pPr>
            <a:r>
              <a:rPr lang="cs-CZ" sz="1200" smtClean="0"/>
              <a:t>Zdroj: ERTICO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xmlns="" val="1898811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cs-CZ" dirty="0" smtClean="0"/>
              <a:t>    Doporučené řešení systému e-call </a:t>
            </a:r>
            <a:endParaRPr lang="cs-CZ" dirty="0" smtClean="0">
              <a:solidFill>
                <a:srgbClr val="F3D0C9"/>
              </a:solidFill>
            </a:endParaRPr>
          </a:p>
        </p:txBody>
      </p:sp>
      <p:pic>
        <p:nvPicPr>
          <p:cNvPr id="6" name="Picture 4" descr="its2003_priloha8_obr2_7__v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9475" y="928688"/>
            <a:ext cx="7478713" cy="571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ovéPole 7"/>
          <p:cNvSpPr txBox="1"/>
          <p:nvPr/>
        </p:nvSpPr>
        <p:spPr>
          <a:xfrm rot="19605505">
            <a:off x="3354729" y="3715701"/>
            <a:ext cx="858838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000" dirty="0" err="1">
                <a:latin typeface="+mj-lt"/>
              </a:rPr>
              <a:t>Voice</a:t>
            </a:r>
            <a:r>
              <a:rPr lang="cs-CZ" sz="1000" dirty="0">
                <a:latin typeface="+mj-lt"/>
              </a:rPr>
              <a:t> (112)</a:t>
            </a:r>
          </a:p>
        </p:txBody>
      </p:sp>
      <p:sp>
        <p:nvSpPr>
          <p:cNvPr id="11" name="TextovéPole 10"/>
          <p:cNvSpPr txBox="1"/>
          <p:nvPr/>
        </p:nvSpPr>
        <p:spPr>
          <a:xfrm rot="16200000">
            <a:off x="1561434" y="2581914"/>
            <a:ext cx="1420582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000" dirty="0" err="1" smtClean="0">
                <a:latin typeface="+mj-lt"/>
              </a:rPr>
              <a:t>Location</a:t>
            </a:r>
            <a:r>
              <a:rPr lang="cs-CZ" sz="1000" dirty="0" smtClean="0">
                <a:latin typeface="+mj-lt"/>
              </a:rPr>
              <a:t> data</a:t>
            </a:r>
          </a:p>
          <a:p>
            <a:pPr>
              <a:defRPr/>
            </a:pPr>
            <a:r>
              <a:rPr lang="cs-CZ" sz="1000" dirty="0" err="1" smtClean="0">
                <a:latin typeface="+mj-lt"/>
              </a:rPr>
              <a:t>added</a:t>
            </a:r>
            <a:r>
              <a:rPr lang="cs-CZ" sz="1000" dirty="0" smtClean="0">
                <a:latin typeface="+mj-lt"/>
              </a:rPr>
              <a:t> </a:t>
            </a:r>
            <a:r>
              <a:rPr lang="cs-CZ" sz="1000" dirty="0" err="1" smtClean="0">
                <a:latin typeface="+mj-lt"/>
              </a:rPr>
              <a:t>into</a:t>
            </a:r>
            <a:r>
              <a:rPr lang="cs-CZ" sz="1000" dirty="0" smtClean="0">
                <a:latin typeface="+mj-lt"/>
              </a:rPr>
              <a:t> </a:t>
            </a:r>
            <a:r>
              <a:rPr lang="cs-CZ" sz="1000" dirty="0" err="1" smtClean="0">
                <a:latin typeface="+mj-lt"/>
              </a:rPr>
              <a:t>database</a:t>
            </a:r>
            <a:endParaRPr lang="cs-CZ" sz="1000" dirty="0">
              <a:latin typeface="+mj-lt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786314" y="1785926"/>
            <a:ext cx="1785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s-CZ" sz="1000" dirty="0" smtClean="0">
                <a:latin typeface="+mj-lt"/>
              </a:rPr>
              <a:t>PSAP (Public </a:t>
            </a:r>
            <a:r>
              <a:rPr lang="cs-CZ" sz="1000" dirty="0" err="1" smtClean="0">
                <a:latin typeface="+mj-lt"/>
              </a:rPr>
              <a:t>Safety</a:t>
            </a:r>
            <a:r>
              <a:rPr lang="cs-CZ" sz="1000" dirty="0" smtClean="0">
                <a:latin typeface="+mj-lt"/>
              </a:rPr>
              <a:t> </a:t>
            </a:r>
            <a:r>
              <a:rPr lang="cs-CZ" sz="1000" dirty="0" err="1" smtClean="0">
                <a:latin typeface="+mj-lt"/>
              </a:rPr>
              <a:t>Answering</a:t>
            </a:r>
            <a:r>
              <a:rPr lang="cs-CZ" sz="1000" dirty="0" smtClean="0">
                <a:latin typeface="+mj-lt"/>
              </a:rPr>
              <a:t> Point)</a:t>
            </a:r>
            <a:endParaRPr lang="cs-CZ" sz="10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r>
              <a:rPr lang="cs-CZ" dirty="0" smtClean="0"/>
              <a:t>    Provizorní řešení systému e-call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11267" name="Zástupný symbol pro obsah 4"/>
          <p:cNvSpPr>
            <a:spLocks noGrp="1"/>
          </p:cNvSpPr>
          <p:nvPr>
            <p:ph idx="4294967295"/>
          </p:nvPr>
        </p:nvSpPr>
        <p:spPr>
          <a:xfrm>
            <a:off x="533400" y="914400"/>
            <a:ext cx="8364538" cy="1585913"/>
          </a:xfrm>
        </p:spPr>
        <p:txBody>
          <a:bodyPr/>
          <a:lstStyle/>
          <a:p>
            <a:pPr>
              <a:spcBef>
                <a:spcPct val="50000"/>
              </a:spcBef>
            </a:pPr>
            <a:endParaRPr lang="cs-CZ" smtClean="0"/>
          </a:p>
          <a:p>
            <a:endParaRPr lang="cs-CZ" smtClean="0"/>
          </a:p>
        </p:txBody>
      </p:sp>
      <p:pic>
        <p:nvPicPr>
          <p:cNvPr id="6" name="Picture 4" descr="its2003_priloha8_obr2_6__ver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3975" y="1000125"/>
            <a:ext cx="6711950" cy="558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procesy systému e-call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7171" name="Zástupný symbol pro obsah 2"/>
          <p:cNvSpPr>
            <a:spLocks noGrp="1"/>
          </p:cNvSpPr>
          <p:nvPr>
            <p:ph idx="4294967295"/>
          </p:nvPr>
        </p:nvSpPr>
        <p:spPr>
          <a:xfrm>
            <a:off x="395536" y="785812"/>
            <a:ext cx="8502402" cy="573953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cs-CZ" dirty="0" smtClean="0">
                <a:latin typeface="+mj-lt"/>
              </a:rPr>
              <a:t>Automatický e-</a:t>
            </a:r>
            <a:r>
              <a:rPr lang="cs-CZ" dirty="0" err="1" smtClean="0">
                <a:latin typeface="+mj-lt"/>
              </a:rPr>
              <a:t>call</a:t>
            </a:r>
            <a:r>
              <a:rPr lang="cs-CZ" dirty="0" smtClean="0">
                <a:latin typeface="+mj-lt"/>
              </a:rPr>
              <a:t> se smlouvou s poskytovatelem služby (SP), </a:t>
            </a:r>
          </a:p>
          <a:p>
            <a:pPr>
              <a:lnSpc>
                <a:spcPct val="90000"/>
              </a:lnSpc>
              <a:defRPr/>
            </a:pPr>
            <a:r>
              <a:rPr lang="cs-CZ" dirty="0" smtClean="0">
                <a:latin typeface="+mj-lt"/>
              </a:rPr>
              <a:t>Automatický e-</a:t>
            </a:r>
            <a:r>
              <a:rPr lang="cs-CZ" dirty="0" err="1" smtClean="0">
                <a:latin typeface="+mj-lt"/>
              </a:rPr>
              <a:t>call</a:t>
            </a:r>
            <a:r>
              <a:rPr lang="cs-CZ" dirty="0" smtClean="0">
                <a:latin typeface="+mj-lt"/>
              </a:rPr>
              <a:t> bez smlouvy s poskytovatelem služby (SP), </a:t>
            </a:r>
          </a:p>
          <a:p>
            <a:pPr>
              <a:lnSpc>
                <a:spcPct val="90000"/>
              </a:lnSpc>
              <a:defRPr/>
            </a:pPr>
            <a:r>
              <a:rPr lang="cs-CZ" dirty="0" smtClean="0">
                <a:latin typeface="+mj-lt"/>
              </a:rPr>
              <a:t>Manuální e-</a:t>
            </a:r>
            <a:r>
              <a:rPr lang="cs-CZ" dirty="0" err="1" smtClean="0">
                <a:latin typeface="+mj-lt"/>
              </a:rPr>
              <a:t>call</a:t>
            </a:r>
            <a:r>
              <a:rPr lang="cs-CZ" dirty="0" smtClean="0">
                <a:latin typeface="+mj-lt"/>
              </a:rPr>
              <a:t> zmáčknutím SOS tlačítka se smlouvou s poskytovatelem služby (SP), </a:t>
            </a:r>
          </a:p>
          <a:p>
            <a:pPr>
              <a:lnSpc>
                <a:spcPct val="90000"/>
              </a:lnSpc>
              <a:defRPr/>
            </a:pPr>
            <a:r>
              <a:rPr lang="cs-CZ" dirty="0" smtClean="0">
                <a:latin typeface="+mj-lt"/>
              </a:rPr>
              <a:t>Manuální e-</a:t>
            </a:r>
            <a:r>
              <a:rPr lang="cs-CZ" dirty="0" err="1" smtClean="0">
                <a:latin typeface="+mj-lt"/>
              </a:rPr>
              <a:t>call</a:t>
            </a:r>
            <a:r>
              <a:rPr lang="cs-CZ" dirty="0" smtClean="0">
                <a:latin typeface="+mj-lt"/>
              </a:rPr>
              <a:t> bez smlouvy s poskytovatelem služby (SP) </a:t>
            </a:r>
          </a:p>
          <a:p>
            <a:pPr>
              <a:lnSpc>
                <a:spcPct val="90000"/>
              </a:lnSpc>
              <a:defRPr/>
            </a:pPr>
            <a:r>
              <a:rPr lang="cs-CZ" dirty="0" smtClean="0">
                <a:latin typeface="+mj-lt"/>
              </a:rPr>
              <a:t>Chybná funkce vedoucí k falešnému hovoru. </a:t>
            </a:r>
          </a:p>
          <a:p>
            <a:pPr>
              <a:defRPr/>
            </a:pPr>
            <a:endParaRPr lang="cs-CZ" dirty="0" smtClean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Protokol používaný v e-call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739531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dirty="0" smtClean="0"/>
              <a:t>GTP – </a:t>
            </a:r>
            <a:r>
              <a:rPr lang="cs-CZ" dirty="0" err="1" smtClean="0"/>
              <a:t>Global</a:t>
            </a:r>
            <a:r>
              <a:rPr lang="cs-CZ" dirty="0" smtClean="0"/>
              <a:t> Telematics </a:t>
            </a:r>
            <a:r>
              <a:rPr lang="cs-CZ" dirty="0" err="1" smtClean="0"/>
              <a:t>Protocol</a:t>
            </a:r>
            <a:r>
              <a:rPr lang="cs-CZ" dirty="0" smtClean="0"/>
              <a:t> – vznikl spojením ACP </a:t>
            </a:r>
            <a:r>
              <a:rPr lang="en-US" dirty="0"/>
              <a:t> Application Communication </a:t>
            </a:r>
            <a:r>
              <a:rPr lang="en-US" dirty="0" smtClean="0"/>
              <a:t>Protocol</a:t>
            </a:r>
            <a:r>
              <a:rPr lang="cs-CZ" dirty="0" smtClean="0"/>
              <a:t> a GATS </a:t>
            </a:r>
            <a:r>
              <a:rPr lang="en-US" dirty="0"/>
              <a:t>Global Automotive Telematics Standard </a:t>
            </a:r>
            <a:endParaRPr lang="cs-CZ" dirty="0" smtClean="0"/>
          </a:p>
          <a:p>
            <a:pPr>
              <a:defRPr/>
            </a:pPr>
            <a:r>
              <a:rPr lang="cs-CZ" dirty="0" smtClean="0"/>
              <a:t>Protokol vznikl za koordinaci ERTICO</a:t>
            </a:r>
          </a:p>
          <a:p>
            <a:pPr>
              <a:defRPr/>
            </a:pPr>
            <a:r>
              <a:rPr lang="cs-CZ" dirty="0" smtClean="0"/>
              <a:t>Protokol je podporován většinou automobilového průmyslu</a:t>
            </a:r>
          </a:p>
          <a:p>
            <a:pPr>
              <a:defRPr/>
            </a:pPr>
            <a:r>
              <a:rPr lang="cs-CZ" dirty="0" smtClean="0"/>
              <a:t>Jedna důležitá část protokolu se zabývá systémem e-</a:t>
            </a:r>
            <a:r>
              <a:rPr lang="cs-CZ" dirty="0" err="1" smtClean="0"/>
              <a:t>call</a:t>
            </a:r>
            <a:endParaRPr lang="cs-CZ" dirty="0" smtClean="0"/>
          </a:p>
          <a:p>
            <a:pPr>
              <a:defRPr/>
            </a:pPr>
            <a:r>
              <a:rPr lang="cs-CZ" dirty="0" smtClean="0"/>
              <a:t>GTP splňuje následující kritéria:</a:t>
            </a:r>
          </a:p>
          <a:p>
            <a:pPr lvl="1">
              <a:defRPr/>
            </a:pPr>
            <a:r>
              <a:rPr lang="cs-CZ" dirty="0" smtClean="0"/>
              <a:t>globální bezdrátový protokol (</a:t>
            </a:r>
            <a:r>
              <a:rPr lang="cs-CZ" dirty="0" err="1" smtClean="0"/>
              <a:t>over</a:t>
            </a:r>
            <a:r>
              <a:rPr lang="cs-CZ" dirty="0" smtClean="0"/>
              <a:t>-</a:t>
            </a:r>
            <a:r>
              <a:rPr lang="cs-CZ" dirty="0" err="1" smtClean="0"/>
              <a:t>the</a:t>
            </a:r>
            <a:r>
              <a:rPr lang="cs-CZ" dirty="0" smtClean="0"/>
              <a:t>-air </a:t>
            </a:r>
            <a:r>
              <a:rPr lang="cs-CZ" dirty="0" err="1" smtClean="0"/>
              <a:t>protocol</a:t>
            </a:r>
            <a:r>
              <a:rPr lang="cs-CZ" dirty="0" smtClean="0"/>
              <a:t> – OTAP) </a:t>
            </a:r>
          </a:p>
          <a:p>
            <a:pPr lvl="1">
              <a:defRPr/>
            </a:pPr>
            <a:r>
              <a:rPr lang="cs-CZ" dirty="0" smtClean="0"/>
              <a:t>využívá dnes již existujících systémů pro přenos dat</a:t>
            </a:r>
          </a:p>
          <a:p>
            <a:pPr lvl="1">
              <a:defRPr/>
            </a:pPr>
            <a:r>
              <a:rPr lang="cs-CZ" dirty="0" smtClean="0"/>
              <a:t>zavádí možnost diferenciace na aplikační úrovni a úrovni služeb</a:t>
            </a:r>
          </a:p>
          <a:p>
            <a:pPr lvl="1">
              <a:defRPr/>
            </a:pPr>
            <a:r>
              <a:rPr lang="cs-CZ" dirty="0" smtClean="0"/>
              <a:t>optimální implementace pro telematické aplikace 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Přednáška 6 - 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E-call – automatický systém nouzového volání</a:t>
            </a:r>
          </a:p>
          <a:p>
            <a:endParaRPr lang="cs-CZ" dirty="0"/>
          </a:p>
          <a:p>
            <a:r>
              <a:rPr lang="cs-CZ" dirty="0" smtClean="0"/>
              <a:t>Systémy pro </a:t>
            </a:r>
            <a:r>
              <a:rPr lang="cs-CZ" smtClean="0"/>
              <a:t>poskytování </a:t>
            </a:r>
            <a:r>
              <a:rPr lang="cs-CZ" smtClean="0"/>
              <a:t>dopravních </a:t>
            </a:r>
            <a:r>
              <a:rPr lang="cs-CZ" dirty="0" smtClean="0"/>
              <a:t>informací </a:t>
            </a:r>
          </a:p>
          <a:p>
            <a:pPr lvl="1"/>
            <a:r>
              <a:rPr lang="cs-CZ" dirty="0" smtClean="0"/>
              <a:t>RDS-TMC</a:t>
            </a:r>
          </a:p>
          <a:p>
            <a:pPr lvl="1"/>
            <a:r>
              <a:rPr lang="cs-CZ" dirty="0" smtClean="0"/>
              <a:t>TPEG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78296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Problémy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Otázky standardizace</a:t>
            </a:r>
          </a:p>
          <a:p>
            <a:r>
              <a:rPr lang="cs-CZ" dirty="0" smtClean="0"/>
              <a:t>Spolehlivost senzorů ve vozidle</a:t>
            </a:r>
          </a:p>
          <a:p>
            <a:r>
              <a:rPr lang="cs-CZ" dirty="0" smtClean="0"/>
              <a:t>Financování systému</a:t>
            </a:r>
          </a:p>
          <a:p>
            <a:r>
              <a:rPr lang="cs-CZ" dirty="0" smtClean="0"/>
              <a:t>Atd.</a:t>
            </a:r>
          </a:p>
        </p:txBody>
      </p:sp>
    </p:spTree>
    <p:extLst>
      <p:ext uri="{BB962C8B-B14F-4D97-AF65-F5344CB8AC3E}">
        <p14:creationId xmlns:p14="http://schemas.microsoft.com/office/powerpoint/2010/main" xmlns="" val="3065800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Harmonogram zavedení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Termín již několikrát odsunut</a:t>
            </a:r>
          </a:p>
          <a:p>
            <a:endParaRPr lang="cs-CZ" dirty="0" smtClean="0"/>
          </a:p>
          <a:p>
            <a:r>
              <a:rPr lang="cs-CZ" dirty="0" smtClean="0"/>
              <a:t>Nyní se předpokládá rok 2014</a:t>
            </a:r>
          </a:p>
          <a:p>
            <a:endParaRPr lang="cs-CZ" dirty="0" smtClean="0"/>
          </a:p>
          <a:p>
            <a:r>
              <a:rPr lang="cs-CZ" dirty="0" smtClean="0"/>
              <a:t>Zařízení </a:t>
            </a:r>
            <a:r>
              <a:rPr lang="cs-CZ" dirty="0" err="1"/>
              <a:t>eCall</a:t>
            </a:r>
            <a:r>
              <a:rPr lang="cs-CZ" dirty="0"/>
              <a:t> by byla instalována do všech nových aut prodávaných v </a:t>
            </a:r>
            <a:r>
              <a:rPr lang="cs-CZ" dirty="0" smtClean="0"/>
              <a:t>Evropě</a:t>
            </a:r>
            <a:endParaRPr lang="cs-CZ" b="1" dirty="0"/>
          </a:p>
          <a:p>
            <a:endParaRPr lang="cs-CZ" dirty="0" smtClean="0"/>
          </a:p>
          <a:p>
            <a:r>
              <a:rPr lang="cs-CZ" dirty="0" smtClean="0"/>
              <a:t>Závisí na jednotlivých státech, jak rychle </a:t>
            </a:r>
            <a:r>
              <a:rPr lang="cs-CZ" b="1" dirty="0" smtClean="0"/>
              <a:t>modernizují </a:t>
            </a:r>
            <a:r>
              <a:rPr lang="cs-CZ" b="1" dirty="0"/>
              <a:t>svůj systém tísňového volání </a:t>
            </a:r>
            <a:r>
              <a:rPr lang="cs-CZ" dirty="0"/>
              <a:t>tak, </a:t>
            </a:r>
            <a:r>
              <a:rPr lang="cs-CZ" dirty="0" smtClean="0"/>
              <a:t>aby odpovídal </a:t>
            </a:r>
            <a:r>
              <a:rPr lang="cs-CZ" dirty="0"/>
              <a:t>parametrům systému </a:t>
            </a:r>
            <a:r>
              <a:rPr lang="cs-CZ" dirty="0" err="1" smtClean="0"/>
              <a:t>eCall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604043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Česká republika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08720"/>
            <a:ext cx="8502402" cy="5688632"/>
          </a:xfrm>
        </p:spPr>
        <p:txBody>
          <a:bodyPr/>
          <a:lstStyle/>
          <a:p>
            <a:r>
              <a:rPr lang="cs-CZ" dirty="0" smtClean="0"/>
              <a:t>V r. </a:t>
            </a:r>
            <a:r>
              <a:rPr lang="cs-CZ" dirty="0"/>
              <a:t>2007 dokončen </a:t>
            </a:r>
            <a:r>
              <a:rPr lang="cs-CZ" dirty="0" smtClean="0"/>
              <a:t>pilotní </a:t>
            </a:r>
            <a:r>
              <a:rPr lang="cs-CZ" dirty="0"/>
              <a:t>projekt </a:t>
            </a:r>
            <a:r>
              <a:rPr lang="cs-CZ" dirty="0" smtClean="0"/>
              <a:t>„public </a:t>
            </a:r>
            <a:r>
              <a:rPr lang="cs-CZ" dirty="0" err="1"/>
              <a:t>eCall</a:t>
            </a:r>
            <a:r>
              <a:rPr lang="cs-CZ" dirty="0"/>
              <a:t> </a:t>
            </a:r>
            <a:r>
              <a:rPr lang="cs-CZ" dirty="0" smtClean="0"/>
              <a:t>112“</a:t>
            </a:r>
          </a:p>
          <a:p>
            <a:pPr lvl="1"/>
            <a:r>
              <a:rPr lang="cs-CZ" dirty="0" smtClean="0"/>
              <a:t>realizován </a:t>
            </a:r>
            <a:r>
              <a:rPr lang="cs-CZ" dirty="0"/>
              <a:t>ve spolupráci </a:t>
            </a:r>
            <a:endParaRPr lang="cs-CZ" dirty="0" smtClean="0"/>
          </a:p>
          <a:p>
            <a:pPr lvl="2"/>
            <a:r>
              <a:rPr lang="cs-CZ" dirty="0" smtClean="0"/>
              <a:t>Ministerstva dopravy </a:t>
            </a:r>
          </a:p>
          <a:p>
            <a:pPr lvl="2"/>
            <a:r>
              <a:rPr lang="cs-CZ" dirty="0" smtClean="0"/>
              <a:t>společnosti </a:t>
            </a:r>
            <a:r>
              <a:rPr lang="cs-CZ" dirty="0"/>
              <a:t>Telefónica O2 Czech Republic </a:t>
            </a:r>
            <a:endParaRPr lang="cs-CZ" dirty="0" smtClean="0"/>
          </a:p>
          <a:p>
            <a:pPr lvl="2"/>
            <a:r>
              <a:rPr lang="cs-CZ" dirty="0" smtClean="0"/>
              <a:t>Hasičského </a:t>
            </a:r>
            <a:r>
              <a:rPr lang="cs-CZ" dirty="0"/>
              <a:t>záchranného </a:t>
            </a:r>
            <a:r>
              <a:rPr lang="cs-CZ" dirty="0" smtClean="0"/>
              <a:t>sboru</a:t>
            </a:r>
          </a:p>
          <a:p>
            <a:r>
              <a:rPr lang="cs-CZ" dirty="0" smtClean="0"/>
              <a:t>Cílem </a:t>
            </a:r>
            <a:r>
              <a:rPr lang="cs-CZ" dirty="0"/>
              <a:t>bylo ověření možnosti příjmu a vizualizace </a:t>
            </a:r>
            <a:r>
              <a:rPr lang="cs-CZ" dirty="0" err="1"/>
              <a:t>eCall</a:t>
            </a:r>
            <a:r>
              <a:rPr lang="cs-CZ" dirty="0"/>
              <a:t> dat na testovacím systému služby TCTV </a:t>
            </a:r>
            <a:r>
              <a:rPr lang="cs-CZ" dirty="0" smtClean="0"/>
              <a:t>112 (telefonické centrum tísňového volání)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424489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E-call v Evropě - současnost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Projekt </a:t>
            </a:r>
            <a:r>
              <a:rPr lang="cs-CZ" dirty="0" err="1" smtClean="0"/>
              <a:t>HeERO</a:t>
            </a:r>
            <a:r>
              <a:rPr lang="cs-CZ" dirty="0" smtClean="0"/>
              <a:t> (</a:t>
            </a:r>
            <a:r>
              <a:rPr lang="cs-CZ" i="1" dirty="0" err="1" smtClean="0"/>
              <a:t>Harmonised</a:t>
            </a:r>
            <a:r>
              <a:rPr lang="cs-CZ" i="1" dirty="0" smtClean="0"/>
              <a:t> </a:t>
            </a:r>
            <a:r>
              <a:rPr lang="cs-CZ" i="1" dirty="0" err="1"/>
              <a:t>eCall</a:t>
            </a:r>
            <a:r>
              <a:rPr lang="cs-CZ" i="1" dirty="0"/>
              <a:t> </a:t>
            </a:r>
            <a:r>
              <a:rPr lang="cs-CZ" i="1" dirty="0" err="1"/>
              <a:t>European</a:t>
            </a:r>
            <a:r>
              <a:rPr lang="cs-CZ" i="1" dirty="0"/>
              <a:t> </a:t>
            </a:r>
            <a:r>
              <a:rPr lang="cs-CZ" i="1" dirty="0" smtClean="0"/>
              <a:t>Pilot)</a:t>
            </a:r>
          </a:p>
          <a:p>
            <a:r>
              <a:rPr lang="cs-CZ" dirty="0" smtClean="0"/>
              <a:t>Zahájen 2011, plánován na 3 roky</a:t>
            </a:r>
          </a:p>
          <a:p>
            <a:r>
              <a:rPr lang="cs-CZ" dirty="0" smtClean="0"/>
              <a:t>40 partnerů, 9 zemí (Chorvatsko, ČR, Finsko, Německo, Řecko, Itálie, Rumunsko, Švédsko, Nizozemsko</a:t>
            </a:r>
          </a:p>
          <a:p>
            <a:r>
              <a:rPr lang="cs-CZ" dirty="0" smtClean="0"/>
              <a:t>Zaměřen na provozní testy – v těchto 9 zemích bude připraven pilotní provoz – všechny součásti systému E-call – PSAP, krizová centra, mobilní operátoři a jejich sítě, správci infrastruktury, atd.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97832203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dirty="0" smtClean="0"/>
          </a:p>
          <a:p>
            <a:pPr algn="ctr"/>
            <a:endParaRPr lang="cs-CZ" dirty="0"/>
          </a:p>
          <a:p>
            <a:pPr algn="ctr"/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Systémy pro poskytování dopravních informací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85956378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r>
              <a:rPr lang="cs-CZ" dirty="0" smtClean="0"/>
              <a:t>   Systém RDS-TMC 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0" y="928688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Dynamická navigace</a:t>
            </a:r>
          </a:p>
          <a:p>
            <a:pPr>
              <a:buFontTx/>
              <a:buNone/>
              <a:defRPr/>
            </a:pPr>
            <a:r>
              <a:rPr lang="cs-CZ" dirty="0" smtClean="0"/>
              <a:t>	šíření aktuálních dopravních informací do vozidla</a:t>
            </a:r>
          </a:p>
        </p:txBody>
      </p:sp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68500"/>
            <a:ext cx="7148513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1538288"/>
            <a:ext cx="7199313" cy="4319587"/>
          </a:xfrm>
          <a:noFill/>
        </p:spPr>
      </p:pic>
      <p:sp>
        <p:nvSpPr>
          <p:cNvPr id="17411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203200"/>
            <a:ext cx="9144000" cy="633512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Dynamická navigace (ve vozidle) </a:t>
            </a:r>
            <a:endParaRPr lang="cs-CZ" kern="0" dirty="0">
              <a:solidFill>
                <a:srgbClr val="F3D0C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043608" y="1960194"/>
            <a:ext cx="216024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r>
              <a:rPr lang="cs-CZ" sz="1800" b="0" dirty="0" smtClean="0">
                <a:latin typeface="+mj-lt"/>
              </a:rPr>
              <a:t>Horizont dopravních informací</a:t>
            </a:r>
            <a:endParaRPr lang="cs-CZ" sz="1800" b="0" dirty="0">
              <a:latin typeface="+mj-lt"/>
            </a:endParaRPr>
          </a:p>
        </p:txBody>
      </p:sp>
      <p:cxnSp>
        <p:nvCxnSpPr>
          <p:cNvPr id="3" name="Přímá spojnice 2"/>
          <p:cNvCxnSpPr/>
          <p:nvPr/>
        </p:nvCxnSpPr>
        <p:spPr bwMode="auto">
          <a:xfrm flipH="1" flipV="1">
            <a:off x="2339752" y="2297873"/>
            <a:ext cx="1368152" cy="30865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1538288"/>
            <a:ext cx="7199313" cy="4319587"/>
          </a:xfrm>
          <a:noFill/>
        </p:spPr>
      </p:pic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03200"/>
            <a:ext cx="9144000" cy="725488"/>
          </a:xfrm>
        </p:spPr>
        <p:txBody>
          <a:bodyPr/>
          <a:lstStyle/>
          <a:p>
            <a:r>
              <a:rPr lang="cs-CZ" dirty="0" smtClean="0"/>
              <a:t>   Dynamická navigace (ve vozidle) 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148064" y="4893593"/>
            <a:ext cx="22467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800" b="0" dirty="0" smtClean="0">
                <a:latin typeface="+mj-lt"/>
              </a:rPr>
              <a:t>Dopravní kongesce</a:t>
            </a:r>
            <a:endParaRPr lang="cs-CZ" sz="1800" b="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1538288"/>
            <a:ext cx="7199313" cy="4319587"/>
          </a:xfrm>
          <a:noFill/>
        </p:spPr>
      </p:pic>
      <p:sp>
        <p:nvSpPr>
          <p:cNvPr id="19459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203200"/>
            <a:ext cx="9144000" cy="72548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Dynamická navigace (ve vozidle) </a:t>
            </a:r>
            <a:endParaRPr lang="cs-CZ" kern="0" dirty="0">
              <a:solidFill>
                <a:srgbClr val="F3D0C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4845518" y="5078259"/>
            <a:ext cx="12961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800" b="0" dirty="0" smtClean="0">
                <a:latin typeface="+mj-lt"/>
              </a:rPr>
              <a:t>Místní objížďka</a:t>
            </a:r>
            <a:endParaRPr lang="cs-CZ" sz="1800" b="0" dirty="0">
              <a:latin typeface="+mj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75656" y="1960194"/>
            <a:ext cx="1296144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r>
              <a:rPr lang="cs-CZ" sz="1800" b="0" dirty="0" smtClean="0">
                <a:latin typeface="+mj-lt"/>
              </a:rPr>
              <a:t>Objížďka</a:t>
            </a:r>
            <a:endParaRPr lang="cs-CZ" sz="1800" b="0" dirty="0">
              <a:latin typeface="+mj-lt"/>
            </a:endParaRPr>
          </a:p>
        </p:txBody>
      </p:sp>
      <p:cxnSp>
        <p:nvCxnSpPr>
          <p:cNvPr id="7" name="Přímá spojnice 6"/>
          <p:cNvCxnSpPr/>
          <p:nvPr/>
        </p:nvCxnSpPr>
        <p:spPr bwMode="auto">
          <a:xfrm flipH="1" flipV="1">
            <a:off x="2339752" y="2297874"/>
            <a:ext cx="1656184" cy="41104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1538288"/>
            <a:ext cx="7199313" cy="4319587"/>
          </a:xfrm>
          <a:noFill/>
        </p:spPr>
      </p:pic>
      <p:sp>
        <p:nvSpPr>
          <p:cNvPr id="20483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195263"/>
            <a:ext cx="9144000" cy="725487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Dynamická navigace (ve vozidle) </a:t>
            </a:r>
            <a:endParaRPr lang="cs-CZ" kern="0" dirty="0">
              <a:solidFill>
                <a:srgbClr val="F3D0C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660232" y="3996353"/>
            <a:ext cx="152668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cs-CZ" sz="1600" b="0" dirty="0" smtClean="0">
                <a:latin typeface="+mj-lt"/>
              </a:rPr>
              <a:t>Nový dopravní problém</a:t>
            </a:r>
            <a:endParaRPr lang="cs-CZ" sz="1600" b="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to e-call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813"/>
            <a:ext cx="8574410" cy="58115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b="1" dirty="0"/>
              <a:t>automatizované tísňové volání z vozidel</a:t>
            </a:r>
            <a:endParaRPr lang="cs-CZ" dirty="0" smtClean="0"/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V automobilu palubní e-call zařízení</a:t>
            </a:r>
          </a:p>
          <a:p>
            <a:pPr>
              <a:defRPr/>
            </a:pPr>
            <a:r>
              <a:rPr lang="cs-CZ" dirty="0" smtClean="0"/>
              <a:t>Toto zařízení vysílá nouzové volání na tísňovou linku</a:t>
            </a:r>
          </a:p>
          <a:p>
            <a:pPr>
              <a:defRPr/>
            </a:pPr>
            <a:r>
              <a:rPr lang="cs-CZ" dirty="0" smtClean="0"/>
              <a:t>Přenášené informace obsahují mimo jiné polohu vozidla</a:t>
            </a:r>
          </a:p>
          <a:p>
            <a:pPr>
              <a:defRPr/>
            </a:pPr>
            <a:endParaRPr lang="cs-CZ" dirty="0"/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/>
              <a:t>http://www.youtube.com/watch?v=iYJL0er6-Sw&amp;feature=player_embedded</a:t>
            </a:r>
            <a:r>
              <a:rPr lang="cs-CZ" dirty="0" smtClean="0"/>
              <a:t>#!</a:t>
            </a:r>
          </a:p>
          <a:p>
            <a:pPr>
              <a:defRPr/>
            </a:pPr>
            <a:endParaRPr lang="cs-CZ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1536700"/>
            <a:ext cx="7200900" cy="4321175"/>
          </a:xfrm>
          <a:noFill/>
        </p:spPr>
      </p:pic>
      <p:sp>
        <p:nvSpPr>
          <p:cNvPr id="21507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203200"/>
            <a:ext cx="9144000" cy="72548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Dynamická navigace (ve vozidle) </a:t>
            </a:r>
            <a:endParaRPr lang="cs-CZ" kern="0" dirty="0">
              <a:solidFill>
                <a:srgbClr val="F3D0C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331640" y="2204864"/>
            <a:ext cx="17427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800" b="0" dirty="0" smtClean="0">
                <a:latin typeface="+mj-lt"/>
              </a:rPr>
              <a:t>Nová objížďka</a:t>
            </a:r>
            <a:endParaRPr lang="cs-CZ" sz="1800" b="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2276872"/>
            <a:ext cx="8897938" cy="2586038"/>
          </a:xfrm>
        </p:spPr>
        <p:txBody>
          <a:bodyPr/>
          <a:lstStyle/>
          <a:p>
            <a:pPr algn="ctr">
              <a:buNone/>
            </a:pPr>
            <a:r>
              <a:rPr lang="cs-CZ" dirty="0" smtClean="0">
                <a:latin typeface="+mj-lt"/>
              </a:rPr>
              <a:t>RDS-TMC</a:t>
            </a:r>
            <a:endParaRPr lang="cs-CZ" dirty="0">
              <a:latin typeface="+mj-lt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RDS-TMC (Radio Data System - Traffic Message Channel)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7395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Služba určená k poskytování dopravních a cestovních informací před a během jízdy řidiči</a:t>
            </a:r>
          </a:p>
          <a:p>
            <a:pPr>
              <a:defRPr/>
            </a:pPr>
            <a:r>
              <a:rPr lang="cs-CZ" dirty="0" smtClean="0"/>
              <a:t>Integruje veškeré relevantní informace a poskytuje tak řidiči možnost optimalizovat svoji trasu</a:t>
            </a:r>
          </a:p>
          <a:p>
            <a:pPr>
              <a:defRPr/>
            </a:pPr>
            <a:r>
              <a:rPr lang="cs-CZ" dirty="0" smtClean="0"/>
              <a:t>Informace šířeny v rámci rádiového vysílání ve VKV pásmu s použitím technologie RDS jako </a:t>
            </a:r>
            <a:r>
              <a:rPr lang="cs-CZ" b="1" dirty="0" smtClean="0"/>
              <a:t>tichá</a:t>
            </a:r>
            <a:r>
              <a:rPr lang="cs-CZ" dirty="0" smtClean="0"/>
              <a:t> součást FM vysílání</a:t>
            </a:r>
          </a:p>
          <a:p>
            <a:pPr>
              <a:defRPr/>
            </a:pPr>
            <a:r>
              <a:rPr lang="cs-CZ" dirty="0" smtClean="0"/>
              <a:t>Informace klíčovány dle speciálního jazykově nezávislého protokolu ALERT-C </a:t>
            </a:r>
          </a:p>
          <a:p>
            <a:pPr>
              <a:lnSpc>
                <a:spcPct val="80000"/>
              </a:lnSpc>
              <a:defRPr/>
            </a:pPr>
            <a:r>
              <a:rPr lang="cs-CZ" dirty="0" smtClean="0"/>
              <a:t>Základ aplikací pro řízení a management dopravy v reálném čase a pro plánování jízd</a:t>
            </a:r>
          </a:p>
          <a:p>
            <a:pPr>
              <a:buFontTx/>
              <a:buNone/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ALERT-C protocol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739531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Protokol vznikl v rámci řešení evropského projektu EPISODE, kde byly vytvořeny první podklady pro vznik a standardizaci systému RDS-TMC</a:t>
            </a:r>
          </a:p>
          <a:p>
            <a:pPr>
              <a:defRPr/>
            </a:pPr>
            <a:r>
              <a:rPr lang="cs-CZ" dirty="0" smtClean="0"/>
              <a:t>Strukturuje dopravní informaci do pěti základních složek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8112"/>
          </a:xfrm>
        </p:spPr>
        <p:txBody>
          <a:bodyPr/>
          <a:lstStyle/>
          <a:p>
            <a:r>
              <a:rPr lang="cs-CZ" dirty="0" smtClean="0"/>
              <a:t>    Podmínky pro využívání RDS-TMC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000125"/>
            <a:ext cx="8502402" cy="559722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RDS-TMC je určen hlavně pro automatizované zpracování dopravních informací koncovým přístrojem</a:t>
            </a:r>
          </a:p>
          <a:p>
            <a:pPr>
              <a:defRPr/>
            </a:pPr>
            <a:r>
              <a:rPr lang="cs-CZ" dirty="0" smtClean="0"/>
              <a:t>Pro úspěšný příjem je potřeba</a:t>
            </a:r>
          </a:p>
          <a:p>
            <a:pPr lvl="1">
              <a:defRPr/>
            </a:pPr>
            <a:r>
              <a:rPr lang="cs-CZ" dirty="0" smtClean="0"/>
              <a:t>Navigační přístroj, nebo rádiový přijímač umožňující zpracování TMC </a:t>
            </a:r>
          </a:p>
          <a:p>
            <a:pPr lvl="1">
              <a:defRPr/>
            </a:pPr>
            <a:r>
              <a:rPr lang="cs-CZ" dirty="0" smtClean="0"/>
              <a:t>Aktuální mapa či jiná datovou sada obsahující lokalizační tabulky </a:t>
            </a:r>
          </a:p>
          <a:p>
            <a:pPr lvl="1">
              <a:defRPr/>
            </a:pPr>
            <a:r>
              <a:rPr lang="cs-CZ" dirty="0" smtClean="0"/>
              <a:t>Být v oblasti vysílání RDS-TMC (Praha: </a:t>
            </a:r>
            <a:r>
              <a:rPr lang="cs-CZ" dirty="0" err="1" smtClean="0"/>
              <a:t>ČRo</a:t>
            </a:r>
            <a:r>
              <a:rPr lang="cs-CZ" dirty="0" smtClean="0"/>
              <a:t> Regina 92,6 MHz, ČR: ČRo1 Radiožurnál - různé frekvence) 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>
          <a:xfrm>
            <a:off x="0" y="228601"/>
            <a:ext cx="9144000" cy="608111"/>
          </a:xfrm>
        </p:spPr>
        <p:txBody>
          <a:bodyPr/>
          <a:lstStyle/>
          <a:p>
            <a:r>
              <a:rPr lang="cs-CZ" dirty="0" smtClean="0"/>
              <a:t>   Struktura dopravní informace v RDS-TMC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000124"/>
            <a:ext cx="8430394" cy="5525219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dirty="0" smtClean="0"/>
              <a:t>Místo - lokalita, případně úsek či oblast, kde se událost stala; </a:t>
            </a:r>
            <a:br>
              <a:rPr lang="cs-CZ" dirty="0" smtClean="0"/>
            </a:br>
            <a:r>
              <a:rPr lang="cs-CZ" dirty="0" smtClean="0"/>
              <a:t>K popisu místa a události slouží v RDS-TMC předem definované databáze obsahující veškeré možné místa na silniční síti a popisy veškerých možných dopravních událostí.</a:t>
            </a:r>
          </a:p>
          <a:p>
            <a:pPr>
              <a:defRPr/>
            </a:pPr>
            <a:r>
              <a:rPr lang="cs-CZ" dirty="0" smtClean="0"/>
              <a:t>Událost - stručný popis, co se stalo, co se děje; </a:t>
            </a:r>
          </a:p>
          <a:p>
            <a:pPr>
              <a:defRPr/>
            </a:pPr>
            <a:r>
              <a:rPr lang="cs-CZ" dirty="0" smtClean="0"/>
              <a:t>Doba trvání - předpokládaný časový úsek, po který bude událost negativně ovlivňovat provoz na komunikaci; </a:t>
            </a:r>
          </a:p>
          <a:p>
            <a:pPr>
              <a:defRPr/>
            </a:pPr>
            <a:r>
              <a:rPr lang="cs-CZ" dirty="0" smtClean="0"/>
              <a:t>Směr a rozsah - udává, ve kterém směru na dané komunikace je problém a rozsah události v rámci lokalizační tabulky; </a:t>
            </a:r>
          </a:p>
          <a:p>
            <a:pPr>
              <a:defRPr/>
            </a:pPr>
            <a:r>
              <a:rPr lang="cs-CZ" dirty="0" smtClean="0"/>
              <a:t>Doporučení objížďky - informace, zda se doporučuje řidiči daný problém objet. 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66752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Způsob prezentace řidiči závisí na funkcionalitě koncového zařízení tj. například navigačního přístroje</a:t>
            </a:r>
          </a:p>
          <a:p>
            <a:pPr>
              <a:defRPr/>
            </a:pPr>
            <a:r>
              <a:rPr lang="cs-CZ" dirty="0" smtClean="0"/>
              <a:t>3 základní (vzájemně se nevylučující) možnosti </a:t>
            </a:r>
          </a:p>
          <a:p>
            <a:pPr lvl="1">
              <a:defRPr/>
            </a:pPr>
            <a:r>
              <a:rPr lang="cs-CZ" dirty="0" smtClean="0"/>
              <a:t>Řidič je informován hlasově - přijímač informaci "řekne" </a:t>
            </a:r>
          </a:p>
          <a:p>
            <a:pPr lvl="1">
              <a:defRPr/>
            </a:pPr>
            <a:r>
              <a:rPr lang="cs-CZ" dirty="0" smtClean="0"/>
              <a:t>Řidič je informován textově - na displeji rádiového přijímače </a:t>
            </a:r>
          </a:p>
          <a:p>
            <a:pPr lvl="1">
              <a:defRPr/>
            </a:pPr>
            <a:r>
              <a:rPr lang="cs-CZ" dirty="0" smtClean="0"/>
              <a:t>Řidič je informován graficky - na displeji navigační jednotky </a:t>
            </a:r>
          </a:p>
          <a:p>
            <a:pPr>
              <a:defRPr/>
            </a:pPr>
            <a:endParaRPr lang="cs-CZ" dirty="0"/>
          </a:p>
        </p:txBody>
      </p:sp>
      <p:sp>
        <p:nvSpPr>
          <p:cNvPr id="26628" name="Nadpis 4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r>
              <a:rPr lang="cs-CZ" dirty="0" smtClean="0"/>
              <a:t>    Předávání informace uživateli</a:t>
            </a:r>
            <a:endParaRPr lang="cs-CZ" dirty="0" smtClean="0">
              <a:solidFill>
                <a:srgbClr val="F3D0C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28650"/>
          </a:xfrm>
        </p:spPr>
        <p:txBody>
          <a:bodyPr/>
          <a:lstStyle/>
          <a:p>
            <a:r>
              <a:rPr lang="cs-CZ" dirty="0" smtClean="0"/>
              <a:t>   Nutné podmínky pro zavedení RDS-TMC systému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857250"/>
            <a:ext cx="8502402" cy="566809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Dopravně informační centrum, které by shromažďuje a dále poskytuje informace o dopravě, </a:t>
            </a:r>
          </a:p>
          <a:p>
            <a:pPr>
              <a:defRPr/>
            </a:pPr>
            <a:r>
              <a:rPr lang="cs-CZ" dirty="0" smtClean="0"/>
              <a:t>Zabezpečit síť vysílačů VKV pokrývajících dané území a vysílajících dopravní informace prostřednictvím RDS-TMC </a:t>
            </a:r>
          </a:p>
          <a:p>
            <a:pPr>
              <a:defRPr/>
            </a:pPr>
            <a:r>
              <a:rPr lang="cs-CZ" dirty="0" smtClean="0"/>
              <a:t>Na straně uživatele musí být koncové zařízení (nemusí to být nutně navigační přístroj) schopné přijmout a zpracovat dopravní informace vyslané v kanálu RDS-TMC (TMC dekodér).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Jednotný systém </a:t>
            </a:r>
            <a:r>
              <a:rPr lang="cs-CZ" dirty="0"/>
              <a:t>dopravních informací </a:t>
            </a:r>
            <a:r>
              <a:rPr lang="cs-CZ" dirty="0" smtClean="0"/>
              <a:t>ČR (JSDI)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získává údaje o dopravě z rozličných </a:t>
            </a:r>
            <a:r>
              <a:rPr lang="cs-CZ" dirty="0" smtClean="0"/>
              <a:t>zdrojů, např.</a:t>
            </a:r>
          </a:p>
          <a:p>
            <a:pPr lvl="1"/>
            <a:r>
              <a:rPr lang="cs-CZ" dirty="0" smtClean="0"/>
              <a:t>od hasičů</a:t>
            </a:r>
          </a:p>
          <a:p>
            <a:pPr lvl="1"/>
            <a:r>
              <a:rPr lang="cs-CZ" dirty="0" smtClean="0"/>
              <a:t>policie</a:t>
            </a:r>
          </a:p>
          <a:p>
            <a:pPr lvl="1"/>
            <a:r>
              <a:rPr lang="cs-CZ" dirty="0" smtClean="0"/>
              <a:t>Zdravotní záchranné služby</a:t>
            </a:r>
          </a:p>
          <a:p>
            <a:pPr lvl="1"/>
            <a:r>
              <a:rPr lang="cs-CZ" dirty="0" smtClean="0"/>
              <a:t>z </a:t>
            </a:r>
            <a:r>
              <a:rPr lang="cs-CZ" dirty="0"/>
              <a:t>rozhlasového </a:t>
            </a:r>
            <a:r>
              <a:rPr lang="cs-CZ" dirty="0" smtClean="0"/>
              <a:t>vysílání</a:t>
            </a:r>
          </a:p>
          <a:p>
            <a:pPr lvl="1"/>
            <a:r>
              <a:rPr lang="cs-CZ" dirty="0" smtClean="0"/>
              <a:t>z </a:t>
            </a:r>
            <a:r>
              <a:rPr lang="cs-CZ" dirty="0"/>
              <a:t>kamerového systému na </a:t>
            </a:r>
            <a:r>
              <a:rPr lang="cs-CZ" dirty="0" smtClean="0"/>
              <a:t>silnicích</a:t>
            </a:r>
          </a:p>
          <a:p>
            <a:pPr lvl="1"/>
            <a:r>
              <a:rPr lang="cs-CZ" dirty="0" smtClean="0"/>
              <a:t>od správců komunikací </a:t>
            </a:r>
          </a:p>
          <a:p>
            <a:r>
              <a:rPr lang="cs-CZ" dirty="0" smtClean="0"/>
              <a:t>Nashromážděné </a:t>
            </a:r>
            <a:r>
              <a:rPr lang="cs-CZ" dirty="0"/>
              <a:t>údaje eviduje Národní dopravní informační a řídící </a:t>
            </a:r>
            <a:r>
              <a:rPr lang="cs-CZ" dirty="0" smtClean="0"/>
              <a:t>centrum</a:t>
            </a:r>
          </a:p>
          <a:p>
            <a:r>
              <a:rPr lang="cs-CZ" dirty="0" smtClean="0"/>
              <a:t>To je </a:t>
            </a:r>
            <a:r>
              <a:rPr lang="cs-CZ" dirty="0"/>
              <a:t>dále distribuuje například do informačního systému veřejné správy, záchranářům nebo prostřednictvím sítě GSM</a:t>
            </a:r>
          </a:p>
        </p:txBody>
      </p:sp>
    </p:spTree>
    <p:extLst>
      <p:ext uri="{BB962C8B-B14F-4D97-AF65-F5344CB8AC3E}">
        <p14:creationId xmlns:p14="http://schemas.microsoft.com/office/powerpoint/2010/main" xmlns="" val="2562284947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RDS-TMC – základní datové položky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Lokalizační </a:t>
            </a:r>
            <a:r>
              <a:rPr lang="cs-CZ" dirty="0"/>
              <a:t>tabulky  - umožňují klíčovat </a:t>
            </a:r>
            <a:r>
              <a:rPr lang="cs-CZ" dirty="0" smtClean="0"/>
              <a:t>a následně dekódovat pozici události a</a:t>
            </a:r>
            <a:r>
              <a:rPr lang="cs-CZ" dirty="0"/>
              <a:t> přiřadit tak událost konkrétnímu silničnímu </a:t>
            </a:r>
            <a:r>
              <a:rPr lang="cs-CZ" dirty="0" smtClean="0"/>
              <a:t>úseku</a:t>
            </a:r>
          </a:p>
          <a:p>
            <a:endParaRPr lang="cs-CZ" dirty="0" smtClean="0"/>
          </a:p>
          <a:p>
            <a:r>
              <a:rPr lang="cs-CZ" dirty="0" smtClean="0"/>
              <a:t>Katalog událostí – normalizuje obsah zpráv jejich uspořádáním do kategorií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69026017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Přínosy systému e-call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739531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sz="3200" dirty="0" smtClean="0"/>
              <a:t>Po nehodě mohou být lidé ve vozidle v šoku, neznají svou přesnou polohu, nejsou schopni ji sdělit nebo nemohou použít mobilní telefon. </a:t>
            </a:r>
          </a:p>
          <a:p>
            <a:pPr>
              <a:defRPr/>
            </a:pPr>
            <a:r>
              <a:rPr lang="cs-CZ" sz="3200" dirty="0" err="1" smtClean="0"/>
              <a:t>eCall</a:t>
            </a:r>
            <a:r>
              <a:rPr lang="cs-CZ" sz="3200" dirty="0" smtClean="0"/>
              <a:t> zavolá záchranné služby (buď automaticky nebo ručně), které mohou být dosaženy po celé Evropě na jednotném evropském nouzovém čísle 112 a poskytne aktuální pozici</a:t>
            </a:r>
          </a:p>
          <a:p>
            <a:pPr>
              <a:defRPr/>
            </a:pPr>
            <a:r>
              <a:rPr lang="cs-CZ" sz="3200" dirty="0" smtClean="0"/>
              <a:t>Významné zkrácení času reakce tísňových služeb </a:t>
            </a:r>
            <a:r>
              <a:rPr lang="cs-CZ" sz="3200" dirty="0" smtClean="0">
                <a:sym typeface="Symbol"/>
              </a:rPr>
              <a:t> </a:t>
            </a:r>
            <a:r>
              <a:rPr lang="cs-CZ" sz="3200" dirty="0" smtClean="0"/>
              <a:t>záchrana životů nebo snížení závažnosti zranění.</a:t>
            </a:r>
          </a:p>
          <a:p>
            <a:pPr>
              <a:buNone/>
              <a:defRPr/>
            </a:pPr>
            <a:r>
              <a:rPr lang="cs-CZ" sz="3200" dirty="0" smtClean="0"/>
              <a:t/>
            </a:r>
            <a:br>
              <a:rPr lang="cs-CZ" sz="3200" dirty="0" smtClean="0"/>
            </a:b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xmlns="" val="482692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Lokalizační tabulky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467544" y="785812"/>
            <a:ext cx="8430394" cy="566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900" b="0" kern="0" dirty="0">
                <a:latin typeface="+mj-lt"/>
              </a:rPr>
              <a:t>Slouží k označení pozic objektů reálného světa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900" b="0" kern="0" dirty="0">
                <a:latin typeface="+mj-lt"/>
              </a:rPr>
              <a:t>Každý řádek odpovídá konkrétní geografické entitu (křižovatka, silnice, významný objekt, atd.)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900" b="0" kern="0" dirty="0">
                <a:latin typeface="+mj-lt"/>
              </a:rPr>
              <a:t>Proces vytváření LT – tzv. kódování pozic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>
                <a:latin typeface="+mj-lt"/>
              </a:rPr>
              <a:t>Tři základní typy dat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>
                <a:latin typeface="+mj-lt"/>
              </a:rPr>
              <a:t>Oblast – hierarchicky setříděné administrativní a jiné prostorové jednotky. 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>
                <a:latin typeface="+mj-lt"/>
              </a:rPr>
              <a:t>Úsek – hierarchicky setříděné liniové položky LT (část úseku ► silnice ►oblast) 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>
                <a:latin typeface="+mj-lt"/>
              </a:rPr>
              <a:t>Bod – funkčně (síťově) provázané dopravně významné lokality (křižovatka, …).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 lokalizační tabulky</a:t>
            </a:r>
            <a:endParaRPr lang="cs-CZ" dirty="0" smtClean="0">
              <a:solidFill>
                <a:srgbClr val="F3D0C9"/>
              </a:solidFill>
            </a:endParaRPr>
          </a:p>
        </p:txBody>
      </p:sp>
      <p:graphicFrame>
        <p:nvGraphicFramePr>
          <p:cNvPr id="5" name="Zástupný symbol pro obsah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22839013"/>
              </p:ext>
            </p:extLst>
          </p:nvPr>
        </p:nvGraphicFramePr>
        <p:xfrm>
          <a:off x="142875" y="1214438"/>
          <a:ext cx="8715438" cy="4143402"/>
        </p:xfrm>
        <a:graphic>
          <a:graphicData uri="http://schemas.openxmlformats.org/drawingml/2006/table">
            <a:tbl>
              <a:tblPr/>
              <a:tblGrid>
                <a:gridCol w="795204"/>
                <a:gridCol w="939787"/>
                <a:gridCol w="1084369"/>
                <a:gridCol w="1325985"/>
                <a:gridCol w="926722"/>
                <a:gridCol w="824009"/>
                <a:gridCol w="867496"/>
                <a:gridCol w="1012078"/>
                <a:gridCol w="939788"/>
              </a:tblGrid>
              <a:tr h="1406728"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kód </a:t>
                      </a:r>
                      <a:r>
                        <a:rPr lang="cs-CZ" sz="1600" b="1" dirty="0" smtClean="0">
                          <a:latin typeface="+mj-lt"/>
                        </a:rPr>
                        <a:t>pozice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kód (pod)typu </a:t>
                      </a:r>
                      <a:r>
                        <a:rPr lang="cs-CZ" sz="1600" b="1" dirty="0" smtClean="0">
                          <a:latin typeface="+mj-lt"/>
                        </a:rPr>
                        <a:t>pozice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číslo silnice/ </a:t>
                      </a:r>
                      <a:r>
                        <a:rPr lang="cs-CZ" sz="1600" b="1" dirty="0" smtClean="0">
                          <a:latin typeface="+mj-lt"/>
                        </a:rPr>
                        <a:t>křížení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první </a:t>
                      </a:r>
                      <a:r>
                        <a:rPr lang="cs-CZ" sz="1600" b="1" dirty="0" smtClean="0">
                          <a:latin typeface="+mj-lt"/>
                        </a:rPr>
                        <a:t>název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druhý </a:t>
                      </a:r>
                      <a:r>
                        <a:rPr lang="cs-CZ" sz="1600" b="1" dirty="0" smtClean="0">
                          <a:latin typeface="+mj-lt"/>
                        </a:rPr>
                        <a:t>název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označení </a:t>
                      </a:r>
                      <a:r>
                        <a:rPr lang="cs-CZ" sz="16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oblasti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označení </a:t>
                      </a:r>
                      <a:r>
                        <a:rPr lang="cs-CZ" sz="1600" b="1" dirty="0" smtClean="0">
                          <a:latin typeface="+mj-lt"/>
                        </a:rPr>
                        <a:t>úseku</a:t>
                      </a:r>
                    </a:p>
                    <a:p>
                      <a:pPr algn="ctr"/>
                      <a:endParaRPr lang="cs-CZ" sz="1600" b="1" dirty="0">
                        <a:latin typeface="+mj-lt"/>
                      </a:endParaRP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záporný příznak </a:t>
                      </a:r>
                      <a:r>
                        <a:rPr lang="cs-CZ" sz="1600" b="1" dirty="0" smtClean="0">
                          <a:latin typeface="+mj-lt"/>
                        </a:rPr>
                        <a:t>směru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kladný příznak </a:t>
                      </a:r>
                      <a:r>
                        <a:rPr lang="cs-CZ" sz="1600" b="1" dirty="0" smtClean="0">
                          <a:latin typeface="+mj-lt"/>
                        </a:rPr>
                        <a:t>směru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9063"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2009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A6.2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 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Nové město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 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 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 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 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8171"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949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L3.0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E1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latin typeface="+mj-lt"/>
                        </a:rPr>
                        <a:t>X-město </a:t>
                      </a:r>
                      <a:endParaRPr lang="cs-CZ" sz="1600" b="1" dirty="0">
                        <a:latin typeface="+mj-lt"/>
                      </a:endParaRP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latin typeface="+mj-lt"/>
                        </a:rPr>
                        <a:t>Y-město</a:t>
                      </a:r>
                      <a:endParaRPr lang="cs-CZ" sz="1600" b="1" dirty="0">
                        <a:latin typeface="+mj-lt"/>
                      </a:endParaRP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2023</a:t>
                      </a:r>
                      <a:endParaRPr lang="cs-CZ" sz="16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 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948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950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9063"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4420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P3.2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 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latin typeface="+mj-lt"/>
                        </a:rPr>
                        <a:t>Most</a:t>
                      </a:r>
                      <a:endParaRPr lang="cs-CZ" sz="1600" b="1" dirty="0">
                        <a:latin typeface="+mj-lt"/>
                      </a:endParaRP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 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2023</a:t>
                      </a:r>
                      <a:endParaRPr lang="cs-CZ" sz="16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949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4456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4423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0657"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4423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P1.3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J1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latin typeface="+mj-lt"/>
                        </a:rPr>
                        <a:t>Křižovatka J1</a:t>
                      </a:r>
                      <a:endParaRPr lang="cs-CZ" sz="1600" b="1" dirty="0">
                        <a:latin typeface="+mj-lt"/>
                      </a:endParaRP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N207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949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4420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4459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9063"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4459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P3.3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 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 smtClean="0">
                          <a:latin typeface="+mj-lt"/>
                        </a:rPr>
                        <a:t>Parkoviště </a:t>
                      </a:r>
                      <a:endParaRPr lang="cs-CZ" sz="1600" b="1" dirty="0">
                        <a:latin typeface="+mj-lt"/>
                      </a:endParaRP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 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949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4423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4460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0657"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4460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P1.3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J2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Křižovatka </a:t>
                      </a:r>
                      <a:r>
                        <a:rPr lang="cs-CZ" sz="1600" b="1" dirty="0" smtClean="0">
                          <a:latin typeface="+mj-lt"/>
                        </a:rPr>
                        <a:t>J2</a:t>
                      </a:r>
                      <a:endParaRPr lang="cs-CZ" sz="1600" b="1" dirty="0">
                        <a:latin typeface="+mj-lt"/>
                      </a:endParaRP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 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949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>
                          <a:latin typeface="+mj-lt"/>
                        </a:rPr>
                        <a:t>4459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1" dirty="0">
                          <a:latin typeface="+mj-lt"/>
                        </a:rPr>
                        <a:t>4461</a:t>
                      </a:r>
                    </a:p>
                  </a:txBody>
                  <a:tcPr marL="10946" marR="10946" marT="5473" marB="54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Práce s lokalizačními tabulkami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Pro zadávání místa (lokality) je bezpodmínečně nutné vytvořit zmiňované lokalizační tabulky (databázi). </a:t>
            </a:r>
          </a:p>
          <a:p>
            <a:pPr>
              <a:defRPr/>
            </a:pPr>
            <a:r>
              <a:rPr lang="cs-CZ" dirty="0" smtClean="0"/>
              <a:t>Při dopravní události nejdříve operátor systému RDS-TMC vyhledá v lokalizační databázi dvě takové položky, které vymezují rozsah události. </a:t>
            </a:r>
          </a:p>
          <a:p>
            <a:pPr>
              <a:defRPr/>
            </a:pPr>
            <a:r>
              <a:rPr lang="cs-CZ" dirty="0" smtClean="0"/>
              <a:t>Do éteru se vysílá kanálem RDS-TMC pouze jedna pozice (počáteční místo dopravní události) a počet kroků, který je nutno učinit od tohoto místa k jejímu konci (např. na konec kolony).</a:t>
            </a:r>
          </a:p>
          <a:p>
            <a:pPr>
              <a:defRPr/>
            </a:pPr>
            <a:r>
              <a:rPr lang="cs-CZ" dirty="0" smtClean="0"/>
              <a:t>Informace pro systém RDS-TMC jsou vysílány z dopravního informačního centra. </a:t>
            </a:r>
          </a:p>
          <a:p>
            <a:pPr>
              <a:defRPr/>
            </a:pPr>
            <a:endParaRPr lang="cs-CZ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Katalog událostí - příklad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785813"/>
            <a:ext cx="8897938" cy="1428750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Normalizovaný</a:t>
            </a:r>
          </a:p>
          <a:p>
            <a:pPr>
              <a:defRPr/>
            </a:pPr>
            <a:r>
              <a:rPr lang="cs-CZ" dirty="0" smtClean="0"/>
              <a:t>standard EN ISO 14819-2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4061626956"/>
              </p:ext>
            </p:extLst>
          </p:nvPr>
        </p:nvGraphicFramePr>
        <p:xfrm>
          <a:off x="285750" y="1857375"/>
          <a:ext cx="8572500" cy="4079975"/>
        </p:xfrm>
        <a:graphic>
          <a:graphicData uri="http://schemas.openxmlformats.org/drawingml/2006/table">
            <a:tbl>
              <a:tblPr/>
              <a:tblGrid>
                <a:gridCol w="1621824"/>
                <a:gridCol w="1467365"/>
                <a:gridCol w="2085203"/>
                <a:gridCol w="1003986"/>
                <a:gridCol w="2394122"/>
              </a:tblGrid>
              <a:tr h="0">
                <a:tc>
                  <a:txBody>
                    <a:bodyPr/>
                    <a:lstStyle/>
                    <a:p>
                      <a:endParaRPr lang="cs-CZ" sz="2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200" dirty="0"/>
                    </a:p>
                  </a:txBody>
                  <a:tcPr marL="7893" marR="7893" marT="3947" marB="3947">
                    <a:lnL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cs-CZ" sz="200"/>
                    </a:p>
                  </a:txBody>
                  <a:tcPr marL="7893" marR="7893" marT="3947" marB="394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cs-CZ" sz="200"/>
                    </a:p>
                  </a:txBody>
                  <a:tcPr marL="7893" marR="7893" marT="3947" marB="394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cs-CZ" sz="200"/>
                    </a:p>
                  </a:txBody>
                  <a:tcPr marL="7893" marR="7893" marT="3947" marB="394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912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Stupeň </a:t>
                      </a:r>
                      <a:r>
                        <a:rPr lang="cs-CZ" sz="1400" dirty="0" smtClean="0">
                          <a:latin typeface="+mj-lt"/>
                        </a:rPr>
                        <a:t>dopravy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Aktualizační </a:t>
                      </a:r>
                      <a:r>
                        <a:rPr lang="cs-CZ" sz="1400" dirty="0" smtClean="0">
                          <a:latin typeface="+mj-lt"/>
                        </a:rPr>
                        <a:t>třída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kód </a:t>
                      </a:r>
                      <a:r>
                        <a:rPr lang="cs-CZ" sz="1400" dirty="0" smtClean="0">
                          <a:latin typeface="+mj-lt"/>
                        </a:rPr>
                        <a:t>události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+mj-lt"/>
                        </a:rPr>
                        <a:t>Řádek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Popis </a:t>
                      </a:r>
                      <a:r>
                        <a:rPr lang="cs-CZ" sz="1400" dirty="0" smtClean="0">
                          <a:latin typeface="+mj-lt"/>
                        </a:rPr>
                        <a:t>události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9389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+mj-lt"/>
                        </a:rPr>
                        <a:t>1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124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33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plynulý </a:t>
                      </a:r>
                      <a:r>
                        <a:rPr lang="cs-CZ" sz="1400" dirty="0" smtClean="0">
                          <a:latin typeface="+mj-lt"/>
                        </a:rPr>
                        <a:t>provoz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9389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1-2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124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33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plynulý </a:t>
                      </a:r>
                      <a:r>
                        <a:rPr lang="cs-CZ" sz="1400" dirty="0" smtClean="0">
                          <a:latin typeface="+mj-lt"/>
                        </a:rPr>
                        <a:t>provoz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9389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2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1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125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34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houstnoucí </a:t>
                      </a:r>
                      <a:r>
                        <a:rPr lang="cs-CZ" sz="1400" dirty="0" smtClean="0">
                          <a:latin typeface="+mj-lt"/>
                        </a:rPr>
                        <a:t>provoz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9389"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2-3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1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122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30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silný </a:t>
                      </a:r>
                      <a:r>
                        <a:rPr lang="cs-CZ" sz="1400" dirty="0" smtClean="0">
                          <a:latin typeface="+mj-lt"/>
                        </a:rPr>
                        <a:t>provoz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9389"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3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122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30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silný </a:t>
                      </a:r>
                      <a:r>
                        <a:rPr lang="cs-CZ" sz="1400" dirty="0" smtClean="0">
                          <a:latin typeface="+mj-lt"/>
                        </a:rPr>
                        <a:t>provoz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9389"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3-4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108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14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tvorba kolon </a:t>
                      </a:r>
                      <a:r>
                        <a:rPr lang="cs-CZ" sz="1400" dirty="0" smtClean="0">
                          <a:latin typeface="+mj-lt"/>
                        </a:rPr>
                        <a:t>vozidel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7318"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4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115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23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pomalý </a:t>
                      </a:r>
                      <a:r>
                        <a:rPr lang="cs-CZ" sz="1400" dirty="0" smtClean="0">
                          <a:latin typeface="+mj-lt"/>
                        </a:rPr>
                        <a:t>provoz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7614"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4-5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136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36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dopravní </a:t>
                      </a:r>
                      <a:r>
                        <a:rPr lang="cs-CZ" sz="1400" dirty="0" smtClean="0">
                          <a:latin typeface="+mj-lt"/>
                        </a:rPr>
                        <a:t>zácpa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9389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+mj-lt"/>
                        </a:rPr>
                        <a:t>5</a:t>
                      </a:r>
                      <a:endParaRPr lang="cs-CZ" sz="1400" dirty="0">
                        <a:latin typeface="+mj-lt"/>
                      </a:endParaRP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101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>
                          <a:latin typeface="+mj-lt"/>
                        </a:rPr>
                        <a:t>6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>
                          <a:latin typeface="+mj-lt"/>
                        </a:rPr>
                        <a:t>dopravní </a:t>
                      </a:r>
                      <a:r>
                        <a:rPr lang="cs-CZ" sz="1400" dirty="0" smtClean="0">
                          <a:latin typeface="+mj-lt"/>
                        </a:rPr>
                        <a:t>kolaps</a:t>
                      </a:r>
                    </a:p>
                  </a:txBody>
                  <a:tcPr marL="1644" marR="1644" marT="1644" marB="16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lokalizačních tabulek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Tvorba lokalizačních tabulek pro ČR je v kompetenci CEDA </a:t>
            </a:r>
          </a:p>
          <a:p>
            <a:r>
              <a:rPr lang="cs-CZ" dirty="0" smtClean="0"/>
              <a:t>Obvyklý postup:</a:t>
            </a:r>
          </a:p>
          <a:p>
            <a:pPr lvl="1"/>
            <a:r>
              <a:rPr lang="cs-CZ" dirty="0" smtClean="0"/>
              <a:t>Dodavatel mapových podkladů je dodá výrobci navigačních systémů</a:t>
            </a:r>
          </a:p>
          <a:p>
            <a:pPr lvl="1"/>
            <a:r>
              <a:rPr lang="cs-CZ" dirty="0" smtClean="0"/>
              <a:t>Výrobce navigačních systémů kontaktuje dodavatele lokalizačních tabulek v jednotlivých zemích a tabulky implementuje do navigačního systému</a:t>
            </a:r>
          </a:p>
          <a:p>
            <a:r>
              <a:rPr lang="cs-CZ" dirty="0" smtClean="0"/>
              <a:t>Problémy</a:t>
            </a:r>
          </a:p>
          <a:p>
            <a:pPr lvl="1"/>
            <a:r>
              <a:rPr lang="cs-CZ" dirty="0" smtClean="0"/>
              <a:t>Lokalizační tabulky v navigačním systému nemusí být aktuální</a:t>
            </a:r>
          </a:p>
          <a:p>
            <a:pPr lvl="1"/>
            <a:r>
              <a:rPr lang="cs-CZ" dirty="0" smtClean="0"/>
              <a:t>Data jsou v přístroji chybně zpracována</a:t>
            </a:r>
          </a:p>
          <a:p>
            <a:pPr lvl="1"/>
            <a:r>
              <a:rPr lang="cs-CZ" dirty="0" smtClean="0"/>
              <a:t>Zpracování dat neodpovídá očekávání řidiče (priorita událostí, atd.)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528683137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Výhody RDS-TMC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739531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cs-CZ" dirty="0" smtClean="0"/>
              <a:t>Jazykově nezávislou prezentaci v koncovém zařízení. </a:t>
            </a:r>
          </a:p>
          <a:p>
            <a:pPr>
              <a:defRPr/>
            </a:pPr>
            <a:r>
              <a:rPr lang="cs-CZ" dirty="0" smtClean="0"/>
              <a:t>Možnost automatizovaného zpracování, a to nejen v navigačních přístrojích.</a:t>
            </a:r>
          </a:p>
          <a:p>
            <a:pPr>
              <a:defRPr/>
            </a:pPr>
            <a:r>
              <a:rPr lang="cs-CZ" dirty="0" smtClean="0"/>
              <a:t>Velké rozšíření po Evropě (západní Evropa zavedeno, východní ve fázi zavádění – např. Polsko, Maďarsko, Rumunsko)</a:t>
            </a:r>
          </a:p>
          <a:p>
            <a:pPr>
              <a:defRPr/>
            </a:pPr>
            <a:r>
              <a:rPr lang="cs-CZ" dirty="0" smtClean="0"/>
              <a:t>Podpora řadou typů přijímačů</a:t>
            </a:r>
          </a:p>
          <a:p>
            <a:pPr>
              <a:defRPr/>
            </a:pPr>
            <a:r>
              <a:rPr lang="cs-CZ" dirty="0" smtClean="0"/>
              <a:t>Systém poskytuje aktuální a lokalizované dopravní informace</a:t>
            </a:r>
          </a:p>
          <a:p>
            <a:pPr>
              <a:defRPr/>
            </a:pPr>
            <a:r>
              <a:rPr lang="cs-CZ" dirty="0" smtClean="0"/>
              <a:t>Informace jsou prezentovány v jazyce uživatele</a:t>
            </a:r>
          </a:p>
          <a:p>
            <a:pPr>
              <a:defRPr/>
            </a:pPr>
            <a:r>
              <a:rPr lang="cs-CZ" dirty="0" smtClean="0"/>
              <a:t>Poskytované informace se týkají aktuální trasy - dynamické navádění)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739531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endParaRPr lang="cs-CZ" dirty="0" smtClean="0"/>
          </a:p>
          <a:p>
            <a:pPr algn="ctr">
              <a:buNone/>
              <a:defRPr/>
            </a:pPr>
            <a:endParaRPr lang="cs-CZ" dirty="0" smtClean="0"/>
          </a:p>
          <a:p>
            <a:pPr algn="ctr">
              <a:buNone/>
              <a:defRPr/>
            </a:pPr>
            <a:endParaRPr lang="cs-CZ" dirty="0" smtClean="0"/>
          </a:p>
          <a:p>
            <a:pPr algn="ctr">
              <a:buNone/>
              <a:defRPr/>
            </a:pPr>
            <a:endParaRPr lang="cs-CZ" dirty="0" smtClean="0"/>
          </a:p>
          <a:p>
            <a:pPr algn="ctr">
              <a:buNone/>
              <a:defRPr/>
            </a:pPr>
            <a:r>
              <a:rPr lang="cs-CZ" dirty="0" smtClean="0"/>
              <a:t>TPEG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TPEG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7395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Popud k vytvoření protokolu 1997 od </a:t>
            </a:r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Broadcasting</a:t>
            </a:r>
            <a:r>
              <a:rPr lang="cs-CZ" dirty="0" smtClean="0"/>
              <a:t> Union – vytvořena expertní skupina </a:t>
            </a:r>
            <a:r>
              <a:rPr lang="cs-CZ" b="1" dirty="0" smtClean="0"/>
              <a:t>Transport </a:t>
            </a:r>
            <a:r>
              <a:rPr lang="cs-CZ" b="1" dirty="0" err="1" smtClean="0"/>
              <a:t>Protocol</a:t>
            </a:r>
            <a:r>
              <a:rPr lang="cs-CZ" b="1" dirty="0" smtClean="0"/>
              <a:t> </a:t>
            </a:r>
            <a:r>
              <a:rPr lang="cs-CZ" b="1" dirty="0" err="1" smtClean="0"/>
              <a:t>Experts</a:t>
            </a:r>
            <a:r>
              <a:rPr lang="cs-CZ" b="1" dirty="0" smtClean="0"/>
              <a:t> </a:t>
            </a:r>
            <a:r>
              <a:rPr lang="cs-CZ" b="1" dirty="0" err="1" smtClean="0"/>
              <a:t>Group</a:t>
            </a:r>
            <a:r>
              <a:rPr lang="cs-CZ" dirty="0" smtClean="0"/>
              <a:t> – její zkratku převzal celý protokol, vývoj trval 3 roky</a:t>
            </a:r>
          </a:p>
          <a:p>
            <a:pPr>
              <a:defRPr/>
            </a:pPr>
            <a:r>
              <a:rPr lang="cs-CZ" dirty="0" smtClean="0"/>
              <a:t>Cíl: „Vytvořit nový protokol dopravních a cestovních informací pro použití v </a:t>
            </a:r>
            <a:r>
              <a:rPr lang="cs-CZ" b="1" dirty="0" smtClean="0"/>
              <a:t>multimediálním</a:t>
            </a:r>
            <a:r>
              <a:rPr lang="cs-CZ" dirty="0" smtClean="0"/>
              <a:t> přenosovém prostředí, vytvořit aplikace se servisními a přenosovými prvky, které umožní jejich kódování, dekódování, </a:t>
            </a:r>
            <a:r>
              <a:rPr lang="cs-CZ" dirty="0" err="1" smtClean="0"/>
              <a:t>ﬁltrování</a:t>
            </a:r>
            <a:r>
              <a:rPr lang="cs-CZ" dirty="0" smtClean="0"/>
              <a:t> a </a:t>
            </a:r>
            <a:r>
              <a:rPr lang="cs-CZ" dirty="0" err="1" smtClean="0"/>
              <a:t>ﬁnální</a:t>
            </a:r>
            <a:r>
              <a:rPr lang="cs-CZ" dirty="0" smtClean="0"/>
              <a:t> visuální či zvukovou reprezentaci </a:t>
            </a:r>
            <a:r>
              <a:rPr lang="cs-CZ" b="1" dirty="0" smtClean="0"/>
              <a:t>srozumitelnou jak strojům, tak lidem</a:t>
            </a:r>
            <a:r>
              <a:rPr lang="cs-CZ" dirty="0" smtClean="0"/>
              <a:t>“.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TPEG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7395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r. 2000 vydány základní normy popisující protokol</a:t>
            </a:r>
          </a:p>
          <a:p>
            <a:pPr>
              <a:defRPr/>
            </a:pPr>
            <a:r>
              <a:rPr lang="cs-CZ" dirty="0" smtClean="0"/>
              <a:t>Rovněž popisují aplikace TPEG</a:t>
            </a:r>
          </a:p>
          <a:p>
            <a:pPr lvl="1" eaLnBrk="1" hangingPunct="1"/>
            <a:r>
              <a:rPr lang="cs-CZ" b="1" dirty="0" smtClean="0"/>
              <a:t>Zprávy o silniční dopravě (RTM)</a:t>
            </a:r>
          </a:p>
          <a:p>
            <a:pPr lvl="1" eaLnBrk="1" hangingPunct="1"/>
            <a:r>
              <a:rPr lang="cs-CZ" b="1" dirty="0" smtClean="0"/>
              <a:t>Informace o veřejné dopravě (PTI)</a:t>
            </a:r>
          </a:p>
          <a:p>
            <a:pPr lvl="1" eaLnBrk="1" hangingPunct="1"/>
            <a:r>
              <a:rPr lang="cs-CZ" dirty="0" smtClean="0"/>
              <a:t>Informace cestovních časech (CTT)</a:t>
            </a:r>
          </a:p>
          <a:p>
            <a:pPr lvl="1" eaLnBrk="1" hangingPunct="1"/>
            <a:r>
              <a:rPr lang="cs-CZ" dirty="0" smtClean="0"/>
              <a:t>Kompaktní dopravní informace  (TEC)</a:t>
            </a:r>
          </a:p>
          <a:p>
            <a:pPr lvl="1" eaLnBrk="1" hangingPunct="1"/>
            <a:r>
              <a:rPr lang="cs-CZ" dirty="0" smtClean="0"/>
              <a:t>Informace o rychlostních limitech (SPI)</a:t>
            </a:r>
          </a:p>
          <a:p>
            <a:pPr lvl="1" eaLnBrk="1" hangingPunct="1"/>
            <a:r>
              <a:rPr lang="cs-CZ" dirty="0" smtClean="0"/>
              <a:t>Dopravní tok a jeho předpovědi (TFP)</a:t>
            </a:r>
          </a:p>
          <a:p>
            <a:pPr lvl="1" eaLnBrk="1" hangingPunct="1"/>
            <a:r>
              <a:rPr lang="cs-CZ" dirty="0" smtClean="0"/>
              <a:t>Informace o parkovacích místech (PKI)</a:t>
            </a:r>
          </a:p>
          <a:p>
            <a:pPr lvl="1" eaLnBrk="1" hangingPunct="1"/>
            <a:r>
              <a:rPr lang="cs-CZ" dirty="0" smtClean="0"/>
              <a:t>Informace o počasí pro cestující (WEA)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Aplikace TPEG primárně zaváděné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739531"/>
          </a:xfrm>
        </p:spPr>
        <p:txBody>
          <a:bodyPr>
            <a:normAutofit/>
          </a:bodyPr>
          <a:lstStyle/>
          <a:p>
            <a:pPr eaLnBrk="1" hangingPunct="1"/>
            <a:r>
              <a:rPr lang="cs-CZ" dirty="0" smtClean="0"/>
              <a:t>Zprávy o silniční dopravě (RTM)</a:t>
            </a:r>
          </a:p>
          <a:p>
            <a:pPr lvl="1" eaLnBrk="1" hangingPunct="1"/>
            <a:r>
              <a:rPr lang="cs-CZ" dirty="0" smtClean="0"/>
              <a:t>Obdobná funkce jako RDS-TMC</a:t>
            </a:r>
          </a:p>
          <a:p>
            <a:pPr eaLnBrk="1" hangingPunct="1"/>
            <a:r>
              <a:rPr lang="cs-CZ" dirty="0" smtClean="0"/>
              <a:t>Informace o veřejné dopravě (PTI)</a:t>
            </a:r>
          </a:p>
          <a:p>
            <a:pPr lvl="1" eaLnBrk="1" hangingPunct="1"/>
            <a:r>
              <a:rPr lang="cs-CZ" dirty="0" smtClean="0"/>
              <a:t>Jízdní řády, spoje, plánování tras – přestupy, 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informace o službě </a:t>
            </a:r>
            <a:r>
              <a:rPr lang="cs-CZ" dirty="0"/>
              <a:t>e-call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dirty="0"/>
              <a:t>Založeno na využívání jednotného evropského čísla 112</a:t>
            </a:r>
          </a:p>
          <a:p>
            <a:pPr>
              <a:defRPr/>
            </a:pPr>
            <a:r>
              <a:rPr lang="cs-CZ" dirty="0"/>
              <a:t>Stav nouze může být buď spuštěn ručně posádkou vozidla nebo automaticky na základě vozidlových senzorů </a:t>
            </a:r>
          </a:p>
          <a:p>
            <a:r>
              <a:rPr lang="cs-CZ" dirty="0" smtClean="0"/>
              <a:t>Projekt Evropské komise</a:t>
            </a:r>
          </a:p>
          <a:p>
            <a:r>
              <a:rPr lang="cs-CZ" dirty="0" smtClean="0"/>
              <a:t>Postupně by měla být vybavena všechna nová vozidla</a:t>
            </a:r>
          </a:p>
          <a:p>
            <a:r>
              <a:rPr lang="cs-CZ" dirty="0" smtClean="0"/>
              <a:t>Projekt podporován asociací evropských výrobců automobilů (ACEA)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928142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Lokalizace v TPEG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Lokalizaci je možno popsat </a:t>
            </a:r>
          </a:p>
          <a:p>
            <a:pPr lvl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Buď obdobným způsobem jako strukturovaný textový popis problému – pro jednotky „tenký klient“, které zobrazují zprávu pouze textově </a:t>
            </a:r>
          </a:p>
          <a:p>
            <a:pPr lvl="2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Několik používaných způsobů, např. TPEG-TMC</a:t>
            </a:r>
          </a:p>
          <a:p>
            <a:pPr lvl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endParaRPr lang="cs-CZ" dirty="0" smtClean="0"/>
          </a:p>
          <a:p>
            <a:pPr lvl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nebo tak, aby bylo možné dopravní situaci zobrazit na mapě – jednotky „tlustý klient“</a:t>
            </a:r>
          </a:p>
          <a:p>
            <a:pPr lvl="1"/>
            <a:endParaRPr lang="cs-CZ" dirty="0"/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Lokalizace v TPEG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Vlastní způsob lokalizace TPEG-</a:t>
            </a:r>
            <a:r>
              <a:rPr lang="cs-CZ" dirty="0" err="1" smtClean="0"/>
              <a:t>loc</a:t>
            </a:r>
            <a:endParaRPr lang="cs-CZ" dirty="0" smtClean="0"/>
          </a:p>
          <a:p>
            <a:pPr lvl="1"/>
            <a:r>
              <a:rPr lang="cs-CZ" dirty="0" smtClean="0"/>
              <a:t>Klasický strukturovaný textový popis (číselníky) doplněný souřadnicemi</a:t>
            </a:r>
          </a:p>
          <a:p>
            <a:pPr lvl="1"/>
            <a:r>
              <a:rPr lang="cs-CZ" dirty="0" smtClean="0"/>
              <a:t>7 druhů popisu místa</a:t>
            </a:r>
          </a:p>
          <a:p>
            <a:pPr lvl="2"/>
            <a:r>
              <a:rPr lang="en-US" dirty="0" smtClean="0"/>
              <a:t>Large Area</a:t>
            </a:r>
          </a:p>
          <a:p>
            <a:pPr lvl="2"/>
            <a:r>
              <a:rPr lang="en-US" dirty="0" smtClean="0"/>
              <a:t>Nodal area</a:t>
            </a:r>
          </a:p>
          <a:p>
            <a:pPr lvl="2"/>
            <a:r>
              <a:rPr lang="en-US" dirty="0" smtClean="0"/>
              <a:t>Segment</a:t>
            </a:r>
          </a:p>
          <a:p>
            <a:pPr lvl="2"/>
            <a:r>
              <a:rPr lang="en-US" dirty="0" smtClean="0"/>
              <a:t>Intersection point</a:t>
            </a:r>
          </a:p>
          <a:p>
            <a:pPr lvl="2"/>
            <a:r>
              <a:rPr lang="en-US" dirty="0" smtClean="0"/>
              <a:t>Framed point</a:t>
            </a:r>
          </a:p>
          <a:p>
            <a:pPr lvl="2"/>
            <a:r>
              <a:rPr lang="en-US" dirty="0" smtClean="0"/>
              <a:t>Non-linked point</a:t>
            </a:r>
          </a:p>
          <a:p>
            <a:pPr lvl="2"/>
            <a:r>
              <a:rPr lang="en-US" dirty="0" smtClean="0"/>
              <a:t>Connected point</a:t>
            </a:r>
            <a:endParaRPr lang="cs-CZ" dirty="0" smtClean="0"/>
          </a:p>
          <a:p>
            <a:r>
              <a:rPr lang="cs-CZ" dirty="0" smtClean="0"/>
              <a:t>Lokalizace AGORA-C</a:t>
            </a:r>
          </a:p>
          <a:p>
            <a:pPr lvl="1"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Nepoužívá statické datové sady </a:t>
            </a:r>
          </a:p>
          <a:p>
            <a:pPr lvl="1"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Vhodná pro aktualizaci map</a:t>
            </a:r>
          </a:p>
          <a:p>
            <a:pPr lvl="1"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Přijímač a vysílač - různé </a:t>
            </a:r>
            <a:br>
              <a:rPr lang="cs-CZ" dirty="0" smtClean="0"/>
            </a:br>
            <a:r>
              <a:rPr lang="cs-CZ" dirty="0" smtClean="0"/>
              <a:t>mapové podklady</a:t>
            </a:r>
          </a:p>
          <a:p>
            <a:endParaRPr lang="cs-CZ" dirty="0" smtClean="0"/>
          </a:p>
          <a:p>
            <a:pPr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endParaRPr lang="cs-CZ" dirty="0" smtClean="0"/>
          </a:p>
          <a:p>
            <a:pPr lvl="1">
              <a:buNone/>
            </a:pPr>
            <a:endParaRPr lang="cs-CZ" dirty="0"/>
          </a:p>
        </p:txBody>
      </p:sp>
      <p:grpSp>
        <p:nvGrpSpPr>
          <p:cNvPr id="4" name="Skupina 8"/>
          <p:cNvGrpSpPr>
            <a:grpSpLocks/>
          </p:cNvGrpSpPr>
          <p:nvPr/>
        </p:nvGrpSpPr>
        <p:grpSpPr bwMode="auto">
          <a:xfrm>
            <a:off x="5724128" y="3789040"/>
            <a:ext cx="3419872" cy="2768023"/>
            <a:chOff x="2920998" y="2327803"/>
            <a:chExt cx="4752218" cy="3840162"/>
          </a:xfrm>
        </p:grpSpPr>
        <p:pic>
          <p:nvPicPr>
            <p:cNvPr id="5" name="Picture 2" descr="aplagor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20998" y="2327803"/>
              <a:ext cx="4452229" cy="3840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TextovéPole 7"/>
            <p:cNvSpPr txBox="1">
              <a:spLocks noChangeArrowheads="1"/>
            </p:cNvSpPr>
            <p:nvPr/>
          </p:nvSpPr>
          <p:spPr bwMode="auto">
            <a:xfrm rot="-5400000">
              <a:off x="6268184" y="4758698"/>
              <a:ext cx="2514597" cy="295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cs-CZ" sz="1100"/>
                <a:t>Zdroj: projekt AGORA</a:t>
              </a:r>
              <a:endParaRPr lang="en-US" sz="1100"/>
            </a:p>
          </p:txBody>
        </p:sp>
      </p:grp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Přenosová</a:t>
            </a:r>
            <a:r>
              <a:rPr lang="en-GB" dirty="0" smtClean="0"/>
              <a:t> </a:t>
            </a:r>
            <a:r>
              <a:rPr lang="cs-CZ" dirty="0" smtClean="0"/>
              <a:t>prostředí</a:t>
            </a:r>
            <a:r>
              <a:rPr lang="en-GB" dirty="0" smtClean="0"/>
              <a:t> </a:t>
            </a:r>
            <a:r>
              <a:rPr lang="cs-CZ" dirty="0" smtClean="0"/>
              <a:t>pro</a:t>
            </a:r>
            <a:r>
              <a:rPr lang="en-GB" dirty="0" smtClean="0"/>
              <a:t> </a:t>
            </a:r>
            <a:r>
              <a:rPr lang="cs-CZ" dirty="0" smtClean="0"/>
              <a:t>TPEG</a:t>
            </a:r>
            <a:endParaRPr lang="cs-CZ" dirty="0" smtClean="0">
              <a:solidFill>
                <a:srgbClr val="F3D0C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739531"/>
          </a:xfrm>
        </p:spPr>
        <p:txBody>
          <a:bodyPr>
            <a:normAutofit/>
          </a:bodyPr>
          <a:lstStyle/>
          <a:p>
            <a:pPr eaLnBrk="1" hangingPunct="1">
              <a:lnSpc>
                <a:spcPct val="93000"/>
              </a:lnSpc>
              <a:buFont typeface="Wingdings" pitchFamily="2" charset="2"/>
              <a:buNone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Prostředí </a:t>
            </a:r>
            <a:r>
              <a:rPr lang="en-GB" dirty="0" smtClean="0"/>
              <a:t>DAB/DMB (~ 1.5 Mbps)‏</a:t>
            </a:r>
          </a:p>
          <a:p>
            <a:pPr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Ideální prostředí pro přenos doplňkových služeb. </a:t>
            </a:r>
          </a:p>
          <a:p>
            <a:pPr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Transparentní datový kanál – snadná implementace </a:t>
            </a:r>
            <a:r>
              <a:rPr lang="cs-CZ" dirty="0" err="1" smtClean="0"/>
              <a:t>TPEGu</a:t>
            </a:r>
            <a:r>
              <a:rPr lang="cs-CZ" dirty="0" smtClean="0"/>
              <a:t>.</a:t>
            </a:r>
          </a:p>
          <a:p>
            <a:pPr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Vysoká přenosová rychlost.</a:t>
            </a:r>
          </a:p>
          <a:p>
            <a:pPr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Šíření informací zdarma.</a:t>
            </a:r>
          </a:p>
          <a:p>
            <a:pPr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endParaRPr lang="cs-CZ" dirty="0" smtClean="0"/>
          </a:p>
          <a:p>
            <a:pPr eaLnBrk="1" hangingPunct="1">
              <a:lnSpc>
                <a:spcPct val="93000"/>
              </a:lnSpc>
              <a:buFont typeface="Wingdings" pitchFamily="2" charset="2"/>
              <a:buNone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Internet, GPRS, </a:t>
            </a:r>
            <a:r>
              <a:rPr lang="cs-CZ" dirty="0" err="1" smtClean="0"/>
              <a:t>WiFi</a:t>
            </a:r>
            <a:r>
              <a:rPr lang="cs-CZ" dirty="0" smtClean="0"/>
              <a:t>,  ...</a:t>
            </a:r>
          </a:p>
          <a:p>
            <a:pPr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Obousměrná komunikace</a:t>
            </a:r>
          </a:p>
          <a:p>
            <a:pPr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Vysoká přenosová rychlost</a:t>
            </a:r>
          </a:p>
          <a:p>
            <a:pPr eaLnBrk="1" hangingPunct="1">
              <a:lnSpc>
                <a:spcPct val="93000"/>
              </a:lnSpc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</a:tabLst>
            </a:pPr>
            <a:r>
              <a:rPr lang="cs-CZ" dirty="0" smtClean="0"/>
              <a:t>Snadná implementace</a:t>
            </a:r>
          </a:p>
          <a:p>
            <a:pPr lvl="1" eaLnBrk="1" hangingPunct="1"/>
            <a:endParaRPr lang="cs-CZ" dirty="0" smtClean="0"/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TPEG rozšíření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6154"/>
          <a:stretch>
            <a:fillRect/>
          </a:stretch>
        </p:blipFill>
        <p:spPr bwMode="auto">
          <a:xfrm>
            <a:off x="209916" y="894206"/>
            <a:ext cx="8682678" cy="571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véPole 4"/>
          <p:cNvSpPr txBox="1"/>
          <p:nvPr/>
        </p:nvSpPr>
        <p:spPr>
          <a:xfrm>
            <a:off x="4067944" y="6320353"/>
            <a:ext cx="4609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0" dirty="0" smtClean="0">
                <a:latin typeface="+mj-lt"/>
              </a:rPr>
              <a:t>Zdroj:http://www.</a:t>
            </a:r>
            <a:r>
              <a:rPr lang="cs-CZ" sz="1200" b="0" dirty="0" err="1" smtClean="0">
                <a:latin typeface="+mj-lt"/>
              </a:rPr>
              <a:t>tisa.org</a:t>
            </a:r>
            <a:r>
              <a:rPr lang="cs-CZ" sz="1200" b="0" dirty="0" smtClean="0">
                <a:latin typeface="+mj-lt"/>
              </a:rPr>
              <a:t>/</a:t>
            </a:r>
            <a:r>
              <a:rPr lang="cs-CZ" sz="1200" b="0" dirty="0" err="1" smtClean="0">
                <a:latin typeface="+mj-lt"/>
              </a:rPr>
              <a:t>technologies</a:t>
            </a:r>
            <a:r>
              <a:rPr lang="cs-CZ" sz="1200" b="0" dirty="0" smtClean="0">
                <a:latin typeface="+mj-lt"/>
              </a:rPr>
              <a:t>/</a:t>
            </a:r>
            <a:r>
              <a:rPr lang="cs-CZ" sz="1200" b="0" dirty="0" err="1" smtClean="0">
                <a:latin typeface="+mj-lt"/>
              </a:rPr>
              <a:t>tpeg</a:t>
            </a:r>
            <a:r>
              <a:rPr lang="cs-CZ" sz="1200" b="0" dirty="0" smtClean="0">
                <a:latin typeface="+mj-lt"/>
              </a:rPr>
              <a:t>/</a:t>
            </a:r>
            <a:r>
              <a:rPr lang="cs-CZ" sz="1200" b="0" dirty="0" err="1" smtClean="0">
                <a:latin typeface="+mj-lt"/>
              </a:rPr>
              <a:t>tpeg</a:t>
            </a:r>
            <a:r>
              <a:rPr lang="cs-CZ" sz="1200" b="0" dirty="0" smtClean="0">
                <a:latin typeface="+mj-lt"/>
              </a:rPr>
              <a:t>-</a:t>
            </a:r>
            <a:r>
              <a:rPr lang="cs-CZ" sz="1200" b="0" dirty="0" err="1" smtClean="0">
                <a:latin typeface="+mj-lt"/>
              </a:rPr>
              <a:t>world</a:t>
            </a:r>
            <a:r>
              <a:rPr lang="cs-CZ" sz="1200" b="0" dirty="0" smtClean="0">
                <a:latin typeface="+mj-lt"/>
              </a:rPr>
              <a:t>-map/, 2011</a:t>
            </a:r>
            <a:endParaRPr lang="cs-CZ" sz="1200" b="0" dirty="0">
              <a:latin typeface="+mj-lt"/>
            </a:endParaRP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Jaká bude budoucnost?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 rozšířením chytrých telefonů,</a:t>
            </a:r>
            <a:br>
              <a:rPr lang="cs-CZ" dirty="0" smtClean="0"/>
            </a:br>
            <a:r>
              <a:rPr lang="cs-CZ" dirty="0" smtClean="0"/>
              <a:t>rozvojem mobilních aplikací </a:t>
            </a:r>
            <a:br>
              <a:rPr lang="cs-CZ" dirty="0" smtClean="0"/>
            </a:br>
            <a:r>
              <a:rPr lang="cs-CZ" dirty="0" smtClean="0"/>
              <a:t>vzniká celá řada systémů poskytující i dopravní data</a:t>
            </a:r>
          </a:p>
          <a:p>
            <a:endParaRPr lang="cs-CZ" dirty="0" smtClean="0"/>
          </a:p>
          <a:p>
            <a:r>
              <a:rPr lang="cs-CZ" dirty="0" smtClean="0"/>
              <a:t>Budou třeba centralizované systémy?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1026" name="Picture 2" descr="C:\Documents and Settings\zuzka\Local Settings\Temporary Internet Files\Content.IE5\9CTQJWS3\MC9004077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717032"/>
            <a:ext cx="2192759" cy="219275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>
          <a:xfrm>
            <a:off x="0" y="228601"/>
            <a:ext cx="9144000" cy="608111"/>
          </a:xfrm>
        </p:spPr>
        <p:txBody>
          <a:bodyPr/>
          <a:lstStyle/>
          <a:p>
            <a:r>
              <a:rPr lang="cs-CZ" dirty="0" smtClean="0"/>
              <a:t> Shrnutí - Přínosy systémů poskytování dopravních informací</a:t>
            </a:r>
            <a:r>
              <a:rPr lang="cs-CZ" dirty="0" smtClean="0">
                <a:solidFill>
                  <a:srgbClr val="F3D0C9"/>
                </a:solidFill>
              </a:rPr>
              <a:t>  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836712"/>
            <a:ext cx="8574410" cy="561662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Zvýšení bezpečnosti provozu na komunikacích</a:t>
            </a:r>
            <a:endParaRPr lang="en-GB" dirty="0" smtClean="0"/>
          </a:p>
          <a:p>
            <a:pPr>
              <a:defRPr/>
            </a:pPr>
            <a:r>
              <a:rPr lang="cs-CZ" dirty="0" smtClean="0"/>
              <a:t>Znalost dopravní situace - snížení nejistoty při rozhodování</a:t>
            </a:r>
            <a:endParaRPr lang="en-GB" dirty="0" smtClean="0"/>
          </a:p>
          <a:p>
            <a:pPr>
              <a:defRPr/>
            </a:pPr>
            <a:r>
              <a:rPr lang="cs-CZ" dirty="0" smtClean="0"/>
              <a:t>Snížení časových ztrát za jízdy</a:t>
            </a:r>
            <a:endParaRPr lang="en-GB" dirty="0" smtClean="0"/>
          </a:p>
          <a:p>
            <a:pPr>
              <a:defRPr/>
            </a:pPr>
            <a:r>
              <a:rPr lang="cs-CZ" dirty="0" smtClean="0"/>
              <a:t>Vyšší využití současné silniční sítě</a:t>
            </a:r>
          </a:p>
          <a:p>
            <a:pPr>
              <a:defRPr/>
            </a:pPr>
            <a:r>
              <a:rPr lang="cs-CZ" dirty="0" smtClean="0"/>
              <a:t>Snížení stresu řidičů</a:t>
            </a:r>
          </a:p>
          <a:p>
            <a:pPr>
              <a:defRPr/>
            </a:pPr>
            <a:r>
              <a:rPr lang="cs-CZ" dirty="0" smtClean="0"/>
              <a:t>Snížení ekologické zátěže. 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3" descr="naviga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6513" y="1482725"/>
            <a:ext cx="6480175" cy="41608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Nadpis 1"/>
          <p:cNvSpPr txBox="1">
            <a:spLocks/>
          </p:cNvSpPr>
          <p:nvPr/>
        </p:nvSpPr>
        <p:spPr>
          <a:xfrm>
            <a:off x="533400" y="228600"/>
            <a:ext cx="8610600" cy="533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cs-CZ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Děkuji za pozornost</a:t>
            </a:r>
            <a:endParaRPr lang="cs-CZ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8457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Odkazy</a:t>
            </a:r>
          </a:p>
        </p:txBody>
      </p:sp>
      <p:sp>
        <p:nvSpPr>
          <p:cNvPr id="67587" name="Zástupný symbol pro obsah 2"/>
          <p:cNvSpPr>
            <a:spLocks noGrp="1"/>
          </p:cNvSpPr>
          <p:nvPr>
            <p:ph idx="4294967295"/>
          </p:nvPr>
        </p:nvSpPr>
        <p:spPr>
          <a:xfrm>
            <a:off x="500063" y="857250"/>
            <a:ext cx="8364537" cy="5534025"/>
          </a:xfrm>
        </p:spPr>
        <p:txBody>
          <a:bodyPr/>
          <a:lstStyle/>
          <a:p>
            <a:r>
              <a:rPr lang="cs-CZ" dirty="0" smtClean="0">
                <a:latin typeface="+mj-lt"/>
              </a:rPr>
              <a:t>e-call web </a:t>
            </a:r>
            <a:r>
              <a:rPr lang="cs-CZ" dirty="0" err="1" smtClean="0">
                <a:latin typeface="+mj-lt"/>
              </a:rPr>
              <a:t>pages</a:t>
            </a:r>
            <a:r>
              <a:rPr lang="cs-CZ" dirty="0" smtClean="0">
                <a:latin typeface="+mj-lt"/>
              </a:rPr>
              <a:t> http://ec.europa.eu/information_society/activities/112/index_en.htm</a:t>
            </a:r>
          </a:p>
          <a:p>
            <a:r>
              <a:rPr lang="cs-CZ" dirty="0">
                <a:latin typeface="+mj-lt"/>
              </a:rPr>
              <a:t>http://</a:t>
            </a:r>
            <a:r>
              <a:rPr lang="cs-CZ" dirty="0" smtClean="0">
                <a:latin typeface="+mj-lt"/>
              </a:rPr>
              <a:t>ec.europa.eu/information_society/activities/esafety/ecall/index_en.htm</a:t>
            </a:r>
          </a:p>
          <a:p>
            <a:r>
              <a:rPr lang="cs-CZ" dirty="0">
                <a:latin typeface="+mj-lt"/>
              </a:rPr>
              <a:t>http://www.icarsupport.eu/ecall</a:t>
            </a:r>
            <a:r>
              <a:rPr lang="cs-CZ" dirty="0" smtClean="0">
                <a:latin typeface="+mj-lt"/>
              </a:rPr>
              <a:t>/</a:t>
            </a:r>
          </a:p>
          <a:p>
            <a:r>
              <a:rPr lang="cs-CZ" dirty="0" smtClean="0">
                <a:latin typeface="+mj-lt"/>
              </a:rPr>
              <a:t>www.rds-tmc.cz</a:t>
            </a:r>
          </a:p>
          <a:p>
            <a:r>
              <a:rPr lang="cs-CZ" dirty="0" smtClean="0">
                <a:latin typeface="+mj-lt"/>
              </a:rPr>
              <a:t>www.rozhlas.</a:t>
            </a:r>
            <a:r>
              <a:rPr lang="cs-CZ" dirty="0" err="1" smtClean="0">
                <a:latin typeface="+mj-lt"/>
              </a:rPr>
              <a:t>cz</a:t>
            </a:r>
            <a:endParaRPr lang="cs-CZ" dirty="0" smtClean="0">
              <a:latin typeface="+mj-lt"/>
            </a:endParaRPr>
          </a:p>
          <a:p>
            <a:r>
              <a:rPr lang="cs-CZ" dirty="0" smtClean="0">
                <a:latin typeface="+mj-lt"/>
              </a:rPr>
              <a:t>www.</a:t>
            </a:r>
            <a:r>
              <a:rPr lang="cs-CZ" dirty="0" err="1" smtClean="0">
                <a:latin typeface="+mj-lt"/>
              </a:rPr>
              <a:t>hzscr.cz</a:t>
            </a:r>
            <a:endParaRPr lang="cs-CZ" dirty="0" smtClean="0">
              <a:latin typeface="+mj-lt"/>
            </a:endParaRPr>
          </a:p>
          <a:p>
            <a:r>
              <a:rPr lang="cs-CZ" dirty="0" smtClean="0">
                <a:latin typeface="+mj-lt"/>
              </a:rPr>
              <a:t>www.</a:t>
            </a:r>
            <a:r>
              <a:rPr lang="cs-CZ" dirty="0" err="1" smtClean="0">
                <a:latin typeface="+mj-lt"/>
              </a:rPr>
              <a:t>tisa.org</a:t>
            </a:r>
            <a:endParaRPr lang="cs-CZ" dirty="0" smtClean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4883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Součásti e-call systému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OBU jednotka v každém vozidle, propojená se senzory ve vozidle a satelitní lokalizací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Bezdrátový komunikační systém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PSAP (Public </a:t>
            </a:r>
            <a:r>
              <a:rPr lang="cs-CZ" dirty="0" err="1" smtClean="0"/>
              <a:t>service</a:t>
            </a:r>
            <a:r>
              <a:rPr lang="cs-CZ" dirty="0" smtClean="0"/>
              <a:t> </a:t>
            </a:r>
            <a:r>
              <a:rPr lang="cs-CZ" dirty="0" err="1" smtClean="0"/>
              <a:t>answering</a:t>
            </a:r>
            <a:r>
              <a:rPr lang="cs-CZ" dirty="0" smtClean="0"/>
              <a:t> point)</a:t>
            </a:r>
          </a:p>
          <a:p>
            <a:pPr marL="0" indent="0">
              <a:buNone/>
            </a:pPr>
            <a:r>
              <a:rPr lang="cs-CZ" dirty="0" smtClean="0"/>
              <a:t>+ Záchranné složky (zdravotní záchranná služby, hasiči, policie)</a:t>
            </a:r>
            <a:endParaRPr lang="cs-CZ" dirty="0"/>
          </a:p>
        </p:txBody>
      </p:sp>
      <p:pic>
        <p:nvPicPr>
          <p:cNvPr id="4" name="Picture 9" descr="screen-capture-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981200"/>
            <a:ext cx="2322513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7018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E-call komponenty ve vozidle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Senzory</a:t>
            </a:r>
          </a:p>
          <a:p>
            <a:pPr lvl="1"/>
            <a:r>
              <a:rPr lang="cs-CZ" dirty="0" smtClean="0"/>
              <a:t>Airbagy</a:t>
            </a:r>
          </a:p>
          <a:p>
            <a:pPr lvl="1"/>
            <a:r>
              <a:rPr lang="cs-CZ" dirty="0" smtClean="0"/>
              <a:t>Nárazové senzory</a:t>
            </a:r>
          </a:p>
          <a:p>
            <a:pPr lvl="1"/>
            <a:r>
              <a:rPr lang="cs-CZ" dirty="0" smtClean="0"/>
              <a:t>...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Modul satelitního určení pozice (GPS přijímač)</a:t>
            </a:r>
          </a:p>
          <a:p>
            <a:r>
              <a:rPr lang="cs-CZ" dirty="0" smtClean="0"/>
              <a:t>Vysílač</a:t>
            </a:r>
          </a:p>
          <a:p>
            <a:endParaRPr lang="cs-CZ" dirty="0"/>
          </a:p>
          <a:p>
            <a:endParaRPr lang="cs-CZ" dirty="0" smtClean="0"/>
          </a:p>
        </p:txBody>
      </p:sp>
      <p:pic>
        <p:nvPicPr>
          <p:cNvPr id="4" name="Picture 4" descr="screen-capture-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16832"/>
            <a:ext cx="4962071" cy="3080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78587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Minimální soubor dat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Informace jsou zasílány jako </a:t>
            </a:r>
            <a:r>
              <a:rPr lang="cs-CZ" dirty="0"/>
              <a:t>„minimální soubor dat“ obsahující informace o nehodě </a:t>
            </a:r>
          </a:p>
          <a:p>
            <a:pPr lvl="1"/>
            <a:r>
              <a:rPr lang="cs-CZ" dirty="0"/>
              <a:t>čas, </a:t>
            </a:r>
          </a:p>
          <a:p>
            <a:pPr lvl="1"/>
            <a:r>
              <a:rPr lang="cs-CZ" dirty="0"/>
              <a:t>místo, </a:t>
            </a:r>
          </a:p>
          <a:p>
            <a:pPr lvl="1"/>
            <a:r>
              <a:rPr lang="cs-CZ" dirty="0"/>
              <a:t>směr, </a:t>
            </a:r>
          </a:p>
          <a:p>
            <a:pPr lvl="1"/>
            <a:r>
              <a:rPr lang="cs-CZ" dirty="0" smtClean="0"/>
              <a:t>Informace o vozidle – barva, typ, identifikační údaj, </a:t>
            </a:r>
            <a:endParaRPr lang="cs-CZ" dirty="0"/>
          </a:p>
          <a:p>
            <a:pPr lvl="1"/>
            <a:r>
              <a:rPr lang="cs-CZ" dirty="0"/>
              <a:t>způsob </a:t>
            </a:r>
            <a:r>
              <a:rPr lang="cs-CZ" dirty="0" smtClean="0"/>
              <a:t>aktivace – airbagy, přetočení vozidla, náraz zepředu, zboku, zezadu, ... – měly by být aktivovány nejméně dva senzory</a:t>
            </a:r>
          </a:p>
          <a:p>
            <a:pPr lvl="1"/>
            <a:r>
              <a:rPr lang="cs-CZ" dirty="0" smtClean="0"/>
              <a:t>Údaje po poskytovateli služby</a:t>
            </a:r>
          </a:p>
          <a:p>
            <a:pPr lvl="1"/>
            <a:r>
              <a:rPr lang="cs-CZ" dirty="0" smtClean="0"/>
              <a:t>Registrační značka vozidla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4669262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Bezdrátový přenos dat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Využití sítě GSM</a:t>
            </a:r>
          </a:p>
          <a:p>
            <a:endParaRPr lang="cs-CZ" dirty="0" smtClean="0"/>
          </a:p>
          <a:p>
            <a:r>
              <a:rPr lang="cs-CZ" dirty="0" smtClean="0"/>
              <a:t>Testy dělány s GPRS přenosem – nevýhoda nižší priority než hlasové spojení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3068960"/>
            <a:ext cx="6156176" cy="315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56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template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Documents\Whitten PPT (revised)\template.pot</Template>
  <TotalTime>4099</TotalTime>
  <Pages>5</Pages>
  <Words>1832</Words>
  <Application>Microsoft Office PowerPoint</Application>
  <PresentationFormat>Předvádění na obrazovce (4:3)</PresentationFormat>
  <Paragraphs>449</Paragraphs>
  <Slides>57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57</vt:i4>
      </vt:variant>
    </vt:vector>
  </HeadingPairs>
  <TitlesOfParts>
    <vt:vector size="58" baseType="lpstr">
      <vt:lpstr>template</vt:lpstr>
      <vt:lpstr>Snímek 1</vt:lpstr>
      <vt:lpstr>Přednáška 6 - obsah</vt:lpstr>
      <vt:lpstr>Co je to e-call</vt:lpstr>
      <vt:lpstr>Přínosy systému e-call</vt:lpstr>
      <vt:lpstr>Základní informace o službě e-call</vt:lpstr>
      <vt:lpstr>Součásti e-call systému</vt:lpstr>
      <vt:lpstr>E-call komponenty ve vozidle</vt:lpstr>
      <vt:lpstr>Minimální soubor dat</vt:lpstr>
      <vt:lpstr>Bezdrátový přenos dat</vt:lpstr>
      <vt:lpstr>PSAP (Public Service Answering Point)</vt:lpstr>
      <vt:lpstr>Podmínky úspěšného fungování systému</vt:lpstr>
      <vt:lpstr>Přínosy</vt:lpstr>
      <vt:lpstr>Náklady</vt:lpstr>
      <vt:lpstr>Základní schéma e-Call</vt:lpstr>
      <vt:lpstr>Kompletní schéma e-Call</vt:lpstr>
      <vt:lpstr>    Doporučené řešení systému e-call </vt:lpstr>
      <vt:lpstr>    Provizorní řešení systému e-call</vt:lpstr>
      <vt:lpstr>Základní procesy systému e-call</vt:lpstr>
      <vt:lpstr>Protokol používaný v e-call</vt:lpstr>
      <vt:lpstr>Problémy</vt:lpstr>
      <vt:lpstr>Harmonogram zavedení</vt:lpstr>
      <vt:lpstr>Česká republika</vt:lpstr>
      <vt:lpstr>E-call v Evropě - současnost</vt:lpstr>
      <vt:lpstr>Snímek 24</vt:lpstr>
      <vt:lpstr>   Systém RDS-TMC </vt:lpstr>
      <vt:lpstr>Snímek 26</vt:lpstr>
      <vt:lpstr>   Dynamická navigace (ve vozidle) </vt:lpstr>
      <vt:lpstr>Snímek 28</vt:lpstr>
      <vt:lpstr>Snímek 29</vt:lpstr>
      <vt:lpstr>Snímek 30</vt:lpstr>
      <vt:lpstr>Snímek 31</vt:lpstr>
      <vt:lpstr>RDS-TMC (Radio Data System - Traffic Message Channel)</vt:lpstr>
      <vt:lpstr>ALERT-C protocol</vt:lpstr>
      <vt:lpstr>    Podmínky pro využívání RDS-TMC</vt:lpstr>
      <vt:lpstr>   Struktura dopravní informace v RDS-TMC</vt:lpstr>
      <vt:lpstr>    Předávání informace uživateli</vt:lpstr>
      <vt:lpstr>   Nutné podmínky pro zavedení RDS-TMC systému</vt:lpstr>
      <vt:lpstr>Jednotný systém dopravních informací ČR (JSDI)</vt:lpstr>
      <vt:lpstr>RDS-TMC – základní datové položky</vt:lpstr>
      <vt:lpstr>Lokalizační tabulky</vt:lpstr>
      <vt:lpstr>Příklad lokalizační tabulky</vt:lpstr>
      <vt:lpstr>Práce s lokalizačními tabulkami</vt:lpstr>
      <vt:lpstr>Katalog událostí - příklad</vt:lpstr>
      <vt:lpstr>Použití lokalizačních tabulek</vt:lpstr>
      <vt:lpstr>Výhody RDS-TMC</vt:lpstr>
      <vt:lpstr>Snímek 46</vt:lpstr>
      <vt:lpstr>TPEG</vt:lpstr>
      <vt:lpstr>TPEG</vt:lpstr>
      <vt:lpstr>Aplikace TPEG primárně zaváděné</vt:lpstr>
      <vt:lpstr>Lokalizace v TPEG</vt:lpstr>
      <vt:lpstr>Lokalizace v TPEG</vt:lpstr>
      <vt:lpstr>Přenosová prostředí pro TPEG</vt:lpstr>
      <vt:lpstr>TPEG rozšíření</vt:lpstr>
      <vt:lpstr>Jaká bude budoucnost?</vt:lpstr>
      <vt:lpstr> Shrnutí - Přínosy systémů poskytování dopravních informací   </vt:lpstr>
      <vt:lpstr>Snímek 56</vt:lpstr>
      <vt:lpstr>Odkazy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Telematické systémy a služby</dc:title>
  <dc:creator>Zuzana Bělinová</dc:creator>
  <cp:lastModifiedBy>zuzka</cp:lastModifiedBy>
  <cp:revision>462</cp:revision>
  <cp:lastPrinted>1999-02-22T19:32:19Z</cp:lastPrinted>
  <dcterms:created xsi:type="dcterms:W3CDTF">1996-06-28T11:49:40Z</dcterms:created>
  <dcterms:modified xsi:type="dcterms:W3CDTF">2012-10-31T18:14:13Z</dcterms:modified>
</cp:coreProperties>
</file>