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37"/>
  </p:notesMasterIdLst>
  <p:handoutMasterIdLst>
    <p:handoutMasterId r:id="rId38"/>
  </p:handoutMasterIdLst>
  <p:sldIdLst>
    <p:sldId id="380" r:id="rId2"/>
    <p:sldId id="386" r:id="rId3"/>
    <p:sldId id="387" r:id="rId4"/>
    <p:sldId id="441" r:id="rId5"/>
    <p:sldId id="442" r:id="rId6"/>
    <p:sldId id="443" r:id="rId7"/>
    <p:sldId id="447" r:id="rId8"/>
    <p:sldId id="389" r:id="rId9"/>
    <p:sldId id="392" r:id="rId10"/>
    <p:sldId id="390" r:id="rId11"/>
    <p:sldId id="409" r:id="rId12"/>
    <p:sldId id="451" r:id="rId13"/>
    <p:sldId id="455" r:id="rId14"/>
    <p:sldId id="452" r:id="rId15"/>
    <p:sldId id="453" r:id="rId16"/>
    <p:sldId id="408" r:id="rId17"/>
    <p:sldId id="393" r:id="rId18"/>
    <p:sldId id="454" r:id="rId19"/>
    <p:sldId id="410" r:id="rId20"/>
    <p:sldId id="444" r:id="rId21"/>
    <p:sldId id="456" r:id="rId22"/>
    <p:sldId id="411" r:id="rId23"/>
    <p:sldId id="430" r:id="rId24"/>
    <p:sldId id="420" r:id="rId25"/>
    <p:sldId id="431" r:id="rId26"/>
    <p:sldId id="437" r:id="rId27"/>
    <p:sldId id="434" r:id="rId28"/>
    <p:sldId id="433" r:id="rId29"/>
    <p:sldId id="432" r:id="rId30"/>
    <p:sldId id="435" r:id="rId31"/>
    <p:sldId id="440" r:id="rId32"/>
    <p:sldId id="428" r:id="rId33"/>
    <p:sldId id="429" r:id="rId34"/>
    <p:sldId id="439" r:id="rId35"/>
    <p:sldId id="396" r:id="rId36"/>
  </p:sldIdLst>
  <p:sldSz cx="9144000" cy="6858000" type="screen4x3"/>
  <p:notesSz cx="7007225" cy="9293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CC9900"/>
    <a:srgbClr val="D1FFC5"/>
    <a:srgbClr val="C5FFDF"/>
    <a:srgbClr val="FCFEB9"/>
    <a:srgbClr val="CCCCFF"/>
    <a:srgbClr val="99CCFF"/>
    <a:srgbClr val="3F3070"/>
    <a:srgbClr val="B7C3C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0" autoAdjust="0"/>
    <p:restoredTop sz="94608" autoAdjust="0"/>
  </p:normalViewPr>
  <p:slideViewPr>
    <p:cSldViewPr>
      <p:cViewPr varScale="1">
        <p:scale>
          <a:sx n="34" d="100"/>
          <a:sy n="34" d="100"/>
        </p:scale>
        <p:origin x="-96" y="-300"/>
      </p:cViewPr>
      <p:guideLst>
        <p:guide orient="horz" pos="2736"/>
        <p:guide pos="2880"/>
      </p:guideLst>
    </p:cSldViewPr>
  </p:slideViewPr>
  <p:outlineViewPr>
    <p:cViewPr>
      <p:scale>
        <a:sx n="33" d="100"/>
        <a:sy n="33" d="100"/>
      </p:scale>
      <p:origin x="0" y="4637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>
        <p:scale>
          <a:sx n="100" d="100"/>
          <a:sy n="100" d="100"/>
        </p:scale>
        <p:origin x="-1584" y="660"/>
      </p:cViewPr>
      <p:guideLst>
        <p:guide orient="horz" pos="2195"/>
        <p:guide pos="292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1588"/>
            <a:ext cx="3036888" cy="466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61" tIns="0" rIns="19361" bIns="0" numCol="1" anchor="t" anchorCtr="0" compatLnSpc="1">
            <a:prstTxWarp prst="textNoShape">
              <a:avLst/>
            </a:prstTxWarp>
          </a:bodyPr>
          <a:lstStyle>
            <a:lvl1pPr defTabSz="928688">
              <a:defRPr sz="1000" b="0" i="1">
                <a:latin typeface="Book Antiqua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-1588"/>
            <a:ext cx="3036887" cy="466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61" tIns="0" rIns="19361" bIns="0" numCol="1" anchor="t" anchorCtr="0" compatLnSpc="1">
            <a:prstTxWarp prst="textNoShape">
              <a:avLst/>
            </a:prstTxWarp>
          </a:bodyPr>
          <a:lstStyle>
            <a:lvl1pPr algn="r" defTabSz="928688">
              <a:defRPr sz="1000" b="0" i="1">
                <a:latin typeface="Book Antiqua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6500"/>
            <a:ext cx="35052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61" tIns="0" rIns="19361" bIns="0" numCol="1" anchor="b" anchorCtr="0" compatLnSpc="1">
            <a:prstTxWarp prst="textNoShape">
              <a:avLst/>
            </a:prstTxWarp>
          </a:bodyPr>
          <a:lstStyle>
            <a:lvl1pPr defTabSz="928688">
              <a:defRPr sz="1000" b="0"/>
            </a:lvl1pPr>
          </a:lstStyle>
          <a:p>
            <a:pPr>
              <a:defRPr/>
            </a:pPr>
            <a:r>
              <a:rPr lang="en-US"/>
              <a:t>Chapter 1 - The Context of Systems Analysis And Design Methods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6500"/>
            <a:ext cx="3036887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61" tIns="0" rIns="19361" bIns="0" numCol="1" anchor="b" anchorCtr="0" compatLnSpc="1">
            <a:prstTxWarp prst="textNoShape">
              <a:avLst/>
            </a:prstTxWarp>
          </a:bodyPr>
          <a:lstStyle>
            <a:lvl1pPr algn="r" defTabSz="928688">
              <a:defRPr sz="1000" b="0" i="1">
                <a:latin typeface="Book Antiqua" pitchFamily="18" charset="0"/>
              </a:defRPr>
            </a:lvl1pPr>
          </a:lstStyle>
          <a:p>
            <a:pPr>
              <a:defRPr/>
            </a:pPr>
            <a:fld id="{67E96390-8963-4BC1-83E5-1E658537C3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201623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3250"/>
            <a:ext cx="51371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76" tIns="46788" rIns="93576" bIns="467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7891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9038" y="701675"/>
            <a:ext cx="4630737" cy="34734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056" name="Rectangle 8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622300" y="8716963"/>
            <a:ext cx="35687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61" tIns="0" rIns="19361" bIns="0" numCol="1" anchor="b" anchorCtr="0" compatLnSpc="1">
            <a:prstTxWarp prst="textNoShape">
              <a:avLst/>
            </a:prstTxWarp>
          </a:bodyPr>
          <a:lstStyle>
            <a:lvl1pPr defTabSz="928688">
              <a:defRPr sz="1000" b="0"/>
            </a:lvl1pPr>
          </a:lstStyle>
          <a:p>
            <a:pPr>
              <a:defRPr/>
            </a:pPr>
            <a:r>
              <a:rPr lang="en-US"/>
              <a:t>Chapter 1 - The Context of Systems Analysis And Design Methods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16963"/>
            <a:ext cx="2336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61" tIns="0" rIns="19361" bIns="0" numCol="1" anchor="b" anchorCtr="0" compatLnSpc="1">
            <a:prstTxWarp prst="textNoShape">
              <a:avLst/>
            </a:prstTxWarp>
          </a:bodyPr>
          <a:lstStyle>
            <a:lvl1pPr algn="r" defTabSz="928688">
              <a:defRPr sz="1000"/>
            </a:lvl1pPr>
          </a:lstStyle>
          <a:p>
            <a:pPr>
              <a:defRPr/>
            </a:pPr>
            <a:fld id="{B22C6916-D938-48C5-A906-A3E4EB9046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4928826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Arial" charset="0"/>
        <a:ea typeface="+mn-ea"/>
        <a:cs typeface="+mn-cs"/>
      </a:defRPr>
    </a:lvl1pPr>
    <a:lvl2pPr marL="457200" indent="-228600" algn="l" rtl="0" eaLnBrk="0" fontAlgn="base" hangingPunct="0">
      <a:spcBef>
        <a:spcPct val="30000"/>
      </a:spcBef>
      <a:spcAft>
        <a:spcPct val="0"/>
      </a:spcAft>
      <a:buChar char="•"/>
      <a:defRPr sz="800" kern="1200">
        <a:solidFill>
          <a:schemeClr val="tx1"/>
        </a:solidFill>
        <a:latin typeface="Arial" charset="0"/>
        <a:ea typeface="+mn-ea"/>
        <a:cs typeface="+mn-cs"/>
      </a:defRPr>
    </a:lvl2pPr>
    <a:lvl3pPr marL="800100" indent="-228600" algn="l" rtl="0" eaLnBrk="0" fontAlgn="base" hangingPunct="0">
      <a:spcBef>
        <a:spcPct val="30000"/>
      </a:spcBef>
      <a:spcAft>
        <a:spcPct val="0"/>
      </a:spcAft>
      <a:buChar char="•"/>
      <a:defRPr sz="800" kern="1200">
        <a:solidFill>
          <a:schemeClr val="tx1"/>
        </a:solidFill>
        <a:latin typeface="Arial" charset="0"/>
        <a:ea typeface="+mn-ea"/>
        <a:cs typeface="+mn-cs"/>
      </a:defRPr>
    </a:lvl3pPr>
    <a:lvl4pPr marL="1143000" indent="-228600" algn="l" rtl="0" eaLnBrk="0" fontAlgn="base" hangingPunct="0">
      <a:spcBef>
        <a:spcPct val="30000"/>
      </a:spcBef>
      <a:spcAft>
        <a:spcPct val="0"/>
      </a:spcAft>
      <a:buChar char="•"/>
      <a:defRPr sz="800" kern="1200">
        <a:solidFill>
          <a:schemeClr val="tx1"/>
        </a:solidFill>
        <a:latin typeface="Arial" charset="0"/>
        <a:ea typeface="+mn-ea"/>
        <a:cs typeface="+mn-cs"/>
      </a:defRPr>
    </a:lvl4pPr>
    <a:lvl5pPr marL="1485900" indent="-228600" algn="l" rtl="0" eaLnBrk="0" fontAlgn="base" hangingPunct="0">
      <a:spcBef>
        <a:spcPct val="30000"/>
      </a:spcBef>
      <a:spcAft>
        <a:spcPct val="0"/>
      </a:spcAft>
      <a:buChar char="•"/>
      <a:defRPr sz="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b="0" smtClean="0"/>
              <a:t>Chapter 1 - The Context of Systems Analysis And Design Methods</a:t>
            </a:r>
          </a:p>
        </p:txBody>
      </p:sp>
      <p:sp>
        <p:nvSpPr>
          <p:cNvPr id="38915" name="Rectangle 9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1C01A49-A1D9-4506-8EE3-24931757F5CD}" type="slidenum">
              <a:rPr lang="en-US" sz="1000" smtClean="0"/>
              <a:pPr/>
              <a:t>1</a:t>
            </a:fld>
            <a:endParaRPr lang="en-US" sz="1000" smtClean="0"/>
          </a:p>
        </p:txBody>
      </p:sp>
      <p:sp>
        <p:nvSpPr>
          <p:cNvPr id="389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6613" cy="3484562"/>
          </a:xfrm>
          <a:solidFill>
            <a:srgbClr val="FFFFFF"/>
          </a:solidFill>
          <a:ln/>
        </p:spPr>
      </p:sp>
      <p:sp>
        <p:nvSpPr>
          <p:cNvPr id="389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14838"/>
            <a:ext cx="5137150" cy="4181475"/>
          </a:xfr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41" tIns="46570" rIns="93141" bIns="46570"/>
          <a:lstStyle/>
          <a:p>
            <a:r>
              <a:rPr lang="en-US" dirty="0" smtClean="0"/>
              <a:t>This repository of slides is intended to support the named chapter. The slide repository should be used as follows:</a:t>
            </a:r>
          </a:p>
          <a:p>
            <a:pPr>
              <a:buFontTx/>
              <a:buChar char="•"/>
            </a:pPr>
            <a:r>
              <a:rPr lang="en-US" dirty="0" smtClean="0"/>
              <a:t>Copy the file to a unique name for your course and unit.</a:t>
            </a:r>
          </a:p>
          <a:p>
            <a:pPr>
              <a:buFontTx/>
              <a:buChar char="•"/>
            </a:pPr>
            <a:r>
              <a:rPr lang="en-US" dirty="0" smtClean="0"/>
              <a:t>Edit the file by deleting those slides you don’t want to cover, editing other slides as appropriate to your course, and adding slides as desired.</a:t>
            </a:r>
          </a:p>
          <a:p>
            <a:pPr>
              <a:buFontTx/>
              <a:buChar char="•"/>
            </a:pPr>
            <a:r>
              <a:rPr lang="en-US" dirty="0" smtClean="0"/>
              <a:t>Print the slides to produce transparency masters or print directly to film or present the slides using a computer image projector.</a:t>
            </a:r>
          </a:p>
          <a:p>
            <a:endParaRPr lang="en-US" dirty="0" smtClean="0"/>
          </a:p>
          <a:p>
            <a:r>
              <a:rPr lang="en-US" dirty="0" smtClean="0"/>
              <a:t>Each slide includes instructor notes. To view those notes in PowerPoint, click-left on the View Menu; then click left on Notes View sub-menu.  You may need to scroll down to see the instructor notes.</a:t>
            </a:r>
          </a:p>
          <a:p>
            <a:r>
              <a:rPr lang="en-US" dirty="0" smtClean="0"/>
              <a:t>The instructor notes are also available in hardcopy as the Instructor Guide to Accompany Systems Analysis and Design Methods, 6/ed.</a:t>
            </a:r>
          </a:p>
          <a:p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 smtClean="0"/>
          </a:p>
        </p:txBody>
      </p:sp>
      <p:sp>
        <p:nvSpPr>
          <p:cNvPr id="39940" name="Zástupný symbol pro zápatí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b="0" smtClean="0"/>
              <a:t>Chapter 1 - The Context of Systems Analysis And Design Methods</a:t>
            </a:r>
          </a:p>
        </p:txBody>
      </p:sp>
      <p:sp>
        <p:nvSpPr>
          <p:cNvPr id="39941" name="Zástupný symbol pro číslo snímku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5DF2E3D-8164-4AB5-8334-9A6EE65BA809}" type="slidenum">
              <a:rPr lang="en-US" sz="1000" smtClean="0"/>
              <a:pPr/>
              <a:t>15</a:t>
            </a:fld>
            <a:endParaRPr lang="en-US" sz="10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395536" y="785794"/>
            <a:ext cx="8748464" cy="573955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6" name="Nadpis 1"/>
          <p:cNvSpPr>
            <a:spLocks noGrp="1"/>
          </p:cNvSpPr>
          <p:nvPr>
            <p:ph type="title"/>
          </p:nvPr>
        </p:nvSpPr>
        <p:spPr>
          <a:xfrm>
            <a:off x="395536" y="228600"/>
            <a:ext cx="8748464" cy="5334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xmlns="" val="877787575"/>
      </p:ext>
    </p:extLst>
  </p:cSld>
  <p:clrMapOvr>
    <a:masterClrMapping/>
  </p:clrMapOvr>
  <p:transition>
    <p:strip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81054569"/>
      </p:ext>
    </p:extLst>
  </p:cSld>
  <p:clrMapOvr>
    <a:masterClrMapping/>
  </p:clrMapOvr>
  <p:transition>
    <p:strip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xmlns="" val="202281717"/>
      </p:ext>
    </p:extLst>
  </p:cSld>
  <p:clrMapOvr>
    <a:masterClrMapping/>
  </p:clrMapOvr>
  <p:transition>
    <p:strip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33400" y="914400"/>
            <a:ext cx="4105275" cy="5534025"/>
          </a:xfrm>
        </p:spPr>
        <p:txBody>
          <a:bodyPr/>
          <a:lstStyle>
            <a:lvl1pPr>
              <a:defRPr sz="2800">
                <a:latin typeface="+mj-lt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91075" y="914400"/>
            <a:ext cx="4106863" cy="5534025"/>
          </a:xfrm>
        </p:spPr>
        <p:txBody>
          <a:bodyPr/>
          <a:lstStyle>
            <a:lvl1pPr>
              <a:defRPr sz="2800">
                <a:latin typeface="+mj-lt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246065583"/>
      </p:ext>
    </p:extLst>
  </p:cSld>
  <p:clrMapOvr>
    <a:masterClrMapping/>
  </p:clrMapOvr>
  <p:transition>
    <p:strip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+mj-lt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800796581"/>
      </p:ext>
    </p:extLst>
  </p:cSld>
  <p:clrMapOvr>
    <a:masterClrMapping/>
  </p:clrMapOvr>
  <p:transition>
    <p:strip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224112395"/>
      </p:ext>
    </p:extLst>
  </p:cSld>
  <p:clrMapOvr>
    <a:masterClrMapping/>
  </p:clrMapOvr>
  <p:transition>
    <p:strip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itchFamily="34" charset="0"/>
                <a:cs typeface="Arial" pitchFamily="34" charset="0"/>
              </a:defRPr>
            </a:lvl1pPr>
            <a:lvl2pPr>
              <a:defRPr sz="2800">
                <a:latin typeface="Arial" pitchFamily="34" charset="0"/>
                <a:cs typeface="Arial" pitchFamily="34" charset="0"/>
              </a:defRPr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xmlns="" val="1781360143"/>
      </p:ext>
    </p:extLst>
  </p:cSld>
  <p:clrMapOvr>
    <a:masterClrMapping/>
  </p:clrMapOvr>
  <p:transition>
    <p:strip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xmlns="" val="1012522439"/>
      </p:ext>
    </p:extLst>
  </p:cSld>
  <p:clrMapOvr>
    <a:masterClrMapping/>
  </p:clrMapOvr>
  <p:transition>
    <p:strip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Nadpis a 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610600" cy="533400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abulku 2"/>
          <p:cNvSpPr>
            <a:spLocks noGrp="1"/>
          </p:cNvSpPr>
          <p:nvPr>
            <p:ph type="tbl" idx="1"/>
          </p:nvPr>
        </p:nvSpPr>
        <p:spPr>
          <a:xfrm>
            <a:off x="533400" y="914400"/>
            <a:ext cx="8364538" cy="5534025"/>
          </a:xfrm>
        </p:spPr>
        <p:txBody>
          <a:bodyPr/>
          <a:lstStyle/>
          <a:p>
            <a:pPr lvl="0"/>
            <a:endParaRPr lang="cs-CZ" noProof="0" smtClean="0"/>
          </a:p>
        </p:txBody>
      </p:sp>
    </p:spTree>
    <p:extLst>
      <p:ext uri="{BB962C8B-B14F-4D97-AF65-F5344CB8AC3E}">
        <p14:creationId xmlns:p14="http://schemas.microsoft.com/office/powerpoint/2010/main" xmlns="" val="2913469488"/>
      </p:ext>
    </p:extLst>
  </p:cSld>
  <p:clrMapOvr>
    <a:masterClrMapping/>
  </p:clrMapOvr>
  <p:transition>
    <p:strip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685800"/>
            <a:ext cx="9144000" cy="5829300"/>
          </a:xfrm>
          <a:prstGeom prst="rect">
            <a:avLst/>
          </a:prstGeom>
          <a:solidFill>
            <a:srgbClr val="B7C3CD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cs-CZ"/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0" y="6461125"/>
            <a:ext cx="9144000" cy="392113"/>
          </a:xfrm>
          <a:prstGeom prst="rect">
            <a:avLst/>
          </a:prstGeom>
          <a:gradFill rotWithShape="0">
            <a:gsLst>
              <a:gs pos="0">
                <a:srgbClr val="B7C3CD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cs-CZ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0"/>
            <a:ext cx="9144000" cy="35083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B7C3CD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de-DE" b="0"/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0" y="228600"/>
            <a:ext cx="9144000" cy="533400"/>
          </a:xfrm>
          <a:prstGeom prst="rect">
            <a:avLst/>
          </a:prstGeom>
          <a:solidFill>
            <a:srgbClr val="CC99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cs-CZ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28600"/>
            <a:ext cx="8610600" cy="533400"/>
          </a:xfrm>
          <a:prstGeom prst="rect">
            <a:avLst/>
          </a:prstGeom>
          <a:solidFill>
            <a:srgbClr val="CC99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914400"/>
            <a:ext cx="8364538" cy="553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-57150" y="6613525"/>
            <a:ext cx="1399742" cy="276999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cs-CZ" sz="1200" i="1" dirty="0" smtClean="0">
                <a:latin typeface="Arial" charset="0"/>
              </a:rPr>
              <a:t>Zuzana Bělinová</a:t>
            </a:r>
            <a:endParaRPr lang="en-US" sz="1200" i="1" dirty="0" smtClean="0">
              <a:latin typeface="Arial" charset="0"/>
            </a:endParaRPr>
          </a:p>
        </p:txBody>
      </p: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4688076" y="6618288"/>
            <a:ext cx="4379724" cy="276999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defRPr/>
            </a:pPr>
            <a:r>
              <a:rPr lang="cs-CZ" sz="1200" i="1" dirty="0" smtClean="0">
                <a:latin typeface="Arial" charset="0"/>
              </a:rPr>
              <a:t>Fakulta dopravní, České vysoké učení technické v Praze</a:t>
            </a:r>
            <a:endParaRPr lang="en-US" sz="1200" i="1" dirty="0" smtClean="0">
              <a:latin typeface="Arial" charset="0"/>
            </a:endParaRPr>
          </a:p>
        </p:txBody>
      </p:sp>
      <p:sp>
        <p:nvSpPr>
          <p:cNvPr id="1034" name="Text Box 11"/>
          <p:cNvSpPr txBox="1">
            <a:spLocks noChangeArrowheads="1"/>
          </p:cNvSpPr>
          <p:nvPr/>
        </p:nvSpPr>
        <p:spPr bwMode="auto">
          <a:xfrm>
            <a:off x="-76200" y="-15577"/>
            <a:ext cx="2845715" cy="276999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cs-CZ" sz="1200" dirty="0" smtClean="0">
                <a:solidFill>
                  <a:srgbClr val="5294A6"/>
                </a:solidFill>
                <a:latin typeface="Arial" charset="0"/>
              </a:rPr>
              <a:t>TELEMATICKÉ SYSTÉMY A SLUŽBY</a:t>
            </a:r>
            <a:endParaRPr lang="en-US" dirty="0" smtClean="0">
              <a:solidFill>
                <a:srgbClr val="5294A6"/>
              </a:solidFill>
            </a:endParaRPr>
          </a:p>
        </p:txBody>
      </p:sp>
      <p:sp>
        <p:nvSpPr>
          <p:cNvPr id="1035" name="Text Box 13"/>
          <p:cNvSpPr txBox="1">
            <a:spLocks noChangeArrowheads="1"/>
          </p:cNvSpPr>
          <p:nvPr userDrawn="1"/>
        </p:nvSpPr>
        <p:spPr bwMode="auto">
          <a:xfrm>
            <a:off x="8062759" y="-26988"/>
            <a:ext cx="1132041" cy="276999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defRPr/>
            </a:pPr>
            <a:r>
              <a:rPr lang="cs-CZ" sz="1200" i="1" dirty="0" smtClean="0">
                <a:latin typeface="Arial" charset="0"/>
              </a:rPr>
              <a:t>Přednáška 8 </a:t>
            </a:r>
            <a:endParaRPr lang="en-US" sz="1200" i="1" dirty="0" smtClean="0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transition>
    <p:strips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j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j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j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esafetychallenge.eu/en/esafety_on_board/esafety_videos/blind_spot_monitoring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www.autointhenews.com/wp-content/uploads/2010/04/Stopping-for-Pedestrians-image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://www.trendbird.co.kr/attach/1/1397951049.jpg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255984"/>
            <a:ext cx="9144000" cy="6629400"/>
          </a:xfrm>
          <a:prstGeom prst="rect">
            <a:avLst/>
          </a:prstGeom>
          <a:solidFill>
            <a:srgbClr val="B7C3C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de-DE" dirty="0"/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282700" y="1765300"/>
            <a:ext cx="1532792" cy="3000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cs-CZ" sz="18900" b="0" dirty="0" smtClean="0">
                <a:solidFill>
                  <a:srgbClr val="CC9900"/>
                </a:solidFill>
                <a:latin typeface="Arial" charset="0"/>
              </a:rPr>
              <a:t>8</a:t>
            </a:r>
            <a:endParaRPr lang="en-US" dirty="0">
              <a:solidFill>
                <a:srgbClr val="CC9900"/>
              </a:solidFill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849313" y="685800"/>
            <a:ext cx="2438400" cy="685800"/>
          </a:xfrm>
          <a:prstGeom prst="rect">
            <a:avLst/>
          </a:prstGeom>
          <a:solidFill>
            <a:srgbClr val="CC99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cs-CZ" dirty="0"/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cs-CZ" dirty="0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738188" y="1358900"/>
            <a:ext cx="25384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cs-CZ" dirty="0" smtClean="0">
                <a:solidFill>
                  <a:srgbClr val="CC9900"/>
                </a:solidFill>
                <a:latin typeface="+mj-lt"/>
              </a:rPr>
              <a:t>PŘEDNÁŠKA</a:t>
            </a:r>
            <a:endParaRPr lang="en-US" dirty="0">
              <a:solidFill>
                <a:srgbClr val="CC9900"/>
              </a:solidFill>
              <a:latin typeface="+mj-lt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4211638" y="2997200"/>
            <a:ext cx="4781550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cs-CZ" sz="2800" dirty="0" smtClean="0">
                <a:solidFill>
                  <a:srgbClr val="CC9900"/>
                </a:solidFill>
                <a:latin typeface="Arial" charset="0"/>
              </a:rPr>
              <a:t>Vozidlové </a:t>
            </a:r>
            <a:r>
              <a:rPr lang="cs-CZ" sz="2800" dirty="0" err="1" smtClean="0">
                <a:solidFill>
                  <a:srgbClr val="CC9900"/>
                </a:solidFill>
                <a:latin typeface="Arial" charset="0"/>
              </a:rPr>
              <a:t>telematické</a:t>
            </a:r>
            <a:r>
              <a:rPr lang="cs-CZ" sz="2800" dirty="0" smtClean="0">
                <a:solidFill>
                  <a:srgbClr val="CC9900"/>
                </a:solidFill>
                <a:latin typeface="Arial" charset="0"/>
              </a:rPr>
              <a:t> systémy</a:t>
            </a:r>
            <a:endParaRPr lang="cs-CZ" sz="2800" dirty="0">
              <a:solidFill>
                <a:srgbClr val="CC9900"/>
              </a:solidFill>
              <a:latin typeface="Arial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Park</a:t>
            </a:r>
            <a:r>
              <a:rPr lang="cs-CZ" noProof="0" dirty="0" smtClean="0"/>
              <a:t>ovací systémy</a:t>
            </a:r>
            <a:endParaRPr lang="en-GB" noProof="0" dirty="0" smtClean="0"/>
          </a:p>
        </p:txBody>
      </p:sp>
      <p:sp>
        <p:nvSpPr>
          <p:cNvPr id="8195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Usnadňující parkování v obtížných např. městských podmínkách</a:t>
            </a:r>
          </a:p>
          <a:p>
            <a:r>
              <a:rPr lang="cs-CZ" noProof="0" dirty="0" smtClean="0"/>
              <a:t>Využívají ultrazvukové senzory</a:t>
            </a:r>
          </a:p>
          <a:p>
            <a:r>
              <a:rPr lang="cs-CZ" dirty="0" smtClean="0"/>
              <a:t>Od informace o vzdálenosti k okolním objektům až po automatické zaparkování vozidla</a:t>
            </a:r>
            <a:endParaRPr lang="en-GB" noProof="0" dirty="0" smtClean="0"/>
          </a:p>
        </p:txBody>
      </p:sp>
      <p:pic>
        <p:nvPicPr>
          <p:cNvPr id="8199" name="Picture 7" descr="http://itechfuture.com/wp-content/uploads/2010/10/park4u_1_thum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54984" y="3747244"/>
            <a:ext cx="4324350" cy="252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3376009" y="6274826"/>
            <a:ext cx="21957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b="0" dirty="0" smtClean="0">
                <a:latin typeface="+mj-lt"/>
              </a:rPr>
              <a:t>http://futureofmankind.tumblr.com/</a:t>
            </a:r>
            <a:endParaRPr lang="cs-CZ" sz="1000" b="0" dirty="0">
              <a:latin typeface="+mj-lt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 smtClean="0"/>
              <a:t>Adaptiv</a:t>
            </a:r>
            <a:r>
              <a:rPr lang="cs-CZ" noProof="0" dirty="0" smtClean="0"/>
              <a:t>ní světlomety a další</a:t>
            </a:r>
            <a:endParaRPr lang="en-GB" noProof="0" dirty="0" smtClean="0"/>
          </a:p>
        </p:txBody>
      </p:sp>
      <p:sp>
        <p:nvSpPr>
          <p:cNvPr id="16387" name="Zástupný symbol pro obsah 2"/>
          <p:cNvSpPr>
            <a:spLocks noGrp="1"/>
          </p:cNvSpPr>
          <p:nvPr>
            <p:ph idx="1"/>
          </p:nvPr>
        </p:nvSpPr>
        <p:spPr>
          <a:xfrm>
            <a:off x="574194" y="836712"/>
            <a:ext cx="8364538" cy="5541736"/>
          </a:xfrm>
        </p:spPr>
        <p:txBody>
          <a:bodyPr>
            <a:normAutofit fontScale="85000" lnSpcReduction="10000"/>
          </a:bodyPr>
          <a:lstStyle/>
          <a:p>
            <a:r>
              <a:rPr lang="cs-CZ" noProof="0" dirty="0" smtClean="0"/>
              <a:t>Nasměrování paprsku posunem světlometů v libovolném směru</a:t>
            </a:r>
            <a:endParaRPr lang="en-GB" noProof="0" dirty="0" smtClean="0"/>
          </a:p>
          <a:p>
            <a:r>
              <a:rPr lang="cs-CZ" dirty="0" smtClean="0"/>
              <a:t>Na základě natočení volantu, rychlosti a pohybu vozidla</a:t>
            </a:r>
            <a:endParaRPr lang="en-GB" noProof="0" dirty="0" smtClean="0"/>
          </a:p>
          <a:p>
            <a:r>
              <a:rPr lang="cs-CZ" noProof="0" dirty="0" smtClean="0"/>
              <a:t>Využití v zatáčkách (pro osvětlení komunikace namísto okolí </a:t>
            </a:r>
            <a:endParaRPr lang="en-GB" noProof="0" dirty="0" smtClean="0"/>
          </a:p>
          <a:p>
            <a:r>
              <a:rPr lang="cs-CZ" noProof="0" dirty="0" smtClean="0"/>
              <a:t>Využití při velkém zrychlení nebo zpomalení vozidla, aby se omezilo svícení nahoru při zrychlování a dolů při zpomalování</a:t>
            </a:r>
          </a:p>
          <a:p>
            <a:r>
              <a:rPr lang="cs-CZ" noProof="0" dirty="0" smtClean="0"/>
              <a:t>Úprava světlometů na základě pozice vozidla detekované navigačním satelitním systémem</a:t>
            </a:r>
          </a:p>
          <a:p>
            <a:r>
              <a:rPr lang="cs-CZ" dirty="0" smtClean="0"/>
              <a:t>Další možností automatické ztlumení dálkových světel při potkání protijedoucího vozidla</a:t>
            </a:r>
            <a:endParaRPr lang="cs-CZ" dirty="0"/>
          </a:p>
          <a:p>
            <a:endParaRPr lang="cs-CZ" dirty="0" smtClean="0"/>
          </a:p>
          <a:p>
            <a:r>
              <a:rPr lang="cs-CZ" dirty="0" smtClean="0"/>
              <a:t>Systémy sloužící k </a:t>
            </a:r>
            <a:r>
              <a:rPr lang="cs-CZ" dirty="0" err="1" smtClean="0"/>
              <a:t>zatmavení</a:t>
            </a:r>
            <a:r>
              <a:rPr lang="cs-CZ" dirty="0" smtClean="0"/>
              <a:t> </a:t>
            </a:r>
            <a:br>
              <a:rPr lang="cs-CZ" dirty="0" smtClean="0"/>
            </a:br>
            <a:r>
              <a:rPr lang="cs-CZ" dirty="0" smtClean="0"/>
              <a:t>zrcátek vozidle při oslnění</a:t>
            </a:r>
          </a:p>
        </p:txBody>
      </p:sp>
      <p:pic>
        <p:nvPicPr>
          <p:cNvPr id="16389" name="Picture 5" descr="http://www.jdpower.com/images/vehicles/jdpa/editorial_topics/IIHS/300/AdaptiveHeadlights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871284"/>
            <a:ext cx="2260746" cy="1507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3923928" y="6378448"/>
            <a:ext cx="51425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b="0" dirty="0" smtClean="0">
                <a:latin typeface="+mj-lt"/>
              </a:rPr>
              <a:t>http://www.jdpower.com/autos/articles/IIHS-Reports-on-Emerging-Safety-Technologies/</a:t>
            </a: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dirty="0" smtClean="0"/>
              <a:t>Indikátor řazení pro manuální převodovky</a:t>
            </a:r>
            <a:endParaRPr lang="en-GB" dirty="0" smtClean="0"/>
          </a:p>
        </p:txBody>
      </p:sp>
      <p:sp>
        <p:nvSpPr>
          <p:cNvPr id="23555" name="Zástupný symbol pro obsah 2"/>
          <p:cNvSpPr>
            <a:spLocks noGrp="1"/>
          </p:cNvSpPr>
          <p:nvPr>
            <p:ph idx="1"/>
          </p:nvPr>
        </p:nvSpPr>
        <p:spPr>
          <a:xfrm>
            <a:off x="533400" y="914401"/>
            <a:ext cx="8364538" cy="4098776"/>
          </a:xfrm>
        </p:spPr>
        <p:txBody>
          <a:bodyPr>
            <a:normAutofit/>
          </a:bodyPr>
          <a:lstStyle/>
          <a:p>
            <a:r>
              <a:rPr lang="cs-CZ" noProof="0" dirty="0" smtClean="0"/>
              <a:t>Napomáhá úsporám paliva, plynulejší jízdě a ekonomickém provozu asistováním řidiči při řazení</a:t>
            </a:r>
          </a:p>
          <a:p>
            <a:r>
              <a:rPr lang="cs-CZ" dirty="0" smtClean="0"/>
              <a:t>Dává vizuální upozornění pokud je vhodný změna převodového stupně</a:t>
            </a:r>
            <a:endParaRPr lang="en-GB" noProof="0" dirty="0" smtClean="0"/>
          </a:p>
          <a:p>
            <a:r>
              <a:rPr lang="cs-CZ" noProof="0" dirty="0" smtClean="0"/>
              <a:t>Informace dostává ze řízení motoru</a:t>
            </a:r>
            <a:endParaRPr lang="en-GB" noProof="0" dirty="0" smtClean="0"/>
          </a:p>
          <a:p>
            <a:r>
              <a:rPr lang="cs-CZ" noProof="0" dirty="0" smtClean="0"/>
              <a:t>Jednoduché zařízení napovídající řidiči kdy a na jaký rychlostní stupeň přeřadit</a:t>
            </a:r>
            <a:endParaRPr lang="en-GB" noProof="0" dirty="0" smtClean="0"/>
          </a:p>
        </p:txBody>
      </p:sp>
      <p:pic>
        <p:nvPicPr>
          <p:cNvPr id="23557" name="Picture 5" descr="http://www.bmw.in/in/en/newvehicles/z4/z4/2009/allfacts/effdyn/_shared/img/gear_shift_indicato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41765" y="4966714"/>
            <a:ext cx="3938896" cy="1486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4685458" y="6466842"/>
            <a:ext cx="44585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800" dirty="0">
                <a:latin typeface="+mj-lt"/>
              </a:rPr>
              <a:t>http://www.bmw.in/in/en/newvehicles/z4/z4/2009/allfacts/effdyn/gear_shift_indicator.html</a:t>
            </a:r>
          </a:p>
        </p:txBody>
      </p:sp>
      <p:pic>
        <p:nvPicPr>
          <p:cNvPr id="23559" name="Picture 7" descr="http://www.bmw.com/_common/shared/newvehicles/x/x3/2010/showroom/efficiency/_img/gear_shift_indicato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7523" y="5013176"/>
            <a:ext cx="4051217" cy="1474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0" y="6466842"/>
            <a:ext cx="504176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800" dirty="0">
                <a:latin typeface="+mj-lt"/>
              </a:rPr>
              <a:t>http://www.bmw.com/com/en/newvehicles/x/x3/2010/showroom/efficiency/gear_shift_indicator.html</a:t>
            </a:r>
          </a:p>
        </p:txBody>
      </p:sp>
    </p:spTree>
    <p:extLst>
      <p:ext uri="{BB962C8B-B14F-4D97-AF65-F5344CB8AC3E}">
        <p14:creationId xmlns:p14="http://schemas.microsoft.com/office/powerpoint/2010/main" xmlns="" val="1411936812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noProof="0" dirty="0" smtClean="0"/>
              <a:t>Rychlostní varování</a:t>
            </a:r>
            <a:endParaRPr lang="en-GB" noProof="0" dirty="0" smtClean="0"/>
          </a:p>
        </p:txBody>
      </p:sp>
      <p:sp>
        <p:nvSpPr>
          <p:cNvPr id="2052" name="Zástupný symbol pro obsah 2"/>
          <p:cNvSpPr>
            <a:spLocks noGrp="1"/>
          </p:cNvSpPr>
          <p:nvPr>
            <p:ph idx="1"/>
          </p:nvPr>
        </p:nvSpPr>
        <p:spPr>
          <a:xfrm>
            <a:off x="533400" y="914400"/>
            <a:ext cx="8364538" cy="4813299"/>
          </a:xfrm>
        </p:spPr>
        <p:txBody>
          <a:bodyPr>
            <a:normAutofit fontScale="92500" lnSpcReduction="10000"/>
          </a:bodyPr>
          <a:lstStyle/>
          <a:p>
            <a:r>
              <a:rPr lang="cs-CZ" noProof="0" dirty="0" smtClean="0"/>
              <a:t>Při překročení povolené rychlosti varuje řidiče</a:t>
            </a:r>
            <a:r>
              <a:rPr lang="en-GB" noProof="0" dirty="0" smtClean="0"/>
              <a:t> </a:t>
            </a:r>
            <a:r>
              <a:rPr lang="cs-CZ" noProof="0" dirty="0" smtClean="0"/>
              <a:t>jedním z následujících způsobů</a:t>
            </a:r>
            <a:endParaRPr lang="en-GB" noProof="0" dirty="0" smtClean="0"/>
          </a:p>
          <a:p>
            <a:pPr lvl="1"/>
            <a:r>
              <a:rPr lang="cs-CZ" noProof="0" dirty="0" smtClean="0"/>
              <a:t>akusticky</a:t>
            </a:r>
            <a:endParaRPr lang="en-GB" noProof="0" dirty="0" smtClean="0"/>
          </a:p>
          <a:p>
            <a:pPr lvl="1"/>
            <a:r>
              <a:rPr lang="cs-CZ" noProof="0" dirty="0" smtClean="0"/>
              <a:t>obrazově</a:t>
            </a:r>
            <a:r>
              <a:rPr lang="en-GB" noProof="0" dirty="0" smtClean="0"/>
              <a:t> </a:t>
            </a:r>
          </a:p>
          <a:p>
            <a:pPr lvl="1"/>
            <a:r>
              <a:rPr lang="cs-CZ" noProof="0" dirty="0" smtClean="0"/>
              <a:t>Hmatově</a:t>
            </a:r>
            <a:endParaRPr lang="en-GB" noProof="0" dirty="0" smtClean="0"/>
          </a:p>
          <a:p>
            <a:r>
              <a:rPr lang="cs-CZ" noProof="0" dirty="0" smtClean="0"/>
              <a:t>Informace o aktuálním rychlostním limitu je získána z:</a:t>
            </a:r>
            <a:endParaRPr lang="en-GB" noProof="0" dirty="0" smtClean="0"/>
          </a:p>
          <a:p>
            <a:pPr lvl="1"/>
            <a:r>
              <a:rPr lang="cs-CZ" noProof="0" dirty="0" smtClean="0"/>
              <a:t>Vysílačů na infrastruktuře přenášejících rychlostní omezení</a:t>
            </a:r>
            <a:r>
              <a:rPr lang="en-GB" noProof="0" dirty="0" smtClean="0"/>
              <a:t> </a:t>
            </a:r>
          </a:p>
          <a:p>
            <a:pPr lvl="1"/>
            <a:r>
              <a:rPr lang="cs-CZ" noProof="0" dirty="0" smtClean="0"/>
              <a:t>digitální mapy – vyžaduje ale spolehlivou informaci o poloze vozidla a aktualizované mapové podklady</a:t>
            </a:r>
          </a:p>
          <a:p>
            <a:pPr lvl="1"/>
            <a:r>
              <a:rPr lang="cs-CZ" noProof="0" dirty="0" smtClean="0"/>
              <a:t>Systému rozpoznávání dopravních </a:t>
            </a:r>
            <a:r>
              <a:rPr lang="cs-CZ" noProof="0" dirty="0" err="1" smtClean="0"/>
              <a:t>zn</a:t>
            </a:r>
            <a:r>
              <a:rPr lang="cs-CZ" dirty="0" err="1" smtClean="0"/>
              <a:t>aček</a:t>
            </a:r>
            <a:endParaRPr lang="cs-CZ" dirty="0" smtClean="0"/>
          </a:p>
          <a:p>
            <a:pPr lvl="1"/>
            <a:r>
              <a:rPr lang="cs-CZ" noProof="0" dirty="0" smtClean="0"/>
              <a:t>Kombinace vstupů</a:t>
            </a:r>
            <a:endParaRPr lang="en-GB" noProof="0" dirty="0" smtClean="0"/>
          </a:p>
        </p:txBody>
      </p:sp>
      <p:pic>
        <p:nvPicPr>
          <p:cNvPr id="2053" name="Picture 3" descr="http://ec.europa.eu/information_society/activities/intelligentcar/images/tech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5013325"/>
            <a:ext cx="15430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82096802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3" name="Picture 5" descr="http://photos.autoexpress.co.uk/images/front_picture_library_UK/dir_555/car_photo_277605_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581128"/>
            <a:ext cx="2950096" cy="1966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765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noProof="0" dirty="0" smtClean="0"/>
              <a:t>Systém monitorování tlaku v pneumatikách</a:t>
            </a:r>
            <a:endParaRPr lang="en-GB" noProof="0" dirty="0" smtClean="0"/>
          </a:p>
        </p:txBody>
      </p:sp>
      <p:sp>
        <p:nvSpPr>
          <p:cNvPr id="27651" name="Zástupný symbol pro obsah 2"/>
          <p:cNvSpPr>
            <a:spLocks noGrp="1"/>
          </p:cNvSpPr>
          <p:nvPr>
            <p:ph idx="1"/>
          </p:nvPr>
        </p:nvSpPr>
        <p:spPr>
          <a:xfrm>
            <a:off x="533400" y="914400"/>
            <a:ext cx="8364538" cy="4098776"/>
          </a:xfrm>
        </p:spPr>
        <p:txBody>
          <a:bodyPr>
            <a:normAutofit fontScale="92500" lnSpcReduction="20000"/>
          </a:bodyPr>
          <a:lstStyle/>
          <a:p>
            <a:r>
              <a:rPr lang="cs-CZ" sz="2400" noProof="0" dirty="0" smtClean="0"/>
              <a:t>Elektronický systém který monitoruje tlak vzduchu v každé  z pneumatik</a:t>
            </a:r>
            <a:endParaRPr lang="en-GB" sz="2400" noProof="0" dirty="0" smtClean="0"/>
          </a:p>
          <a:p>
            <a:pPr lvl="1"/>
            <a:r>
              <a:rPr lang="cs-CZ" sz="2000" noProof="0" dirty="0" smtClean="0"/>
              <a:t>Přímý systém předává aktuální hodnotu tlaku v pneumatikách řidiči vozidla. Tento systém vyžaduje čidlo tlaku v každé z pneumatik a zobrazovacího zařízení</a:t>
            </a:r>
            <a:r>
              <a:rPr lang="en-GB" sz="2000" noProof="0" dirty="0" smtClean="0"/>
              <a:t>.</a:t>
            </a:r>
          </a:p>
          <a:p>
            <a:pPr lvl="1"/>
            <a:r>
              <a:rPr lang="cs-CZ" sz="2000" noProof="0" dirty="0" smtClean="0"/>
              <a:t>Nepřímý systém měří tlak v pneumatikách pomocí monitorování rychlosti jednotlivých kol a dalších nepřímých vstupů</a:t>
            </a:r>
            <a:endParaRPr lang="en-GB" sz="2000" noProof="0" dirty="0" smtClean="0"/>
          </a:p>
          <a:p>
            <a:r>
              <a:rPr lang="cs-CZ" sz="2400" noProof="0" dirty="0" smtClean="0"/>
              <a:t>Důvod</a:t>
            </a:r>
            <a:endParaRPr lang="en-GB" sz="2400" noProof="0" dirty="0" smtClean="0"/>
          </a:p>
          <a:p>
            <a:pPr lvl="1"/>
            <a:r>
              <a:rPr lang="cs-CZ" sz="1800" noProof="0" dirty="0" smtClean="0"/>
              <a:t>Ekonomicko-ekologický – podhuštěné pneumatiky způsobují zvýšení spotřeby paliva</a:t>
            </a:r>
            <a:r>
              <a:rPr lang="en-GB" sz="1800" noProof="0" dirty="0" smtClean="0"/>
              <a:t> </a:t>
            </a:r>
          </a:p>
          <a:p>
            <a:pPr lvl="1"/>
            <a:r>
              <a:rPr lang="cs-CZ" sz="1800" noProof="0" dirty="0" smtClean="0"/>
              <a:t>Bezpečnostní (může snížit počet  mrtvých až o 1</a:t>
            </a:r>
            <a:r>
              <a:rPr lang="en-GB" sz="1800" noProof="0" dirty="0" smtClean="0"/>
              <a:t>/5 </a:t>
            </a:r>
            <a:r>
              <a:rPr lang="cs-CZ" sz="1800" noProof="0" dirty="0" smtClean="0"/>
              <a:t> - Francouzský institut silniční bezpečnosti </a:t>
            </a:r>
            <a:r>
              <a:rPr lang="en-GB" sz="1800" noProof="0" dirty="0" err="1" smtClean="0"/>
              <a:t>Sécurité</a:t>
            </a:r>
            <a:r>
              <a:rPr lang="en-GB" sz="1800" noProof="0" dirty="0" smtClean="0"/>
              <a:t> </a:t>
            </a:r>
            <a:r>
              <a:rPr lang="en-GB" sz="1800" noProof="0" dirty="0" err="1" smtClean="0"/>
              <a:t>Routière</a:t>
            </a:r>
            <a:r>
              <a:rPr lang="en-GB" sz="1800" noProof="0" dirty="0" smtClean="0"/>
              <a:t> </a:t>
            </a:r>
            <a:r>
              <a:rPr lang="cs-CZ" sz="1800" noProof="0" dirty="0" smtClean="0"/>
              <a:t>odhaduje, že 9% všech nehod </a:t>
            </a:r>
            <a:r>
              <a:rPr lang="cs-CZ" sz="1800" dirty="0" smtClean="0"/>
              <a:t>které způsobí ztráty na životech je zapříčiněno špatně nahuštěnými pneumatikami, německý institut</a:t>
            </a:r>
            <a:r>
              <a:rPr lang="en-GB" sz="1800" noProof="0" dirty="0" smtClean="0"/>
              <a:t> DEKRA </a:t>
            </a:r>
            <a:r>
              <a:rPr lang="cs-CZ" sz="1800" noProof="0" dirty="0" smtClean="0"/>
              <a:t>odhaduje, že </a:t>
            </a:r>
            <a:r>
              <a:rPr lang="en-GB" sz="1800" noProof="0" dirty="0" smtClean="0"/>
              <a:t>41% </a:t>
            </a:r>
            <a:r>
              <a:rPr lang="cs-CZ" sz="1800" noProof="0" dirty="0" smtClean="0"/>
              <a:t>nehod se zraněními je spojeno s problémy s pneumatikami</a:t>
            </a:r>
            <a:endParaRPr lang="en-GB" sz="1800" noProof="0" dirty="0" smtClean="0"/>
          </a:p>
        </p:txBody>
      </p:sp>
      <p:sp>
        <p:nvSpPr>
          <p:cNvPr id="4" name="TextovéPole 3"/>
          <p:cNvSpPr txBox="1"/>
          <p:nvPr/>
        </p:nvSpPr>
        <p:spPr>
          <a:xfrm>
            <a:off x="1691680" y="6495147"/>
            <a:ext cx="68547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0" dirty="0" smtClean="0">
                <a:latin typeface="+mj-lt"/>
              </a:rPr>
              <a:t>http://www.autoexpress.co.uk/news/autoexpressnews/226749/tyresure_tyre_pressure_monitoring_system_tested.html</a:t>
            </a:r>
            <a:endParaRPr lang="cs-CZ" sz="1000" b="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7468311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N</a:t>
            </a:r>
            <a:r>
              <a:rPr lang="cs-CZ" noProof="0" dirty="0" smtClean="0"/>
              <a:t>oční vidění</a:t>
            </a:r>
            <a:r>
              <a:rPr lang="en-GB" noProof="0" dirty="0" smtClean="0"/>
              <a:t>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3400" y="914400"/>
            <a:ext cx="8364538" cy="3378695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cs-CZ" noProof="0" dirty="0" smtClean="0"/>
              <a:t>V noci je při použití potkávacích světel snížena viditelnost na cca 40 metrů</a:t>
            </a:r>
            <a:endParaRPr lang="en-GB" noProof="0" dirty="0" smtClean="0"/>
          </a:p>
          <a:p>
            <a:pPr>
              <a:defRPr/>
            </a:pPr>
            <a:r>
              <a:rPr lang="cs-CZ" dirty="0" smtClean="0"/>
              <a:t>Rozlišení vzdálenosti a vnímání barev je omezeno</a:t>
            </a:r>
            <a:endParaRPr lang="en-GB" noProof="0" dirty="0" smtClean="0"/>
          </a:p>
          <a:p>
            <a:pPr>
              <a:defRPr/>
            </a:pPr>
            <a:r>
              <a:rPr lang="cs-CZ" noProof="0" dirty="0" smtClean="0"/>
              <a:t>Systém pro noční vidění zvyšuje viditelnost využitím infračervených senzorů s dosahem odpovídajícím dálkovým světlům</a:t>
            </a:r>
            <a:endParaRPr lang="en-GB" noProof="0" dirty="0" smtClean="0"/>
          </a:p>
          <a:p>
            <a:pPr>
              <a:defRPr/>
            </a:pPr>
            <a:r>
              <a:rPr lang="cs-CZ" noProof="0" dirty="0" smtClean="0"/>
              <a:t>Výhodou oproti dálkovým světlům je že  neoslňují okolí</a:t>
            </a:r>
            <a:endParaRPr lang="en-GB" noProof="0" dirty="0" smtClean="0"/>
          </a:p>
          <a:p>
            <a:pPr>
              <a:defRPr/>
            </a:pPr>
            <a:r>
              <a:rPr lang="cs-CZ" dirty="0" smtClean="0"/>
              <a:t>Okolní scéna je řidiči vykreslena na zvláštním displeji, který řidiči ukáže pohled dopředu včetně ostatních vozidel a překážek</a:t>
            </a:r>
            <a:endParaRPr lang="cs-CZ" noProof="0" dirty="0" smtClean="0"/>
          </a:p>
        </p:txBody>
      </p:sp>
      <p:pic>
        <p:nvPicPr>
          <p:cNvPr id="26629" name="Picture 5" descr="http://www.globalgiants.com/archives/media/SiemensNightVisio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986592"/>
            <a:ext cx="1878495" cy="2415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4427984" y="6456038"/>
            <a:ext cx="42787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1000" dirty="0">
                <a:latin typeface="+mj-lt"/>
              </a:rPr>
              <a:t>http://www.globalgiants.com/archives/2006/04/night_vision_sy.html</a:t>
            </a:r>
          </a:p>
        </p:txBody>
      </p:sp>
      <p:pic>
        <p:nvPicPr>
          <p:cNvPr id="26631" name="Picture 7" descr="http://cache.gawker.com/assets/images/jalopnik/2009/05/nightvisio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4477162"/>
            <a:ext cx="2715431" cy="1810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251520" y="6264234"/>
            <a:ext cx="52934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1000" dirty="0">
                <a:latin typeface="+mj-lt"/>
              </a:rPr>
              <a:t>http://cararcade.blogspot.com/2009/05/2010-mercedes-e-class-sedan-first-drive.html</a:t>
            </a:r>
          </a:p>
        </p:txBody>
      </p:sp>
    </p:spTree>
    <p:extLst>
      <p:ext uri="{BB962C8B-B14F-4D97-AF65-F5344CB8AC3E}">
        <p14:creationId xmlns:p14="http://schemas.microsoft.com/office/powerpoint/2010/main" xmlns="" val="1513987654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 smtClean="0"/>
              <a:t>Adaptiv</a:t>
            </a:r>
            <a:r>
              <a:rPr lang="cs-CZ" noProof="0" dirty="0" smtClean="0"/>
              <a:t>ní tempomat</a:t>
            </a:r>
            <a:r>
              <a:rPr lang="en-GB" noProof="0" dirty="0" smtClean="0"/>
              <a:t> (ACC</a:t>
            </a:r>
            <a:r>
              <a:rPr lang="cs-CZ" noProof="0" dirty="0" smtClean="0"/>
              <a:t> – </a:t>
            </a:r>
            <a:r>
              <a:rPr lang="cs-CZ" noProof="0" dirty="0" err="1" smtClean="0"/>
              <a:t>Adaptive</a:t>
            </a:r>
            <a:r>
              <a:rPr lang="cs-CZ" noProof="0" dirty="0" smtClean="0"/>
              <a:t> </a:t>
            </a:r>
            <a:r>
              <a:rPr lang="cs-CZ" noProof="0" dirty="0" err="1" smtClean="0"/>
              <a:t>Cruise</a:t>
            </a:r>
            <a:r>
              <a:rPr lang="cs-CZ" noProof="0" dirty="0" smtClean="0"/>
              <a:t> </a:t>
            </a:r>
            <a:r>
              <a:rPr lang="cs-CZ" noProof="0" dirty="0" err="1" smtClean="0"/>
              <a:t>Control</a:t>
            </a:r>
            <a:r>
              <a:rPr lang="en-GB" noProof="0" dirty="0" smtClean="0"/>
              <a:t>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764705"/>
            <a:ext cx="8646418" cy="3744416"/>
          </a:xfrm>
        </p:spPr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cs-CZ" noProof="0" dirty="0" smtClean="0"/>
              <a:t>Vylepšena funkce standardního tempomatu o automatickou úpravu rychlosti a vzdálenosti vzhledem k předcházejícímu vozidlu za využití:</a:t>
            </a:r>
            <a:r>
              <a:rPr lang="en-GB" noProof="0" dirty="0" smtClean="0"/>
              <a:t> </a:t>
            </a:r>
          </a:p>
          <a:p>
            <a:pPr lvl="1">
              <a:defRPr/>
            </a:pPr>
            <a:r>
              <a:rPr lang="cs-CZ" noProof="0" dirty="0" smtClean="0"/>
              <a:t>Dálkových radarových senzorů</a:t>
            </a:r>
          </a:p>
          <a:p>
            <a:pPr lvl="1">
              <a:defRPr/>
            </a:pPr>
            <a:r>
              <a:rPr lang="cs-CZ" dirty="0" smtClean="0"/>
              <a:t>Kontroly polohy ostatních vozidel</a:t>
            </a:r>
          </a:p>
          <a:p>
            <a:pPr lvl="1">
              <a:defRPr/>
            </a:pPr>
            <a:r>
              <a:rPr lang="cs-CZ" noProof="0" dirty="0" smtClean="0"/>
              <a:t>Signálovým procesorům pro zpracování informací</a:t>
            </a:r>
          </a:p>
          <a:p>
            <a:pPr>
              <a:defRPr/>
            </a:pPr>
            <a:r>
              <a:rPr lang="cs-CZ" dirty="0" smtClean="0"/>
              <a:t>Pokud vpředu jedoucí vozidlo zpomalí anebo je detekován jiný objekt, adaptivní tempomat upraví rychlost vozidla podle toho bez zásahu řidiče a to až do úplného zastavení v případě potřeby. Jakmile je dráha opět volná, upozorní řidiče že je možné se znovu rozjet (po zastavení vozidla) anebo znovu zrychlí na požadovanou rychlost</a:t>
            </a:r>
            <a:r>
              <a:rPr lang="en-GB" noProof="0" dirty="0" smtClean="0"/>
              <a:t> </a:t>
            </a:r>
          </a:p>
          <a:p>
            <a:pPr>
              <a:defRPr/>
            </a:pPr>
            <a:r>
              <a:rPr lang="cs-CZ" noProof="0" dirty="0" smtClean="0"/>
              <a:t>Stejně jako u klasického tempomatu může řidič kdykoliv znovu převzít kontrolu </a:t>
            </a:r>
            <a:endParaRPr lang="en-GB" noProof="0" dirty="0" smtClean="0"/>
          </a:p>
          <a:p>
            <a:pPr>
              <a:defRPr/>
            </a:pPr>
            <a:r>
              <a:rPr lang="cs-CZ" noProof="0" dirty="0" smtClean="0"/>
              <a:t>Současné adaptivní tempomaty slouží především pro zvýšení komfortu řidiče </a:t>
            </a:r>
            <a:r>
              <a:rPr lang="en-GB" noProof="0" dirty="0" smtClean="0"/>
              <a:t>.</a:t>
            </a:r>
          </a:p>
          <a:p>
            <a:pPr>
              <a:defRPr/>
            </a:pPr>
            <a:endParaRPr lang="en-GB" noProof="0" dirty="0"/>
          </a:p>
        </p:txBody>
      </p:sp>
      <p:pic>
        <p:nvPicPr>
          <p:cNvPr id="15365" name="Picture 5" descr="http://www.autointhenews.com/wp-content/uploads/2010/04/Adaptive-Cruise-Control-imag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3751" y="4509119"/>
            <a:ext cx="3397541" cy="2056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2195736" y="6476573"/>
            <a:ext cx="53527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0" dirty="0" smtClean="0">
                <a:latin typeface="+mj-lt"/>
              </a:rPr>
              <a:t>http://www.autointhenews.com/heres-to-the-year-2020-the-future-of-automotive-technology/</a:t>
            </a:r>
            <a:endParaRPr lang="cs-CZ" sz="1000" b="0" dirty="0">
              <a:latin typeface="+mj-lt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noProof="0" dirty="0" err="1" smtClean="0"/>
              <a:t>Přednárazové</a:t>
            </a:r>
            <a:r>
              <a:rPr lang="cs-CZ" noProof="0" dirty="0" smtClean="0"/>
              <a:t> bezpečnostní systémy</a:t>
            </a:r>
            <a:endParaRPr lang="en-GB" noProof="0" dirty="0" smtClean="0"/>
          </a:p>
        </p:txBody>
      </p:sp>
      <p:sp>
        <p:nvSpPr>
          <p:cNvPr id="12291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noProof="0" dirty="0" smtClean="0"/>
              <a:t>Aktivní senzory </a:t>
            </a:r>
            <a:r>
              <a:rPr lang="en-GB" noProof="0" dirty="0" smtClean="0"/>
              <a:t>(radar</a:t>
            </a:r>
            <a:r>
              <a:rPr lang="cs-CZ" noProof="0" dirty="0" smtClean="0"/>
              <a:t>y pro</a:t>
            </a:r>
            <a:r>
              <a:rPr lang="en-GB" noProof="0" dirty="0" smtClean="0"/>
              <a:t> 10-100 m, </a:t>
            </a:r>
            <a:r>
              <a:rPr lang="en-GB" noProof="0" dirty="0" err="1" smtClean="0"/>
              <a:t>lidar</a:t>
            </a:r>
            <a:r>
              <a:rPr lang="cs-CZ" noProof="0" dirty="0" smtClean="0"/>
              <a:t>y</a:t>
            </a:r>
            <a:r>
              <a:rPr lang="en-GB" noProof="0" dirty="0" smtClean="0"/>
              <a:t> </a:t>
            </a:r>
            <a:r>
              <a:rPr lang="cs-CZ" noProof="0" dirty="0" smtClean="0"/>
              <a:t>pro </a:t>
            </a:r>
            <a:r>
              <a:rPr lang="en-GB" noProof="0" dirty="0" smtClean="0"/>
              <a:t> 1-10m, sonar</a:t>
            </a:r>
            <a:r>
              <a:rPr lang="cs-CZ" noProof="0" dirty="0" smtClean="0"/>
              <a:t>y pro </a:t>
            </a:r>
            <a:r>
              <a:rPr lang="en-GB" noProof="0" dirty="0" smtClean="0"/>
              <a:t>0,05-1m)</a:t>
            </a:r>
          </a:p>
          <a:p>
            <a:r>
              <a:rPr lang="cs-CZ" noProof="0" dirty="0" smtClean="0"/>
              <a:t>Kolem auta vytvoří </a:t>
            </a:r>
            <a:r>
              <a:rPr lang="en-GB" noProof="0" dirty="0" smtClean="0"/>
              <a:t>„virtual</a:t>
            </a:r>
            <a:r>
              <a:rPr lang="cs-CZ" noProof="0" dirty="0" smtClean="0"/>
              <a:t>ní bublinu</a:t>
            </a:r>
            <a:r>
              <a:rPr lang="en-GB" noProof="0" dirty="0" smtClean="0"/>
              <a:t>“ </a:t>
            </a:r>
            <a:r>
              <a:rPr lang="cs-CZ" noProof="0" dirty="0" smtClean="0"/>
              <a:t>která identifikuje  objekty s rizikem kolize</a:t>
            </a:r>
            <a:endParaRPr lang="en-GB" noProof="0" dirty="0" smtClean="0"/>
          </a:p>
          <a:p>
            <a:r>
              <a:rPr lang="en-GB" noProof="0" dirty="0" smtClean="0"/>
              <a:t>Pr</a:t>
            </a:r>
            <a:r>
              <a:rPr lang="cs-CZ" noProof="0" dirty="0" err="1" smtClean="0"/>
              <a:t>edikce</a:t>
            </a:r>
            <a:r>
              <a:rPr lang="cs-CZ" noProof="0" dirty="0" smtClean="0"/>
              <a:t> trajektorií těchto objektů</a:t>
            </a:r>
            <a:endParaRPr lang="en-GB" noProof="0" dirty="0" smtClean="0"/>
          </a:p>
          <a:p>
            <a:endParaRPr lang="en-GB" noProof="0" dirty="0" smtClean="0"/>
          </a:p>
          <a:p>
            <a:endParaRPr lang="en-GB" noProof="0" dirty="0" smtClean="0"/>
          </a:p>
        </p:txBody>
      </p:sp>
      <p:pic>
        <p:nvPicPr>
          <p:cNvPr id="12293" name="Picture 5" descr="http://static.howstuffworks.com/gif/expert-advice-adaptive-cruise-control-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077072"/>
            <a:ext cx="3810000" cy="1971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2165790" y="6148919"/>
            <a:ext cx="51425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b="0" dirty="0" smtClean="0">
                <a:latin typeface="+mj-lt"/>
              </a:rPr>
              <a:t>http://consumerguideauto.howstuffworks.com/featured-auto-expert-advice10.htm</a:t>
            </a: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noProof="0" dirty="0" smtClean="0"/>
              <a:t>Varování před překážkami a srážkami</a:t>
            </a:r>
            <a:endParaRPr lang="en-GB" noProof="0" dirty="0" smtClean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3400" y="914401"/>
            <a:ext cx="8364538" cy="3306687"/>
          </a:xfrm>
        </p:spPr>
        <p:txBody>
          <a:bodyPr>
            <a:normAutofit fontScale="62500" lnSpcReduction="20000"/>
          </a:bodyPr>
          <a:lstStyle/>
          <a:p>
            <a:pPr>
              <a:defRPr/>
            </a:pPr>
            <a:r>
              <a:rPr lang="cs-CZ" noProof="0" dirty="0" smtClean="0"/>
              <a:t>Detekce vozidel nebo jiných překážek ve směru dráhy vozidla</a:t>
            </a:r>
          </a:p>
          <a:p>
            <a:pPr>
              <a:defRPr/>
            </a:pPr>
            <a:r>
              <a:rPr lang="cs-CZ" dirty="0" smtClean="0"/>
              <a:t>Varování řidiče</a:t>
            </a:r>
            <a:r>
              <a:rPr lang="en-GB" noProof="0" dirty="0" smtClean="0"/>
              <a:t> </a:t>
            </a:r>
          </a:p>
          <a:p>
            <a:pPr>
              <a:defRPr/>
            </a:pPr>
            <a:r>
              <a:rPr lang="cs-CZ" noProof="0" dirty="0" smtClean="0"/>
              <a:t>Využití </a:t>
            </a:r>
          </a:p>
          <a:p>
            <a:pPr lvl="1">
              <a:defRPr/>
            </a:pPr>
            <a:r>
              <a:rPr lang="cs-CZ" noProof="0" dirty="0" smtClean="0"/>
              <a:t>dálkových i blízkých radarových senzorů</a:t>
            </a:r>
            <a:r>
              <a:rPr lang="en-GB" noProof="0" dirty="0" smtClean="0"/>
              <a:t>/</a:t>
            </a:r>
          </a:p>
          <a:p>
            <a:pPr lvl="1">
              <a:defRPr/>
            </a:pPr>
            <a:r>
              <a:rPr lang="en-GB" noProof="0" dirty="0" smtClean="0"/>
              <a:t>LIDAR</a:t>
            </a:r>
          </a:p>
          <a:p>
            <a:pPr lvl="1">
              <a:defRPr/>
            </a:pPr>
            <a:r>
              <a:rPr lang="cs-CZ" noProof="0" dirty="0" smtClean="0"/>
              <a:t>Zpracování obrazu</a:t>
            </a:r>
            <a:endParaRPr lang="en-GB" noProof="0" dirty="0" smtClean="0"/>
          </a:p>
          <a:p>
            <a:pPr>
              <a:defRPr/>
            </a:pPr>
            <a:r>
              <a:rPr lang="cs-CZ" noProof="0" dirty="0" smtClean="0"/>
              <a:t>Kromě varování mohou systémy připravit i na náraz, pokud už je srážka nevyhnutelná</a:t>
            </a:r>
            <a:endParaRPr lang="en-GB" noProof="0" dirty="0" smtClean="0"/>
          </a:p>
          <a:p>
            <a:pPr lvl="1">
              <a:defRPr/>
            </a:pPr>
            <a:r>
              <a:rPr lang="cs-CZ" noProof="0" dirty="0" err="1" smtClean="0"/>
              <a:t>Předplnit</a:t>
            </a:r>
            <a:r>
              <a:rPr lang="cs-CZ" noProof="0" dirty="0" smtClean="0"/>
              <a:t> brzdový systém aby poskytl maximální brzdnou sílu jakmile bude sešlápnut brzdový pedál</a:t>
            </a:r>
            <a:r>
              <a:rPr lang="en-GB" noProof="0" dirty="0" smtClean="0"/>
              <a:t>s</a:t>
            </a:r>
          </a:p>
          <a:p>
            <a:pPr lvl="1">
              <a:defRPr/>
            </a:pPr>
            <a:r>
              <a:rPr lang="cs-CZ" noProof="0" dirty="0" smtClean="0"/>
              <a:t>Připravit vystřelení airbagů</a:t>
            </a:r>
          </a:p>
          <a:p>
            <a:pPr lvl="1">
              <a:defRPr/>
            </a:pPr>
            <a:r>
              <a:rPr lang="cs-CZ" dirty="0" smtClean="0"/>
              <a:t>Přitáhnout bezpečnostní pásy</a:t>
            </a:r>
            <a:endParaRPr lang="en-GB" noProof="0" dirty="0" smtClean="0"/>
          </a:p>
          <a:p>
            <a:pPr>
              <a:defRPr/>
            </a:pPr>
            <a:r>
              <a:rPr lang="cs-CZ" noProof="0" dirty="0" smtClean="0"/>
              <a:t>Tyto systémy jsou již u některých modelů vozidel k dispozici</a:t>
            </a:r>
            <a:endParaRPr lang="en-GB" noProof="0" dirty="0"/>
          </a:p>
        </p:txBody>
      </p:sp>
      <p:pic>
        <p:nvPicPr>
          <p:cNvPr id="1029" name="Picture 3" descr="http://ec.europa.eu/information_society/activities/intelligentcar/images/tech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509120"/>
            <a:ext cx="19621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http://image.automotive.com/f/miscellaneous/ford-makes-adaptive-cruise-control-more-safety-features-available-on-cars/26387969/ford-collision-warning-with-brake-supportjp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61966" y="4230992"/>
            <a:ext cx="2973599" cy="2310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ovéPole 5"/>
          <p:cNvSpPr txBox="1"/>
          <p:nvPr/>
        </p:nvSpPr>
        <p:spPr>
          <a:xfrm>
            <a:off x="827584" y="6476573"/>
            <a:ext cx="80169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0" dirty="0" smtClean="0">
                <a:latin typeface="+mj-lt"/>
              </a:rPr>
              <a:t>http://blogs.automotive.com/6601961/miscellaneous/ford-makes-adaptive-cruise-control-more-safety-features-available-on-cars/index.html/</a:t>
            </a:r>
            <a:endParaRPr lang="cs-CZ" sz="1000" b="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8556390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Nadpis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533400"/>
          </a:xfrm>
        </p:spPr>
        <p:txBody>
          <a:bodyPr/>
          <a:lstStyle/>
          <a:p>
            <a:pPr>
              <a:defRPr/>
            </a:pPr>
            <a:r>
              <a:rPr lang="cs-CZ" dirty="0" smtClean="0"/>
              <a:t>Asistence při změně jízdního pruhu</a:t>
            </a:r>
            <a:r>
              <a:rPr lang="en-GB" dirty="0" smtClean="0"/>
              <a:t> / </a:t>
            </a:r>
            <a:r>
              <a:rPr lang="cs-CZ" dirty="0" smtClean="0"/>
              <a:t>Detekce v mrtvém bodu</a:t>
            </a:r>
            <a:endParaRPr lang="en-GB" dirty="0" smtClean="0"/>
          </a:p>
        </p:txBody>
      </p:sp>
      <p:sp>
        <p:nvSpPr>
          <p:cNvPr id="17411" name="Zástupný symbol pro obsah 2"/>
          <p:cNvSpPr>
            <a:spLocks noGrp="1"/>
          </p:cNvSpPr>
          <p:nvPr>
            <p:ph idx="1"/>
          </p:nvPr>
        </p:nvSpPr>
        <p:spPr>
          <a:xfrm>
            <a:off x="533400" y="914401"/>
            <a:ext cx="8364538" cy="4890863"/>
          </a:xfrm>
        </p:spPr>
        <p:txBody>
          <a:bodyPr>
            <a:normAutofit lnSpcReduction="10000"/>
          </a:bodyPr>
          <a:lstStyle/>
          <a:p>
            <a:r>
              <a:rPr lang="cs-CZ" noProof="0" dirty="0" smtClean="0"/>
              <a:t>Vozidlo neustále monitoruje mrtvé body na obou stranách vozidla</a:t>
            </a:r>
            <a:endParaRPr lang="en-GB" noProof="0" dirty="0" smtClean="0"/>
          </a:p>
          <a:p>
            <a:r>
              <a:rPr lang="cs-CZ" noProof="0" dirty="0" smtClean="0"/>
              <a:t>Využití při předjíždění nebo změně jízdního pruhu</a:t>
            </a:r>
            <a:endParaRPr lang="en-GB" noProof="0" dirty="0" smtClean="0"/>
          </a:p>
          <a:p>
            <a:r>
              <a:rPr lang="cs-CZ" noProof="0" dirty="0" smtClean="0"/>
              <a:t>Pokud řidič aktivuje blinkr ve chvíli, kdy není možné předjíždět, systém ho upozorní, že to v danou chvíli není bezpečné</a:t>
            </a:r>
            <a:endParaRPr lang="en-GB" noProof="0" dirty="0" smtClean="0"/>
          </a:p>
          <a:p>
            <a:r>
              <a:rPr lang="cs-CZ" noProof="0" dirty="0" smtClean="0"/>
              <a:t>Způsob varování</a:t>
            </a:r>
            <a:endParaRPr lang="en-GB" noProof="0" dirty="0" smtClean="0"/>
          </a:p>
          <a:p>
            <a:pPr lvl="1"/>
            <a:r>
              <a:rPr lang="en-GB" noProof="0" dirty="0" smtClean="0"/>
              <a:t>Vi</a:t>
            </a:r>
            <a:r>
              <a:rPr lang="cs-CZ" noProof="0" dirty="0" err="1" smtClean="0"/>
              <a:t>zuálně</a:t>
            </a:r>
            <a:endParaRPr lang="cs-CZ" noProof="0" dirty="0" smtClean="0"/>
          </a:p>
          <a:p>
            <a:pPr lvl="1"/>
            <a:r>
              <a:rPr lang="cs-CZ" dirty="0" smtClean="0"/>
              <a:t>Akusticky</a:t>
            </a:r>
          </a:p>
          <a:p>
            <a:pPr lvl="1"/>
            <a:r>
              <a:rPr lang="cs-CZ" noProof="0" dirty="0" smtClean="0"/>
              <a:t>Vibracemi – např. volantu</a:t>
            </a:r>
            <a:endParaRPr lang="en-GB" noProof="0" dirty="0" smtClean="0"/>
          </a:p>
        </p:txBody>
      </p:sp>
      <p:pic>
        <p:nvPicPr>
          <p:cNvPr id="17415" name="Picture 7" descr="10) LANE CHANGE ASSISTANT (LCA) - avoid blindspot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077072"/>
            <a:ext cx="2353443" cy="2353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ovéPole 5"/>
          <p:cNvSpPr txBox="1"/>
          <p:nvPr/>
        </p:nvSpPr>
        <p:spPr>
          <a:xfrm>
            <a:off x="4858853" y="6430516"/>
            <a:ext cx="42851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0" dirty="0" smtClean="0">
                <a:latin typeface="+mj-lt"/>
              </a:rPr>
              <a:t>Source: </a:t>
            </a:r>
            <a:r>
              <a:rPr lang="en-GB" sz="1000" b="0" noProof="0" dirty="0" smtClean="0">
                <a:latin typeface="+mj-lt"/>
              </a:rPr>
              <a:t>http://carsafetyresearch.blogspot.com/2010_07_01_archive.html</a:t>
            </a: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Přednáška </a:t>
            </a:r>
            <a:r>
              <a:rPr lang="en-GB" noProof="0" dirty="0" smtClean="0"/>
              <a:t>8 - </a:t>
            </a:r>
            <a:r>
              <a:rPr lang="cs-CZ" noProof="0" dirty="0" smtClean="0"/>
              <a:t>přehled</a:t>
            </a:r>
            <a:endParaRPr lang="en-GB" noProof="0" dirty="0" smtClean="0"/>
          </a:p>
        </p:txBody>
      </p:sp>
      <p:sp>
        <p:nvSpPr>
          <p:cNvPr id="512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noProof="0" dirty="0" smtClean="0"/>
              <a:t>Vozidlové systémy pro „Inteligentní vozidlo“</a:t>
            </a:r>
            <a:endParaRPr lang="en-GB" noProof="0" dirty="0" smtClean="0"/>
          </a:p>
          <a:p>
            <a:pPr lvl="1"/>
            <a:r>
              <a:rPr lang="cs-CZ" sz="2800" noProof="0" dirty="0" smtClean="0"/>
              <a:t>V současnosti využívané systémy</a:t>
            </a:r>
            <a:r>
              <a:rPr lang="en-GB" sz="2800" noProof="0" dirty="0" smtClean="0"/>
              <a:t> (</a:t>
            </a:r>
            <a:r>
              <a:rPr lang="cs-CZ" sz="2800" noProof="0" dirty="0" smtClean="0"/>
              <a:t>např. </a:t>
            </a:r>
            <a:r>
              <a:rPr lang="en-GB" sz="2800" noProof="0" dirty="0" smtClean="0"/>
              <a:t>ABS, …)</a:t>
            </a:r>
          </a:p>
          <a:p>
            <a:pPr lvl="1"/>
            <a:r>
              <a:rPr lang="cs-CZ" sz="2800" noProof="0" dirty="0" smtClean="0"/>
              <a:t>Systémy uváděné na trh</a:t>
            </a:r>
          </a:p>
          <a:p>
            <a:pPr lvl="1"/>
            <a:r>
              <a:rPr lang="cs-CZ" sz="2800" dirty="0" smtClean="0"/>
              <a:t>Systémy budoucnosti</a:t>
            </a:r>
            <a:endParaRPr lang="en-GB" sz="2800" noProof="0" dirty="0" smtClean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noProof="0" dirty="0" smtClean="0"/>
              <a:t>Systém varování při opuštění jízdního pruhu</a:t>
            </a:r>
            <a:endParaRPr lang="en-GB" noProof="0" dirty="0" smtClean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3400" y="764705"/>
            <a:ext cx="8364538" cy="3456384"/>
          </a:xfrm>
        </p:spPr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en-GB" dirty="0"/>
              <a:t>Lane Departure Warning System (LDWS) </a:t>
            </a:r>
            <a:endParaRPr lang="cs-CZ" dirty="0" smtClean="0"/>
          </a:p>
          <a:p>
            <a:pPr>
              <a:defRPr/>
            </a:pPr>
            <a:r>
              <a:rPr lang="cs-CZ" dirty="0" smtClean="0"/>
              <a:t>Elektronický systéme který monitoruje pozici vozidla v rámci jízdního pruhu a varuje řidiče při vybočení popř. hrozícím vybočení z tohoto pruhu </a:t>
            </a:r>
          </a:p>
          <a:p>
            <a:pPr>
              <a:defRPr/>
            </a:pPr>
            <a:r>
              <a:rPr lang="cs-CZ" noProof="0" dirty="0" smtClean="0"/>
              <a:t>Současné systémy sledují vozovku před vozidlem a zpracovávají tento obraz v závislosti na směru vozidla, rychlosti vozidla, parametrech komunikace (šířce, poloměrech zatáček)</a:t>
            </a:r>
            <a:endParaRPr lang="en-GB" noProof="0" dirty="0" smtClean="0"/>
          </a:p>
          <a:p>
            <a:pPr>
              <a:defRPr/>
            </a:pPr>
            <a:r>
              <a:rPr lang="cs-CZ" dirty="0" smtClean="0"/>
              <a:t>Systém varuje řidiče pokud se blíží situaci, kdy by opustil svůj jízdní pruh aniž by dal znamení o změně jízdy</a:t>
            </a:r>
            <a:endParaRPr lang="en-GB" noProof="0" dirty="0" smtClean="0"/>
          </a:p>
          <a:p>
            <a:pPr>
              <a:defRPr/>
            </a:pPr>
            <a:r>
              <a:rPr lang="cs-CZ" dirty="0" smtClean="0"/>
              <a:t>Pokud systém nedokáže rozpoznat jízdní pruhy, upozorní řidiče, že není v provozu</a:t>
            </a:r>
            <a:endParaRPr lang="en-GB" noProof="0" dirty="0" smtClean="0"/>
          </a:p>
          <a:p>
            <a:pPr>
              <a:defRPr/>
            </a:pPr>
            <a:r>
              <a:rPr lang="cs-CZ" noProof="0" dirty="0" smtClean="0"/>
              <a:t>Tyto systémy se mají stát povinnou výbavou pro určité typy vozidel</a:t>
            </a:r>
            <a:endParaRPr lang="en-GB" noProof="0" dirty="0"/>
          </a:p>
        </p:txBody>
      </p:sp>
      <p:pic>
        <p:nvPicPr>
          <p:cNvPr id="24581" name="Picture 5" descr="http://www.saabsunited.com/upload/images2010/04/saab_9-5_preliminary_information_-_lane_departure_warning_system/LSW%20and%20TS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080950"/>
            <a:ext cx="3530811" cy="2392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3635896" y="6488685"/>
            <a:ext cx="542969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800" dirty="0">
                <a:latin typeface="+mj-lt"/>
              </a:rPr>
              <a:t>http://www.saabsunited.com/2010/04/saab-9-5-preliminary-information-lane-departure-warning-system.html</a:t>
            </a:r>
          </a:p>
        </p:txBody>
      </p:sp>
      <p:pic>
        <p:nvPicPr>
          <p:cNvPr id="24583" name="Picture 7" descr="http://www.trendbird.co.kr/attach/1/102099996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18763" y="4080950"/>
            <a:ext cx="2448272" cy="2511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1475656" y="6488685"/>
            <a:ext cx="172354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800" dirty="0">
                <a:latin typeface="+mj-lt"/>
              </a:rPr>
              <a:t>http://www.trendbird.co.kr/2548</a:t>
            </a:r>
          </a:p>
        </p:txBody>
      </p:sp>
    </p:spTree>
    <p:extLst>
      <p:ext uri="{BB962C8B-B14F-4D97-AF65-F5344CB8AC3E}">
        <p14:creationId xmlns:p14="http://schemas.microsoft.com/office/powerpoint/2010/main" xmlns="" val="670096793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noProof="0" dirty="0" smtClean="0"/>
              <a:t>Elektronický asistenční brzdný systém</a:t>
            </a:r>
            <a:endParaRPr lang="en-GB" noProof="0" dirty="0" smtClean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3400" y="914400"/>
            <a:ext cx="8364538" cy="4026768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cs-CZ" noProof="0" dirty="0" smtClean="0"/>
              <a:t>Pomoc v nouzových situacích když řidič chce zastavit co nejrychleji je to možné</a:t>
            </a:r>
            <a:endParaRPr lang="en-GB" noProof="0" dirty="0" smtClean="0"/>
          </a:p>
          <a:p>
            <a:pPr>
              <a:defRPr/>
            </a:pPr>
            <a:r>
              <a:rPr lang="cs-CZ" noProof="0" dirty="0" smtClean="0"/>
              <a:t>Většina řidičů rychle stiskne brzdu, ale nikoliv maximálním tlakem (ne „až na podlahu“)</a:t>
            </a:r>
            <a:endParaRPr lang="en-GB" noProof="0" dirty="0" smtClean="0"/>
          </a:p>
          <a:p>
            <a:pPr>
              <a:defRPr/>
            </a:pPr>
            <a:r>
              <a:rPr lang="cs-CZ" noProof="0" dirty="0" smtClean="0"/>
              <a:t>Když tento systém rozezná rychlé a silné brzdění, které je možno označit za nouzové brzdění, aktivuje maximální brzdnou sílu</a:t>
            </a:r>
            <a:endParaRPr lang="en-GB" noProof="0" dirty="0" smtClean="0"/>
          </a:p>
          <a:p>
            <a:pPr>
              <a:defRPr/>
            </a:pPr>
            <a:r>
              <a:rPr lang="cs-CZ" noProof="0" dirty="0" smtClean="0"/>
              <a:t>Díky tomu i mírné stisknutí pedálu vede k maximálnímu zpomalení</a:t>
            </a:r>
          </a:p>
          <a:p>
            <a:pPr>
              <a:defRPr/>
            </a:pPr>
            <a:r>
              <a:rPr lang="cs-CZ" dirty="0" smtClean="0"/>
              <a:t>Systémy nouzového brzdění plánovány jako povinná výbava vozidel v EU</a:t>
            </a:r>
            <a:endParaRPr lang="en-GB" noProof="0" dirty="0" smtClean="0"/>
          </a:p>
          <a:p>
            <a:pPr>
              <a:defRPr/>
            </a:pPr>
            <a:endParaRPr lang="en-GB" noProof="0" dirty="0"/>
          </a:p>
        </p:txBody>
      </p:sp>
      <p:pic>
        <p:nvPicPr>
          <p:cNvPr id="20484" name="Picture 3" descr="http://ec.europa.eu/information_society/activities/intelligentcar/images/tech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32588" y="5013325"/>
            <a:ext cx="2074862" cy="152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http://ec.europa.eu/information_society/activities/intelligentcar/images/tech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1840" y="5100129"/>
            <a:ext cx="19621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72870400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noProof="0" dirty="0" smtClean="0"/>
              <a:t>Monitorování ospalosti řidiče a jeho varování</a:t>
            </a:r>
            <a:endParaRPr lang="en-GB" noProof="0" dirty="0" smtClean="0"/>
          </a:p>
        </p:txBody>
      </p:sp>
      <p:sp>
        <p:nvSpPr>
          <p:cNvPr id="18435" name="Zástupný symbol pro obsah 2"/>
          <p:cNvSpPr>
            <a:spLocks noGrp="1"/>
          </p:cNvSpPr>
          <p:nvPr>
            <p:ph idx="1"/>
          </p:nvPr>
        </p:nvSpPr>
        <p:spPr>
          <a:xfrm>
            <a:off x="533400" y="908720"/>
            <a:ext cx="8364538" cy="3234679"/>
          </a:xfrm>
        </p:spPr>
        <p:txBody>
          <a:bodyPr>
            <a:normAutofit fontScale="92500" lnSpcReduction="10000"/>
          </a:bodyPr>
          <a:lstStyle/>
          <a:p>
            <a:r>
              <a:rPr lang="cs-CZ" noProof="0" dirty="0" smtClean="0"/>
              <a:t>Možnosti detekce ospalosti řidiče</a:t>
            </a:r>
            <a:endParaRPr lang="en-GB" noProof="0" dirty="0" smtClean="0"/>
          </a:p>
          <a:p>
            <a:pPr lvl="1"/>
            <a:r>
              <a:rPr lang="cs-CZ" noProof="0" dirty="0" smtClean="0"/>
              <a:t>Sledování obličejových rysů</a:t>
            </a:r>
            <a:endParaRPr lang="en-GB" noProof="0" dirty="0" smtClean="0"/>
          </a:p>
          <a:p>
            <a:pPr lvl="1"/>
            <a:r>
              <a:rPr lang="cs-CZ" noProof="0" dirty="0" smtClean="0"/>
              <a:t>Monitorování pohybů rukou a těla</a:t>
            </a:r>
          </a:p>
          <a:p>
            <a:pPr lvl="1"/>
            <a:r>
              <a:rPr lang="cs-CZ" dirty="0" smtClean="0"/>
              <a:t>Analýza mrkání a pozice hlavy</a:t>
            </a:r>
          </a:p>
          <a:p>
            <a:pPr lvl="1"/>
            <a:r>
              <a:rPr lang="cs-CZ" noProof="0" dirty="0" smtClean="0"/>
              <a:t>Změny v tepové frekvenci</a:t>
            </a:r>
            <a:endParaRPr lang="en-GB" noProof="0" dirty="0" smtClean="0"/>
          </a:p>
          <a:p>
            <a:r>
              <a:rPr lang="cs-CZ" dirty="0" smtClean="0"/>
              <a:t>I</a:t>
            </a:r>
            <a:r>
              <a:rPr lang="cs-CZ" noProof="0" dirty="0" err="1" smtClean="0"/>
              <a:t>nformace</a:t>
            </a:r>
            <a:r>
              <a:rPr lang="cs-CZ" noProof="0" dirty="0" smtClean="0"/>
              <a:t> (jejich kombinace) jsou průběžně vyhodnocovány a řidič je upozorněn, když je detekována ospalost nebo pokles pozornosti</a:t>
            </a:r>
            <a:endParaRPr lang="en-GB" noProof="0" dirty="0" smtClean="0"/>
          </a:p>
        </p:txBody>
      </p:sp>
      <p:pic>
        <p:nvPicPr>
          <p:cNvPr id="18437" name="Picture 5" descr="http://i.ytimg.com/vi/74Wp75I83gA/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8344" y="5371650"/>
            <a:ext cx="1143000" cy="8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5514968" y="6353571"/>
            <a:ext cx="36343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0" dirty="0" smtClean="0">
                <a:latin typeface="+mj-lt"/>
              </a:rPr>
              <a:t>Source: </a:t>
            </a:r>
            <a:r>
              <a:rPr lang="en-GB" sz="1000" b="0" noProof="0" dirty="0" smtClean="0">
                <a:latin typeface="+mj-lt"/>
              </a:rPr>
              <a:t>http://wn.com/Driver_Drowsiness_Detection_System</a:t>
            </a:r>
          </a:p>
        </p:txBody>
      </p:sp>
      <p:pic>
        <p:nvPicPr>
          <p:cNvPr id="18439" name="Picture 7" descr="http://origin.arstechnica.com/staff.media/siemen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3791" y="4296971"/>
            <a:ext cx="3012606" cy="2179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1560596" y="6374054"/>
            <a:ext cx="29258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0" dirty="0" smtClean="0">
                <a:latin typeface="+mj-lt"/>
              </a:rPr>
              <a:t>http://www.richardbanks.com/trends/?m=200610</a:t>
            </a:r>
            <a:endParaRPr lang="en-GB" sz="1000" b="0" noProof="0" dirty="0" smtClean="0">
              <a:latin typeface="+mj-lt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noProof="0" dirty="0" smtClean="0"/>
              <a:t>Detekce intoxikace řidičů</a:t>
            </a:r>
            <a:endParaRPr lang="en-GB" noProof="0" dirty="0" smtClean="0"/>
          </a:p>
        </p:txBody>
      </p:sp>
      <p:sp>
        <p:nvSpPr>
          <p:cNvPr id="19459" name="Zástupný symbol pro obsah 2"/>
          <p:cNvSpPr>
            <a:spLocks noGrp="1"/>
          </p:cNvSpPr>
          <p:nvPr>
            <p:ph idx="1"/>
          </p:nvPr>
        </p:nvSpPr>
        <p:spPr>
          <a:xfrm>
            <a:off x="533400" y="914401"/>
            <a:ext cx="8364538" cy="3738735"/>
          </a:xfrm>
        </p:spPr>
        <p:txBody>
          <a:bodyPr>
            <a:normAutofit lnSpcReduction="10000"/>
          </a:bodyPr>
          <a:lstStyle/>
          <a:p>
            <a:r>
              <a:rPr lang="cs-CZ" noProof="0" dirty="0" smtClean="0"/>
              <a:t>Detekce vlivu alkoholu nebo drog</a:t>
            </a:r>
          </a:p>
          <a:p>
            <a:r>
              <a:rPr lang="cs-CZ" dirty="0" smtClean="0"/>
              <a:t>Založeno na rozboru vydechovaného vzduchu</a:t>
            </a:r>
            <a:r>
              <a:rPr lang="en-GB" dirty="0" smtClean="0"/>
              <a:t> </a:t>
            </a:r>
            <a:endParaRPr lang="en-GB" noProof="0" dirty="0" smtClean="0"/>
          </a:p>
          <a:p>
            <a:r>
              <a:rPr lang="cs-CZ" noProof="0" dirty="0" smtClean="0"/>
              <a:t>V případě že je detekováno, že je řidič pod vlivem alkoholu, auto nenastartuje</a:t>
            </a:r>
          </a:p>
          <a:p>
            <a:r>
              <a:rPr lang="cs-CZ" dirty="0" smtClean="0"/>
              <a:t>Nutno podstoupit kontrolu před každým nastartováním vozidla</a:t>
            </a:r>
          </a:p>
          <a:p>
            <a:r>
              <a:rPr lang="cs-CZ" noProof="0" dirty="0" smtClean="0"/>
              <a:t>Nevýhoda – není zaručeno, že testovaným je skutečně řidič</a:t>
            </a:r>
            <a:endParaRPr lang="en-GB" noProof="0" dirty="0" smtClean="0"/>
          </a:p>
        </p:txBody>
      </p:sp>
      <p:pic>
        <p:nvPicPr>
          <p:cNvPr id="19461" name="Picture 5" descr="http://www.thetruthaboutcars.com/wp-content/uploads/2009/07/interloc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494354"/>
            <a:ext cx="2819549" cy="187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1560596" y="6374054"/>
            <a:ext cx="51700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0" dirty="0" smtClean="0">
                <a:latin typeface="+mj-lt"/>
              </a:rPr>
              <a:t>http://www.thetruthaboutcars.com/2009/07/mandatory-ignition-interlock-law-in-the-offing/</a:t>
            </a:r>
            <a:endParaRPr lang="en-GB" sz="1000" b="0" noProof="0" dirty="0" smtClean="0">
              <a:latin typeface="+mj-lt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Nadpis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80120"/>
          </a:xfrm>
        </p:spPr>
        <p:txBody>
          <a:bodyPr/>
          <a:lstStyle/>
          <a:p>
            <a:r>
              <a:rPr lang="cs-CZ" dirty="0" smtClean="0"/>
              <a:t>Informace z řídicího centra – varování před lokálním nebezpečím</a:t>
            </a:r>
            <a:endParaRPr lang="en-GB" noProof="0" dirty="0" smtClean="0"/>
          </a:p>
        </p:txBody>
      </p:sp>
      <p:sp>
        <p:nvSpPr>
          <p:cNvPr id="25603" name="Zástupný symbol pro obsah 2"/>
          <p:cNvSpPr>
            <a:spLocks noGrp="1"/>
          </p:cNvSpPr>
          <p:nvPr>
            <p:ph idx="1"/>
          </p:nvPr>
        </p:nvSpPr>
        <p:spPr>
          <a:xfrm>
            <a:off x="533400" y="914401"/>
            <a:ext cx="8364538" cy="4242791"/>
          </a:xfrm>
        </p:spPr>
        <p:txBody>
          <a:bodyPr>
            <a:normAutofit fontScale="92500" lnSpcReduction="10000"/>
          </a:bodyPr>
          <a:lstStyle/>
          <a:p>
            <a:r>
              <a:rPr lang="cs-CZ" noProof="0" dirty="0" smtClean="0"/>
              <a:t>Tato varování zvyšují bezpečnost a plynulost dopravního proudu díky včasnému oznámení nehod, kongescí, špatného počasí, apod. </a:t>
            </a:r>
            <a:endParaRPr lang="en-GB" noProof="0" dirty="0" smtClean="0"/>
          </a:p>
          <a:p>
            <a:r>
              <a:rPr lang="cs-CZ" noProof="0" dirty="0" smtClean="0"/>
              <a:t>Informace jsou z řídicích </a:t>
            </a:r>
            <a:r>
              <a:rPr lang="cs-CZ" dirty="0" smtClean="0"/>
              <a:t>center do vozidel zasílány </a:t>
            </a:r>
            <a:r>
              <a:rPr lang="cs-CZ" noProof="0" dirty="0" smtClean="0"/>
              <a:t>automaticky, polo-automaticky nebo manuálně</a:t>
            </a:r>
          </a:p>
          <a:p>
            <a:r>
              <a:rPr lang="cs-CZ" dirty="0" smtClean="0"/>
              <a:t>Zdrojem zpráv jsou pevné monitorovací systémy podél komunikací, mobilní senzory (např. využití plovoucích vozidel), záchranné složky.</a:t>
            </a:r>
          </a:p>
          <a:p>
            <a:r>
              <a:rPr lang="cs-CZ" noProof="0" dirty="0" smtClean="0"/>
              <a:t>Varovné systémy využívají také proměnné dopravní značky</a:t>
            </a:r>
          </a:p>
          <a:p>
            <a:endParaRPr lang="en-GB" noProof="0" dirty="0" smtClean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noProof="0" smtClean="0"/>
          </a:p>
        </p:txBody>
      </p:sp>
      <p:sp>
        <p:nvSpPr>
          <p:cNvPr id="28675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noProof="0" dirty="0" smtClean="0"/>
          </a:p>
          <a:p>
            <a:pPr marL="0" indent="0" algn="ctr">
              <a:buNone/>
            </a:pPr>
            <a:endParaRPr lang="cs-CZ" dirty="0"/>
          </a:p>
          <a:p>
            <a:pPr marL="0" indent="0" algn="ctr">
              <a:buNone/>
            </a:pPr>
            <a:r>
              <a:rPr lang="cs-CZ" noProof="0" dirty="0" smtClean="0"/>
              <a:t>Budoucí systémy</a:t>
            </a:r>
            <a:endParaRPr lang="en-GB" noProof="0" dirty="0" smtClean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Nadpis 1"/>
          <p:cNvSpPr>
            <a:spLocks noGrp="1"/>
          </p:cNvSpPr>
          <p:nvPr>
            <p:ph type="title"/>
          </p:nvPr>
        </p:nvSpPr>
        <p:spPr>
          <a:xfrm>
            <a:off x="0" y="228601"/>
            <a:ext cx="9144000" cy="536103"/>
          </a:xfrm>
        </p:spPr>
        <p:txBody>
          <a:bodyPr/>
          <a:lstStyle/>
          <a:p>
            <a:r>
              <a:rPr lang="en-GB" noProof="0" dirty="0" smtClean="0"/>
              <a:t>   </a:t>
            </a:r>
            <a:r>
              <a:rPr lang="cs-CZ" noProof="0" dirty="0" smtClean="0"/>
              <a:t>Ekonomické využívání paliva dle znalosti aktuální situace</a:t>
            </a:r>
            <a:endParaRPr lang="en-GB" noProof="0" dirty="0" smtClean="0"/>
          </a:p>
        </p:txBody>
      </p:sp>
      <p:sp>
        <p:nvSpPr>
          <p:cNvPr id="29699" name="Zástupný symbol pro obsah 2"/>
          <p:cNvSpPr>
            <a:spLocks noGrp="1"/>
          </p:cNvSpPr>
          <p:nvPr>
            <p:ph idx="1"/>
          </p:nvPr>
        </p:nvSpPr>
        <p:spPr>
          <a:xfrm>
            <a:off x="533400" y="981075"/>
            <a:ext cx="8364538" cy="5467350"/>
          </a:xfrm>
        </p:spPr>
        <p:txBody>
          <a:bodyPr/>
          <a:lstStyle/>
          <a:p>
            <a:r>
              <a:rPr lang="cs-CZ" noProof="0" dirty="0" smtClean="0"/>
              <a:t>Využívá algoritmy které podporují efektivnější využití paliva pomocí asistence řidiči</a:t>
            </a:r>
            <a:endParaRPr lang="en-GB" noProof="0" dirty="0" smtClean="0"/>
          </a:p>
          <a:p>
            <a:r>
              <a:rPr lang="cs-CZ" noProof="0" dirty="0" smtClean="0"/>
              <a:t>Nezbytné – tyto systémy nesmí snížit bezpečnost</a:t>
            </a:r>
            <a:endParaRPr lang="en-GB" noProof="0" dirty="0" smtClean="0"/>
          </a:p>
          <a:p>
            <a:r>
              <a:rPr lang="cs-CZ" noProof="0" dirty="0" smtClean="0"/>
              <a:t>Cílem je ušetřit palivo v kolonách, na křižovatkách, při cestě kopcovitým terénem, na zvycích (zlozvycích) řidiče</a:t>
            </a:r>
          </a:p>
          <a:p>
            <a:r>
              <a:rPr lang="cs-CZ" dirty="0" smtClean="0"/>
              <a:t>Další možnosti jsou systémy, které optimalizují složení palivové směsi dle aktuální náročnosti cesty</a:t>
            </a:r>
            <a:endParaRPr lang="en-GB" noProof="0" dirty="0" smtClean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Nadpis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80120"/>
          </a:xfrm>
        </p:spPr>
        <p:txBody>
          <a:bodyPr/>
          <a:lstStyle/>
          <a:p>
            <a:r>
              <a:rPr lang="cs-CZ" noProof="0" dirty="0" smtClean="0"/>
              <a:t>Kombinace více senzorů pro detekci a klasifikaci okolních vozidel a predikci jejich chování</a:t>
            </a:r>
            <a:endParaRPr lang="en-GB" noProof="0" dirty="0" smtClean="0"/>
          </a:p>
        </p:txBody>
      </p:sp>
      <p:sp>
        <p:nvSpPr>
          <p:cNvPr id="34819" name="Zástupný symbol pro obsah 2"/>
          <p:cNvSpPr>
            <a:spLocks noGrp="1"/>
          </p:cNvSpPr>
          <p:nvPr>
            <p:ph idx="1"/>
          </p:nvPr>
        </p:nvSpPr>
        <p:spPr>
          <a:xfrm>
            <a:off x="533400" y="914401"/>
            <a:ext cx="8364538" cy="4386808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cs-CZ" noProof="0" dirty="0" smtClean="0"/>
              <a:t>Zaměření se na rozdíl mezi statickou překážkou (svodidla, strom) a  dynamickou překážkou (ostatní vozidla) </a:t>
            </a:r>
          </a:p>
          <a:p>
            <a:pPr>
              <a:defRPr/>
            </a:pPr>
            <a:r>
              <a:rPr lang="cs-CZ" noProof="0" dirty="0" smtClean="0"/>
              <a:t>Určení kategorie vozidla, a na základě jeho aktuální rychlosti a hybnosti predikce budoucí polohy</a:t>
            </a:r>
          </a:p>
          <a:p>
            <a:pPr>
              <a:defRPr/>
            </a:pPr>
            <a:endParaRPr lang="en-GB" noProof="0" dirty="0" smtClean="0"/>
          </a:p>
          <a:p>
            <a:pPr>
              <a:defRPr/>
            </a:pPr>
            <a:r>
              <a:rPr lang="cs-CZ" noProof="0" dirty="0" smtClean="0"/>
              <a:t>Integrace senzorů na dlouhé </a:t>
            </a:r>
            <a:br>
              <a:rPr lang="cs-CZ" noProof="0" dirty="0" smtClean="0"/>
            </a:br>
            <a:r>
              <a:rPr lang="cs-CZ" noProof="0" dirty="0" smtClean="0"/>
              <a:t>a krátké vzdálenosti, </a:t>
            </a:r>
            <a:br>
              <a:rPr lang="cs-CZ" noProof="0" dirty="0" smtClean="0"/>
            </a:br>
            <a:r>
              <a:rPr lang="cs-CZ" noProof="0" dirty="0" smtClean="0"/>
              <a:t>různých technologií </a:t>
            </a:r>
            <a:br>
              <a:rPr lang="cs-CZ" noProof="0" dirty="0" smtClean="0"/>
            </a:br>
            <a:r>
              <a:rPr lang="cs-CZ" noProof="0" dirty="0" smtClean="0"/>
              <a:t>(pasivní – např. kamery, </a:t>
            </a:r>
            <a:br>
              <a:rPr lang="cs-CZ" noProof="0" dirty="0" smtClean="0"/>
            </a:br>
            <a:r>
              <a:rPr lang="cs-CZ" noProof="0" dirty="0" smtClean="0"/>
              <a:t>aktivní – radary, lidary, apod. )</a:t>
            </a:r>
            <a:endParaRPr lang="en-GB" noProof="0" dirty="0" smtClean="0"/>
          </a:p>
        </p:txBody>
      </p:sp>
      <p:pic>
        <p:nvPicPr>
          <p:cNvPr id="30725" name="Picture 5" descr="http://www.blogcdn.com/www.engadget.com/media/2006/10/10.15.06---vd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501008"/>
            <a:ext cx="2823989" cy="2823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3694178" y="6324997"/>
            <a:ext cx="52966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0" dirty="0" smtClean="0">
                <a:latin typeface="+mj-lt"/>
              </a:rPr>
              <a:t>http://www.engadget.com/2006/10/16/siemens-vdo-showcases-electronic-sign-recognition/</a:t>
            </a:r>
            <a:endParaRPr lang="cs-CZ" sz="1000" b="0" dirty="0">
              <a:latin typeface="+mj-lt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Nadpis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80120"/>
          </a:xfrm>
        </p:spPr>
        <p:txBody>
          <a:bodyPr/>
          <a:lstStyle/>
          <a:p>
            <a:r>
              <a:rPr lang="cs-CZ" noProof="0" dirty="0" smtClean="0"/>
              <a:t>Kooperativní systémy – detekce nebezpeční za využití bezdrátového přenosu informací</a:t>
            </a:r>
            <a:endParaRPr lang="en-GB" noProof="0" dirty="0" smtClean="0"/>
          </a:p>
        </p:txBody>
      </p:sp>
      <p:sp>
        <p:nvSpPr>
          <p:cNvPr id="31747" name="Zástupný symbol pro obsah 2"/>
          <p:cNvSpPr>
            <a:spLocks noGrp="1"/>
          </p:cNvSpPr>
          <p:nvPr>
            <p:ph idx="1"/>
          </p:nvPr>
        </p:nvSpPr>
        <p:spPr>
          <a:xfrm>
            <a:off x="533400" y="914400"/>
            <a:ext cx="8364538" cy="5106887"/>
          </a:xfrm>
        </p:spPr>
        <p:txBody>
          <a:bodyPr>
            <a:normAutofit/>
          </a:bodyPr>
          <a:lstStyle/>
          <a:p>
            <a:r>
              <a:rPr lang="cs-CZ" noProof="0" dirty="0" smtClean="0"/>
              <a:t>Založeno na komunikaci mezi účastníky silničního provozu o aktuální situaci a reakci na tyto situace</a:t>
            </a:r>
            <a:endParaRPr lang="en-GB" noProof="0" dirty="0" smtClean="0"/>
          </a:p>
          <a:p>
            <a:r>
              <a:rPr lang="cs-CZ" noProof="0" dirty="0" smtClean="0"/>
              <a:t>Bezdrátový přenos varování před např.</a:t>
            </a:r>
            <a:endParaRPr lang="en-GB" noProof="0" dirty="0" smtClean="0"/>
          </a:p>
          <a:p>
            <a:pPr lvl="1"/>
            <a:r>
              <a:rPr lang="cs-CZ" noProof="0" dirty="0" smtClean="0"/>
              <a:t>Detekce a varování před překážkami na komunikaci, šíření informací o nebezpeční</a:t>
            </a:r>
          </a:p>
          <a:p>
            <a:pPr lvl="1"/>
            <a:r>
              <a:rPr lang="cs-CZ" noProof="0" dirty="0" smtClean="0"/>
              <a:t>Upozornění na vozidla záchranných složek, pomalu jedoucí vozidla, cyklisty, chodce</a:t>
            </a:r>
            <a:endParaRPr lang="en-GB" noProof="0" dirty="0" smtClean="0"/>
          </a:p>
          <a:p>
            <a:pPr lvl="1"/>
            <a:r>
              <a:rPr lang="cs-CZ" noProof="0" dirty="0" smtClean="0"/>
              <a:t>Upozornění na špatné meteorologické podmínky</a:t>
            </a:r>
          </a:p>
          <a:p>
            <a:pPr lvl="1"/>
            <a:r>
              <a:rPr lang="cs-CZ" noProof="0" dirty="0" smtClean="0"/>
              <a:t>Upozornění na nebezpečná místa, </a:t>
            </a:r>
            <a:br>
              <a:rPr lang="cs-CZ" noProof="0" dirty="0" smtClean="0"/>
            </a:br>
            <a:r>
              <a:rPr lang="cs-CZ" noProof="0" dirty="0" smtClean="0"/>
              <a:t>místa údržby na silnici</a:t>
            </a:r>
            <a:endParaRPr lang="en-GB" noProof="0" dirty="0" smtClean="0"/>
          </a:p>
          <a:p>
            <a:endParaRPr lang="en-GB" b="1" noProof="0" dirty="0" smtClean="0"/>
          </a:p>
        </p:txBody>
      </p:sp>
      <p:pic>
        <p:nvPicPr>
          <p:cNvPr id="31748" name="Picture 3" descr="http://ec.europa.eu/information_society/activities/intelligentcar/images/tech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48488" y="5229200"/>
            <a:ext cx="1905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Nadpis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464096"/>
          </a:xfrm>
        </p:spPr>
        <p:txBody>
          <a:bodyPr/>
          <a:lstStyle/>
          <a:p>
            <a:r>
              <a:rPr lang="cs-CZ" noProof="0" dirty="0" smtClean="0"/>
              <a:t>Systémy ochrany zranitelných účastníků silničního provozu</a:t>
            </a:r>
            <a:endParaRPr lang="en-GB" noProof="0" dirty="0" smtClean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3400" y="914400"/>
            <a:ext cx="8364538" cy="4098775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cs-CZ" noProof="0" dirty="0" smtClean="0"/>
              <a:t>Pomáhá zabránit kolizím a ochránit zranitelné účastníky, jako např. chodce nebo cyklisty</a:t>
            </a:r>
            <a:endParaRPr lang="en-GB" noProof="0" dirty="0" smtClean="0"/>
          </a:p>
          <a:p>
            <a:pPr>
              <a:defRPr/>
            </a:pPr>
            <a:r>
              <a:rPr lang="cs-CZ" noProof="0" dirty="0" smtClean="0"/>
              <a:t>Senzorový systém (kombinace více typů senzorů) monitoruje prostor před vozidlem a detekuje chodce (musí je rozlišit od jiných typů překážek)</a:t>
            </a:r>
            <a:endParaRPr lang="en-GB" noProof="0" dirty="0" smtClean="0"/>
          </a:p>
          <a:p>
            <a:pPr>
              <a:defRPr/>
            </a:pPr>
            <a:r>
              <a:rPr lang="cs-CZ" noProof="0" dirty="0" smtClean="0"/>
              <a:t>Systém využívá různé akční členy, jako např. automatické brzdění, které sníží riziko srážky popř. zmírní její následky</a:t>
            </a:r>
            <a:r>
              <a:rPr lang="en-GB" noProof="0" dirty="0" smtClean="0"/>
              <a:t>tem  </a:t>
            </a:r>
          </a:p>
          <a:p>
            <a:pPr>
              <a:defRPr/>
            </a:pPr>
            <a:r>
              <a:rPr lang="cs-CZ" noProof="0" dirty="0" smtClean="0"/>
              <a:t>Pokud srážce nelze zabránit, ochranné akční členy jsou aktivovány (např. airbagy v nárazníku, otevření kapoty, apod.) které sníží vážnost zranění nebo dokonce zachrání životy chodců</a:t>
            </a:r>
            <a:endParaRPr lang="en-GB" noProof="0" dirty="0"/>
          </a:p>
        </p:txBody>
      </p:sp>
      <p:sp>
        <p:nvSpPr>
          <p:cNvPr id="4" name="TextovéPole 3"/>
          <p:cNvSpPr txBox="1"/>
          <p:nvPr/>
        </p:nvSpPr>
        <p:spPr>
          <a:xfrm>
            <a:off x="2195736" y="6476573"/>
            <a:ext cx="53527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0" dirty="0" smtClean="0">
                <a:latin typeface="+mj-lt"/>
              </a:rPr>
              <a:t>http://www.autointhenews.com/heres-to-the-year-2020-the-future-of-automotive-technology/</a:t>
            </a:r>
            <a:endParaRPr lang="cs-CZ" sz="1000" b="0" dirty="0">
              <a:latin typeface="+mj-lt"/>
            </a:endParaRPr>
          </a:p>
        </p:txBody>
      </p:sp>
      <p:pic>
        <p:nvPicPr>
          <p:cNvPr id="32773" name="Picture 5" descr="http://www.autointhenews.com/wp-content/uploads/2010/04/Stopping-for-Pedestrians-image-e1271456937118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712952"/>
            <a:ext cx="2808312" cy="1763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T</a:t>
            </a:r>
            <a:r>
              <a:rPr lang="cs-CZ" noProof="0" dirty="0" err="1" smtClean="0"/>
              <a:t>ypy</a:t>
            </a:r>
            <a:r>
              <a:rPr lang="cs-CZ" noProof="0" dirty="0" smtClean="0"/>
              <a:t> vozidlových systémů</a:t>
            </a:r>
            <a:endParaRPr lang="en-GB" noProof="0" dirty="0" smtClean="0"/>
          </a:p>
        </p:txBody>
      </p:sp>
      <p:sp>
        <p:nvSpPr>
          <p:cNvPr id="6147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noProof="0" dirty="0" smtClean="0"/>
              <a:t>A</a:t>
            </a:r>
            <a:r>
              <a:rPr lang="cs-CZ" noProof="0" dirty="0" err="1" smtClean="0"/>
              <a:t>sistenční</a:t>
            </a:r>
            <a:r>
              <a:rPr lang="cs-CZ" noProof="0" dirty="0" smtClean="0"/>
              <a:t> systémy</a:t>
            </a:r>
            <a:r>
              <a:rPr lang="en-GB" noProof="0" dirty="0" smtClean="0"/>
              <a:t> – </a:t>
            </a:r>
            <a:r>
              <a:rPr lang="cs-CZ" noProof="0" dirty="0" smtClean="0"/>
              <a:t>např.</a:t>
            </a:r>
            <a:r>
              <a:rPr lang="en-GB" noProof="0" dirty="0" smtClean="0"/>
              <a:t> ABS, ESC,</a:t>
            </a:r>
          </a:p>
          <a:p>
            <a:r>
              <a:rPr lang="cs-CZ" dirty="0" smtClean="0"/>
              <a:t>Predikční systémy – např. meteorologické podmínky, stav komunikace</a:t>
            </a:r>
            <a:endParaRPr lang="en-GB" noProof="0" dirty="0" smtClean="0"/>
          </a:p>
          <a:p>
            <a:r>
              <a:rPr lang="cs-CZ" noProof="0" dirty="0" smtClean="0"/>
              <a:t>Analýza způsobilosti řidiče pro řízení</a:t>
            </a:r>
          </a:p>
          <a:p>
            <a:r>
              <a:rPr lang="cs-CZ" dirty="0" smtClean="0"/>
              <a:t>Informační systémy s dalšími obrazovými informacemi</a:t>
            </a:r>
            <a:endParaRPr lang="en-GB" noProof="0" dirty="0" smtClean="0"/>
          </a:p>
          <a:p>
            <a:r>
              <a:rPr lang="cs-CZ" noProof="0" dirty="0" smtClean="0"/>
              <a:t>Systémy snižující vizuální zátěž - akustické</a:t>
            </a:r>
            <a:endParaRPr lang="en-GB" noProof="0" dirty="0" smtClean="0"/>
          </a:p>
          <a:p>
            <a:r>
              <a:rPr lang="en-GB" noProof="0" dirty="0" smtClean="0"/>
              <a:t>Park</a:t>
            </a:r>
            <a:r>
              <a:rPr lang="cs-CZ" noProof="0" dirty="0" smtClean="0"/>
              <a:t>ovací systémy</a:t>
            </a:r>
          </a:p>
          <a:p>
            <a:r>
              <a:rPr lang="cs-CZ" dirty="0" smtClean="0"/>
              <a:t>Specielní systémy pro zvláštní kategorie řidičů</a:t>
            </a:r>
            <a:endParaRPr lang="en-GB" noProof="0" dirty="0" smtClean="0"/>
          </a:p>
          <a:p>
            <a:endParaRPr lang="en-GB" noProof="0" dirty="0" smtClean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Nadpis 1"/>
          <p:cNvSpPr>
            <a:spLocks noGrp="1"/>
          </p:cNvSpPr>
          <p:nvPr>
            <p:ph type="title"/>
          </p:nvPr>
        </p:nvSpPr>
        <p:spPr>
          <a:xfrm>
            <a:off x="323528" y="228600"/>
            <a:ext cx="8820472" cy="536104"/>
          </a:xfrm>
        </p:spPr>
        <p:txBody>
          <a:bodyPr/>
          <a:lstStyle/>
          <a:p>
            <a:r>
              <a:rPr lang="cs-CZ" noProof="0" dirty="0" err="1" smtClean="0"/>
              <a:t>Přednárazové</a:t>
            </a:r>
            <a:r>
              <a:rPr lang="cs-CZ" noProof="0" dirty="0" smtClean="0"/>
              <a:t> systémy – bez účasti řidiče</a:t>
            </a:r>
            <a:endParaRPr lang="en-GB" noProof="0" dirty="0" smtClean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052735"/>
            <a:ext cx="8502402" cy="5377200"/>
          </a:xfrm>
        </p:spPr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cs-CZ" dirty="0"/>
              <a:t>Nedořešená otázka – určení prahu pro převzetí kontroly </a:t>
            </a:r>
            <a:r>
              <a:rPr lang="cs-CZ" dirty="0" smtClean="0"/>
              <a:t>vozidlem - stanovení </a:t>
            </a:r>
            <a:r>
              <a:rPr lang="cs-CZ" noProof="0" dirty="0" smtClean="0"/>
              <a:t>hranice, kdy vozidlový systém kompletně přebere kontrolu nad vozidlem</a:t>
            </a:r>
            <a:endParaRPr lang="en-GB" noProof="0" dirty="0" smtClean="0"/>
          </a:p>
          <a:p>
            <a:pPr>
              <a:defRPr/>
            </a:pPr>
            <a:r>
              <a:rPr lang="cs-CZ" noProof="0" dirty="0" smtClean="0"/>
              <a:t>Rozhodnutí založeno na mnoha faktorech – jak uvnitř tak vně vozidla</a:t>
            </a:r>
            <a:r>
              <a:rPr lang="en-GB" noProof="0" dirty="0" smtClean="0"/>
              <a:t> </a:t>
            </a:r>
          </a:p>
          <a:p>
            <a:pPr>
              <a:defRPr/>
            </a:pPr>
            <a:r>
              <a:rPr lang="cs-CZ" noProof="0" dirty="0" smtClean="0"/>
              <a:t>Využití predikce trajektorie předmětů, s nimiž hrozí kolize</a:t>
            </a:r>
          </a:p>
          <a:p>
            <a:pPr>
              <a:defRPr/>
            </a:pPr>
            <a:r>
              <a:rPr lang="cs-CZ" dirty="0" smtClean="0"/>
              <a:t>Možnost dynamicky určit práh převzetí kontroly nad vozidlem </a:t>
            </a:r>
          </a:p>
          <a:p>
            <a:pPr>
              <a:defRPr/>
            </a:pPr>
            <a:r>
              <a:rPr lang="cs-CZ" dirty="0" smtClean="0"/>
              <a:t>Pokud </a:t>
            </a:r>
            <a:r>
              <a:rPr lang="cs-CZ" dirty="0"/>
              <a:t>hrozí kolize v časech pod 0.5 s, je téměř jisté, že řidič situaci </a:t>
            </a:r>
            <a:r>
              <a:rPr lang="cs-CZ" dirty="0" smtClean="0"/>
              <a:t>nezvládne </a:t>
            </a:r>
          </a:p>
          <a:p>
            <a:pPr>
              <a:defRPr/>
            </a:pPr>
            <a:r>
              <a:rPr lang="cs-CZ" dirty="0" smtClean="0"/>
              <a:t>Systém přebírá řízení </a:t>
            </a:r>
            <a:r>
              <a:rPr lang="cs-CZ" dirty="0"/>
              <a:t>a pokusí se vozidlo vyvést z kolizní situace, anebo alespoň řídit vozidlo tak, aby se minimalizovaly škody </a:t>
            </a:r>
            <a:endParaRPr lang="cs-CZ" dirty="0" smtClean="0"/>
          </a:p>
          <a:p>
            <a:pPr>
              <a:defRPr/>
            </a:pPr>
            <a:r>
              <a:rPr lang="cs-CZ" noProof="0" dirty="0" smtClean="0"/>
              <a:t>Právní aspekty</a:t>
            </a:r>
            <a:br>
              <a:rPr lang="cs-CZ" noProof="0" dirty="0" smtClean="0"/>
            </a:br>
            <a:r>
              <a:rPr lang="en-GB" noProof="0" dirty="0" smtClean="0"/>
              <a:t>– </a:t>
            </a:r>
            <a:r>
              <a:rPr lang="cs-CZ" noProof="0" dirty="0" smtClean="0"/>
              <a:t>řidič by měl být i nadále zodpovědný </a:t>
            </a:r>
            <a:br>
              <a:rPr lang="cs-CZ" noProof="0" dirty="0" smtClean="0"/>
            </a:br>
            <a:r>
              <a:rPr lang="cs-CZ" noProof="0" dirty="0" smtClean="0"/>
              <a:t>(v čase, kdy systém přebral kontrolu, </a:t>
            </a:r>
            <a:br>
              <a:rPr lang="cs-CZ" noProof="0" dirty="0" smtClean="0"/>
            </a:br>
            <a:r>
              <a:rPr lang="cs-CZ" noProof="0" dirty="0" smtClean="0"/>
              <a:t>nebylo v lidských silách srážce zabránit</a:t>
            </a:r>
            <a:r>
              <a:rPr lang="en-GB" noProof="0" dirty="0" smtClean="0"/>
              <a:t>)</a:t>
            </a:r>
          </a:p>
          <a:p>
            <a:pPr>
              <a:defRPr/>
            </a:pPr>
            <a:endParaRPr lang="en-GB" noProof="0" dirty="0"/>
          </a:p>
        </p:txBody>
      </p:sp>
      <p:pic>
        <p:nvPicPr>
          <p:cNvPr id="4" name="Picture 6" descr="사용자 삽입 이미지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05353" y="4839242"/>
            <a:ext cx="3179589" cy="1785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7180168" y="6429935"/>
            <a:ext cx="172354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800" dirty="0">
                <a:latin typeface="+mj-lt"/>
              </a:rPr>
              <a:t>http://www.trendbird.co.kr/2548</a:t>
            </a: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noProof="0" dirty="0" smtClean="0"/>
              <a:t>Zvýšení bezpečnosti při nevyhnutelné srážce</a:t>
            </a:r>
            <a:endParaRPr lang="en-GB" noProof="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noProof="0" dirty="0" smtClean="0"/>
              <a:t>V případě že srážce nejde zabránit, je snaha o minimalizaci škod a obětí</a:t>
            </a:r>
          </a:p>
          <a:p>
            <a:r>
              <a:rPr lang="cs-CZ" dirty="0" smtClean="0"/>
              <a:t>Rotací vozidla těsně před nehodou (smykem) je dosaženo jiného typu nárazu</a:t>
            </a:r>
            <a:r>
              <a:rPr lang="en-GB" noProof="0" dirty="0" smtClean="0"/>
              <a:t> </a:t>
            </a:r>
          </a:p>
          <a:p>
            <a:r>
              <a:rPr lang="cs-CZ" noProof="0" dirty="0" smtClean="0"/>
              <a:t>Např. namísto bočního nárazu je náraz předozadní</a:t>
            </a:r>
            <a:endParaRPr lang="en-GB" noProof="0" dirty="0" smtClean="0"/>
          </a:p>
        </p:txBody>
      </p:sp>
      <p:pic>
        <p:nvPicPr>
          <p:cNvPr id="57346" name="Picture 2" descr="http://www.cliffprosser.com/Crash_test_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5" y="4293096"/>
            <a:ext cx="2239504" cy="1672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179512" y="6165304"/>
            <a:ext cx="505779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800" dirty="0">
                <a:latin typeface="+mj-lt"/>
              </a:rPr>
              <a:t>http://www.dddilaw.com/library/side-impact-crash-tbone-accident-in-new-york-car-crash-lawyer.cfm</a:t>
            </a:r>
          </a:p>
        </p:txBody>
      </p:sp>
      <p:pic>
        <p:nvPicPr>
          <p:cNvPr id="57348" name="Picture 4" descr="http://conroetxlaw.com/images/RearEndCollision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184222"/>
            <a:ext cx="2649488" cy="1814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6045735" y="6057582"/>
            <a:ext cx="232788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800" dirty="0">
                <a:latin typeface="+mj-lt"/>
              </a:rPr>
              <a:t>http://conroetxlaw.com/AreasOfInterest.htm</a:t>
            </a:r>
          </a:p>
        </p:txBody>
      </p:sp>
      <p:cxnSp>
        <p:nvCxnSpPr>
          <p:cNvPr id="6" name="Přímá spojnice 5"/>
          <p:cNvCxnSpPr/>
          <p:nvPr/>
        </p:nvCxnSpPr>
        <p:spPr bwMode="auto">
          <a:xfrm>
            <a:off x="539552" y="4077073"/>
            <a:ext cx="2664296" cy="1921773"/>
          </a:xfrm>
          <a:prstGeom prst="line">
            <a:avLst/>
          </a:prstGeom>
          <a:solidFill>
            <a:schemeClr val="accent1"/>
          </a:solidFill>
          <a:ln w="1270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0" name="Přímá spojnice 9"/>
          <p:cNvCxnSpPr/>
          <p:nvPr/>
        </p:nvCxnSpPr>
        <p:spPr bwMode="auto">
          <a:xfrm flipV="1">
            <a:off x="539552" y="4077074"/>
            <a:ext cx="2664296" cy="1980508"/>
          </a:xfrm>
          <a:prstGeom prst="line">
            <a:avLst/>
          </a:prstGeom>
          <a:solidFill>
            <a:schemeClr val="accent1"/>
          </a:solidFill>
          <a:ln w="1270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4" name="Šipka doprava 13"/>
          <p:cNvSpPr/>
          <p:nvPr/>
        </p:nvSpPr>
        <p:spPr bwMode="auto">
          <a:xfrm>
            <a:off x="3995936" y="4797152"/>
            <a:ext cx="1241371" cy="648072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5763837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noProof="0" dirty="0" smtClean="0"/>
              <a:t>Trendy do budoucna</a:t>
            </a:r>
            <a:endParaRPr lang="en-GB" noProof="0" dirty="0" smtClean="0"/>
          </a:p>
        </p:txBody>
      </p:sp>
      <p:sp>
        <p:nvSpPr>
          <p:cNvPr id="34819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err="1"/>
              <a:t>Druhá</a:t>
            </a:r>
            <a:r>
              <a:rPr lang="en-GB" dirty="0"/>
              <a:t> </a:t>
            </a:r>
            <a:r>
              <a:rPr lang="en-GB" dirty="0" err="1"/>
              <a:t>generace</a:t>
            </a:r>
            <a:r>
              <a:rPr lang="en-GB" dirty="0"/>
              <a:t> </a:t>
            </a:r>
            <a:r>
              <a:rPr lang="en-GB" dirty="0" err="1"/>
              <a:t>kooperativních</a:t>
            </a:r>
            <a:r>
              <a:rPr lang="en-GB" dirty="0"/>
              <a:t> </a:t>
            </a:r>
            <a:r>
              <a:rPr lang="en-GB" dirty="0" err="1" smtClean="0"/>
              <a:t>systémů</a:t>
            </a:r>
            <a:endParaRPr lang="cs-CZ" dirty="0" smtClean="0"/>
          </a:p>
          <a:p>
            <a:r>
              <a:rPr lang="cs-CZ" dirty="0" smtClean="0"/>
              <a:t>Integrace </a:t>
            </a:r>
            <a:r>
              <a:rPr lang="cs-CZ" dirty="0" err="1"/>
              <a:t>předkolizních</a:t>
            </a:r>
            <a:r>
              <a:rPr lang="cs-CZ" dirty="0"/>
              <a:t> systémů s kooperativními systémy </a:t>
            </a:r>
            <a:endParaRPr lang="cs-CZ" dirty="0" smtClean="0"/>
          </a:p>
          <a:p>
            <a:r>
              <a:rPr lang="cs-CZ" dirty="0"/>
              <a:t>zvyšuje </a:t>
            </a:r>
            <a:r>
              <a:rPr lang="cs-CZ" dirty="0" smtClean="0"/>
              <a:t>se stupeň </a:t>
            </a:r>
            <a:r>
              <a:rPr lang="cs-CZ" dirty="0"/>
              <a:t>organizace dopravního proudu, významně se eliminuje vznik kolizních situací a minimalizují se jejich </a:t>
            </a:r>
            <a:r>
              <a:rPr lang="cs-CZ" dirty="0" smtClean="0"/>
              <a:t>důsledky</a:t>
            </a:r>
          </a:p>
          <a:p>
            <a:r>
              <a:rPr lang="cs-CZ" noProof="0" dirty="0" smtClean="0"/>
              <a:t>Využití</a:t>
            </a:r>
            <a:endParaRPr lang="en-GB" noProof="0" dirty="0" smtClean="0"/>
          </a:p>
          <a:p>
            <a:pPr lvl="1"/>
            <a:r>
              <a:rPr lang="cs-CZ" dirty="0" smtClean="0"/>
              <a:t>optimalizace </a:t>
            </a:r>
            <a:r>
              <a:rPr lang="cs-CZ" dirty="0"/>
              <a:t>vzdálenosti mezi </a:t>
            </a:r>
            <a:r>
              <a:rPr lang="cs-CZ" dirty="0" smtClean="0"/>
              <a:t>vozidly</a:t>
            </a:r>
          </a:p>
          <a:p>
            <a:pPr lvl="1"/>
            <a:r>
              <a:rPr lang="cs-CZ" dirty="0"/>
              <a:t>Automatické systémy spolu komunikují a koordinují svou aktivitu </a:t>
            </a:r>
            <a:endParaRPr lang="cs-CZ" dirty="0" smtClean="0"/>
          </a:p>
          <a:p>
            <a:pPr lvl="1"/>
            <a:r>
              <a:rPr lang="cs-CZ" dirty="0" smtClean="0"/>
              <a:t>při </a:t>
            </a:r>
            <a:r>
              <a:rPr lang="cs-CZ" dirty="0"/>
              <a:t>kolizi 2 vozidel, hrozící v čase pod 0,5 s. jsou řidiči obou vozidel fakticky vyřazeni z </a:t>
            </a:r>
            <a:r>
              <a:rPr lang="cs-CZ" dirty="0" smtClean="0"/>
              <a:t>činnosti</a:t>
            </a:r>
          </a:p>
          <a:p>
            <a:pPr lvl="1"/>
            <a:r>
              <a:rPr lang="cs-CZ" dirty="0"/>
              <a:t>.</a:t>
            </a:r>
            <a:r>
              <a:rPr lang="cs-CZ" dirty="0" smtClean="0"/>
              <a:t>..</a:t>
            </a:r>
            <a:endParaRPr lang="cs-CZ" dirty="0"/>
          </a:p>
          <a:p>
            <a:pPr lvl="1"/>
            <a:endParaRPr lang="cs-CZ" dirty="0" smtClean="0"/>
          </a:p>
          <a:p>
            <a:pPr lvl="1"/>
            <a:endParaRPr lang="en-GB" noProof="0" dirty="0" smtClean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Robotic</a:t>
            </a:r>
            <a:r>
              <a:rPr lang="cs-CZ" noProof="0" dirty="0" err="1" smtClean="0"/>
              <a:t>ké</a:t>
            </a:r>
            <a:r>
              <a:rPr lang="cs-CZ" noProof="0" dirty="0" smtClean="0"/>
              <a:t> systémy</a:t>
            </a:r>
            <a:endParaRPr lang="en-GB" noProof="0" dirty="0" smtClean="0"/>
          </a:p>
        </p:txBody>
      </p:sp>
      <p:sp>
        <p:nvSpPr>
          <p:cNvPr id="3584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přebírají za řidiče </a:t>
            </a:r>
            <a:r>
              <a:rPr lang="cs-CZ" dirty="0" smtClean="0"/>
              <a:t>taktickou </a:t>
            </a:r>
            <a:r>
              <a:rPr lang="cs-CZ" dirty="0"/>
              <a:t>i operativní složku řízení </a:t>
            </a:r>
            <a:endParaRPr lang="cs-CZ" dirty="0" smtClean="0"/>
          </a:p>
          <a:p>
            <a:r>
              <a:rPr lang="cs-CZ" dirty="0" smtClean="0"/>
              <a:t>Řidiči ponechána role </a:t>
            </a:r>
            <a:r>
              <a:rPr lang="cs-CZ" dirty="0"/>
              <a:t>zadavatele cílů, </a:t>
            </a:r>
            <a:r>
              <a:rPr lang="cs-CZ" dirty="0" smtClean="0"/>
              <a:t>funkce </a:t>
            </a:r>
            <a:r>
              <a:rPr lang="cs-CZ" dirty="0"/>
              <a:t>dohledu a </a:t>
            </a:r>
            <a:r>
              <a:rPr lang="cs-CZ" dirty="0" smtClean="0"/>
              <a:t>role </a:t>
            </a:r>
            <a:r>
              <a:rPr lang="cs-CZ" dirty="0"/>
              <a:t>řešitele neočekávaných </a:t>
            </a:r>
            <a:r>
              <a:rPr lang="cs-CZ" dirty="0" smtClean="0"/>
              <a:t>situací</a:t>
            </a:r>
            <a:endParaRPr lang="en-GB" noProof="0" dirty="0" smtClean="0"/>
          </a:p>
          <a:p>
            <a:r>
              <a:rPr lang="cs-CZ" noProof="0" dirty="0" smtClean="0"/>
              <a:t>V řádu desetiletí?</a:t>
            </a:r>
          </a:p>
          <a:p>
            <a:endParaRPr lang="cs-CZ" dirty="0"/>
          </a:p>
          <a:p>
            <a:pPr marL="457200" lvl="1" indent="0">
              <a:buNone/>
            </a:pPr>
            <a:r>
              <a:rPr lang="cs-CZ" dirty="0" smtClean="0"/>
              <a:t>(DARPA Urban </a:t>
            </a:r>
            <a:r>
              <a:rPr lang="cs-CZ" dirty="0" err="1" smtClean="0"/>
              <a:t>Challenge</a:t>
            </a:r>
            <a:r>
              <a:rPr lang="cs-CZ" dirty="0" smtClean="0"/>
              <a:t> 2007</a:t>
            </a:r>
          </a:p>
          <a:p>
            <a:pPr lvl="1"/>
            <a:r>
              <a:rPr lang="cs-CZ" noProof="0" dirty="0" smtClean="0"/>
              <a:t>http://www.youtube.com/watch?v=lULl63ERek0</a:t>
            </a:r>
          </a:p>
          <a:p>
            <a:pPr lvl="1"/>
            <a:r>
              <a:rPr lang="en-GB" noProof="0" dirty="0" smtClean="0"/>
              <a:t>http://www.youtube.com/watch?v=BSS0MZvoltw</a:t>
            </a:r>
            <a:r>
              <a:rPr lang="cs-CZ" noProof="0" dirty="0" smtClean="0"/>
              <a:t>)</a:t>
            </a:r>
            <a:endParaRPr lang="en-GB" noProof="0" dirty="0" smtClean="0"/>
          </a:p>
          <a:p>
            <a:endParaRPr lang="en-GB" noProof="0" dirty="0" smtClean="0"/>
          </a:p>
          <a:p>
            <a:endParaRPr lang="en-GB" noProof="0" dirty="0" smtClean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noProof="0" dirty="0" smtClean="0"/>
              <a:t>Děkuji za Vaši pozornost</a:t>
            </a:r>
            <a:endParaRPr lang="en-GB" noProof="0" dirty="0"/>
          </a:p>
        </p:txBody>
      </p:sp>
      <p:pic>
        <p:nvPicPr>
          <p:cNvPr id="52226" name="Picture 2" descr="C:\ZB\ruzne\vtipy\doprava\143014-original-a6o1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14500" y="1138238"/>
            <a:ext cx="5715000" cy="458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93527464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noProof="0" dirty="0" smtClean="0"/>
              <a:t>Literatura</a:t>
            </a:r>
            <a:endParaRPr lang="en-GB" noProof="0" dirty="0" smtClean="0"/>
          </a:p>
        </p:txBody>
      </p:sp>
      <p:sp>
        <p:nvSpPr>
          <p:cNvPr id="36867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noProof="0" dirty="0" smtClean="0"/>
              <a:t>http://www.swri.com/3pubs/brochure/d10/AVSA/home.htm</a:t>
            </a:r>
          </a:p>
          <a:p>
            <a:r>
              <a:rPr lang="en-GB" noProof="0" dirty="0" smtClean="0"/>
              <a:t>http://ec.europa.eu/information_society/activities/intelligentcar/technologies/index_en.htm</a:t>
            </a:r>
          </a:p>
          <a:p>
            <a:r>
              <a:rPr lang="en-GB" noProof="0" dirty="0" smtClean="0"/>
              <a:t>http://www.autointhenews.com/heres-to-the-year-2020-the-future-of-automotive-technology/</a:t>
            </a:r>
          </a:p>
          <a:p>
            <a:endParaRPr lang="en-GB" noProof="0" dirty="0" smtClean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noProof="0" dirty="0" smtClean="0"/>
              <a:t>Technologie inteligentního vozidla</a:t>
            </a:r>
            <a:endParaRPr lang="en-GB" noProof="0" dirty="0" smtClean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3400" y="836613"/>
            <a:ext cx="8364538" cy="5688012"/>
          </a:xfrm>
        </p:spPr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cs-CZ" noProof="0" dirty="0" smtClean="0"/>
              <a:t>ABS - </a:t>
            </a:r>
            <a:r>
              <a:rPr lang="en-GB" noProof="0" dirty="0" smtClean="0"/>
              <a:t>Anti-lock Braking System </a:t>
            </a:r>
          </a:p>
          <a:p>
            <a:pPr>
              <a:defRPr/>
            </a:pPr>
            <a:r>
              <a:rPr lang="en-GB" noProof="0" dirty="0" smtClean="0"/>
              <a:t>Adaptive Cruise Control (ACC)</a:t>
            </a:r>
          </a:p>
          <a:p>
            <a:pPr>
              <a:defRPr/>
            </a:pPr>
            <a:r>
              <a:rPr lang="en-GB" noProof="0" dirty="0" err="1" smtClean="0"/>
              <a:t>Adaptiv</a:t>
            </a:r>
            <a:r>
              <a:rPr lang="cs-CZ" noProof="0" dirty="0" smtClean="0"/>
              <a:t>ní světlomety</a:t>
            </a:r>
            <a:endParaRPr lang="en-GB" noProof="0" dirty="0" smtClean="0"/>
          </a:p>
          <a:p>
            <a:pPr>
              <a:defRPr/>
            </a:pPr>
            <a:r>
              <a:rPr lang="cs-CZ" noProof="0" dirty="0" smtClean="0"/>
              <a:t>Asistence při změně jízdního pruhu</a:t>
            </a:r>
            <a:r>
              <a:rPr lang="en-GB" noProof="0" dirty="0" smtClean="0"/>
              <a:t> / </a:t>
            </a:r>
            <a:r>
              <a:rPr lang="cs-CZ" noProof="0" dirty="0" smtClean="0"/>
              <a:t>Detekce v mrtvém bodu</a:t>
            </a:r>
            <a:endParaRPr lang="en-GB" noProof="0" dirty="0" smtClean="0"/>
          </a:p>
          <a:p>
            <a:pPr>
              <a:defRPr/>
            </a:pPr>
            <a:r>
              <a:rPr lang="cs-CZ" noProof="0" dirty="0" smtClean="0"/>
              <a:t>Monitorování řidiče a varovný systém</a:t>
            </a:r>
            <a:endParaRPr lang="en-GB" noProof="0" dirty="0" smtClean="0"/>
          </a:p>
          <a:p>
            <a:pPr>
              <a:defRPr/>
            </a:pPr>
            <a:r>
              <a:rPr lang="cs-CZ" noProof="0" dirty="0" smtClean="0"/>
              <a:t>Elektronický asistenční brzdový systém</a:t>
            </a:r>
            <a:endParaRPr lang="en-GB" noProof="0" dirty="0" smtClean="0"/>
          </a:p>
          <a:p>
            <a:pPr>
              <a:defRPr/>
            </a:pPr>
            <a:r>
              <a:rPr lang="cs-CZ" noProof="0" dirty="0" smtClean="0"/>
              <a:t>ESC - </a:t>
            </a:r>
            <a:r>
              <a:rPr lang="en-GB" noProof="0" dirty="0" smtClean="0"/>
              <a:t>Electronic Stability Control </a:t>
            </a:r>
          </a:p>
          <a:p>
            <a:pPr>
              <a:defRPr/>
            </a:pPr>
            <a:r>
              <a:rPr lang="cs-CZ" noProof="0" dirty="0" smtClean="0"/>
              <a:t>Indikátor řazení pro manuální převodovky</a:t>
            </a:r>
            <a:endParaRPr lang="en-GB" noProof="0" dirty="0" smtClean="0"/>
          </a:p>
          <a:p>
            <a:pPr>
              <a:defRPr/>
            </a:pPr>
            <a:r>
              <a:rPr lang="cs-CZ" noProof="0" dirty="0" smtClean="0"/>
              <a:t>Varovný systém při vyjetí z jízdního pruhu</a:t>
            </a:r>
            <a:endParaRPr lang="en-GB" noProof="0" dirty="0" smtClean="0"/>
          </a:p>
          <a:p>
            <a:pPr>
              <a:defRPr/>
            </a:pPr>
            <a:r>
              <a:rPr lang="en-GB" noProof="0" dirty="0" smtClean="0"/>
              <a:t>N</a:t>
            </a:r>
            <a:r>
              <a:rPr lang="cs-CZ" noProof="0" dirty="0" smtClean="0"/>
              <a:t>oční vidění</a:t>
            </a:r>
            <a:endParaRPr lang="en-GB" noProof="0" dirty="0" smtClean="0"/>
          </a:p>
          <a:p>
            <a:pPr>
              <a:defRPr/>
            </a:pPr>
            <a:r>
              <a:rPr lang="cs-CZ" noProof="0" dirty="0" smtClean="0"/>
              <a:t>Systémy varování před překážkami a srážkami</a:t>
            </a:r>
            <a:endParaRPr lang="en-GB" noProof="0" dirty="0" smtClean="0"/>
          </a:p>
          <a:p>
            <a:pPr>
              <a:defRPr/>
            </a:pPr>
            <a:r>
              <a:rPr lang="cs-CZ" noProof="0" dirty="0" smtClean="0"/>
              <a:t>Systémy ochrany zranitelných účastníků silničního provozu</a:t>
            </a:r>
          </a:p>
          <a:p>
            <a:pPr>
              <a:defRPr/>
            </a:pPr>
            <a:r>
              <a:rPr lang="cs-CZ" dirty="0" smtClean="0"/>
              <a:t>Upozornění při překročení rychlosti</a:t>
            </a:r>
            <a:endParaRPr lang="en-GB" noProof="0" dirty="0" smtClean="0"/>
          </a:p>
          <a:p>
            <a:pPr>
              <a:defRPr/>
            </a:pPr>
            <a:r>
              <a:rPr lang="cs-CZ" noProof="0" dirty="0" smtClean="0"/>
              <a:t>Systémy monitorování tlaku v pneumatikách</a:t>
            </a:r>
            <a:r>
              <a:rPr lang="en-GB" noProof="0" dirty="0" smtClean="0"/>
              <a:t>(TPMS)</a:t>
            </a:r>
          </a:p>
          <a:p>
            <a:pPr>
              <a:defRPr/>
            </a:pPr>
            <a:r>
              <a:rPr lang="en-GB" dirty="0" smtClean="0"/>
              <a:t>Dynamic</a:t>
            </a:r>
            <a:r>
              <a:rPr lang="cs-CZ" dirty="0" err="1" smtClean="0"/>
              <a:t>ké</a:t>
            </a:r>
            <a:r>
              <a:rPr lang="cs-CZ" dirty="0" smtClean="0"/>
              <a:t> řízení dopravy</a:t>
            </a:r>
            <a:endParaRPr lang="en-GB" dirty="0" smtClean="0"/>
          </a:p>
          <a:p>
            <a:pPr>
              <a:defRPr/>
            </a:pPr>
            <a:r>
              <a:rPr lang="cs-CZ" dirty="0" smtClean="0"/>
              <a:t>Informace o prostředí</a:t>
            </a:r>
          </a:p>
          <a:p>
            <a:pPr>
              <a:defRPr/>
            </a:pPr>
            <a:r>
              <a:rPr lang="cs-CZ" dirty="0" smtClean="0"/>
              <a:t>Varovný systém  před místním nebezpečím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xmlns="" val="3373689202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noProof="0" dirty="0" smtClean="0"/>
              <a:t>Používané technologie</a:t>
            </a:r>
            <a:endParaRPr lang="en-GB" noProof="0" dirty="0" smtClean="0"/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779463" y="836712"/>
            <a:ext cx="8364537" cy="5534025"/>
          </a:xfrm>
        </p:spPr>
        <p:txBody>
          <a:bodyPr>
            <a:normAutofit fontScale="92500" lnSpcReduction="20000"/>
          </a:bodyPr>
          <a:lstStyle/>
          <a:p>
            <a:r>
              <a:rPr lang="cs-CZ" dirty="0" smtClean="0"/>
              <a:t>Senzory </a:t>
            </a:r>
            <a:endParaRPr lang="en-GB" noProof="0" dirty="0" smtClean="0"/>
          </a:p>
          <a:p>
            <a:pPr lvl="1"/>
            <a:r>
              <a:rPr lang="en-GB" noProof="0" dirty="0" smtClean="0"/>
              <a:t>LIDAR (</a:t>
            </a:r>
            <a:r>
              <a:rPr lang="en-GB" b="1" noProof="0" dirty="0" smtClean="0"/>
              <a:t>Li</a:t>
            </a:r>
            <a:r>
              <a:rPr lang="en-GB" noProof="0" dirty="0" smtClean="0"/>
              <a:t>ght </a:t>
            </a:r>
            <a:r>
              <a:rPr lang="en-GB" b="1" noProof="0" dirty="0" smtClean="0"/>
              <a:t>D</a:t>
            </a:r>
            <a:r>
              <a:rPr lang="en-GB" noProof="0" dirty="0" smtClean="0"/>
              <a:t>etection </a:t>
            </a:r>
            <a:r>
              <a:rPr lang="en-GB" b="1" noProof="0" dirty="0" smtClean="0"/>
              <a:t>A</a:t>
            </a:r>
            <a:r>
              <a:rPr lang="en-GB" noProof="0" dirty="0" smtClean="0"/>
              <a:t>nd </a:t>
            </a:r>
            <a:r>
              <a:rPr lang="en-GB" b="1" noProof="0" dirty="0" smtClean="0"/>
              <a:t>R</a:t>
            </a:r>
            <a:r>
              <a:rPr lang="en-GB" noProof="0" dirty="0" smtClean="0"/>
              <a:t>anging) </a:t>
            </a:r>
          </a:p>
          <a:p>
            <a:pPr lvl="1"/>
            <a:r>
              <a:rPr lang="en-GB" noProof="0" dirty="0" smtClean="0"/>
              <a:t>RADAR, </a:t>
            </a:r>
          </a:p>
          <a:p>
            <a:pPr lvl="1"/>
            <a:r>
              <a:rPr lang="cs-CZ" noProof="0" dirty="0" smtClean="0"/>
              <a:t>Infračervené senzory</a:t>
            </a:r>
          </a:p>
          <a:p>
            <a:pPr lvl="1"/>
            <a:r>
              <a:rPr lang="cs-CZ" dirty="0" err="1" smtClean="0"/>
              <a:t>videodetekce</a:t>
            </a:r>
            <a:endParaRPr lang="en-GB" noProof="0" dirty="0" smtClean="0"/>
          </a:p>
          <a:p>
            <a:r>
              <a:rPr lang="cs-CZ" noProof="0" dirty="0" smtClean="0"/>
              <a:t>Identifikace polohy</a:t>
            </a:r>
            <a:r>
              <a:rPr lang="en-GB" noProof="0" dirty="0" smtClean="0"/>
              <a:t> </a:t>
            </a:r>
          </a:p>
          <a:p>
            <a:pPr lvl="1"/>
            <a:r>
              <a:rPr lang="cs-CZ" noProof="0" dirty="0" smtClean="0"/>
              <a:t>Satelitní systémy</a:t>
            </a:r>
            <a:r>
              <a:rPr lang="en-GB" noProof="0" dirty="0" smtClean="0"/>
              <a:t> </a:t>
            </a:r>
          </a:p>
          <a:p>
            <a:pPr lvl="1"/>
            <a:r>
              <a:rPr lang="cs-CZ" noProof="0" dirty="0" err="1" smtClean="0"/>
              <a:t>Ak</a:t>
            </a:r>
            <a:r>
              <a:rPr lang="en-GB" noProof="0" dirty="0" err="1" smtClean="0"/>
              <a:t>cel</a:t>
            </a:r>
            <a:r>
              <a:rPr lang="cs-CZ" noProof="0" dirty="0" smtClean="0"/>
              <a:t>e</a:t>
            </a:r>
            <a:r>
              <a:rPr lang="en-GB" noProof="0" dirty="0" smtClean="0"/>
              <a:t>r</a:t>
            </a:r>
            <a:r>
              <a:rPr lang="cs-CZ" noProof="0" dirty="0" smtClean="0"/>
              <a:t>o</a:t>
            </a:r>
            <a:r>
              <a:rPr lang="en-GB" noProof="0" dirty="0" smtClean="0"/>
              <a:t>meter </a:t>
            </a:r>
          </a:p>
          <a:p>
            <a:pPr lvl="1"/>
            <a:r>
              <a:rPr lang="en-GB" noProof="0" dirty="0" err="1" smtClean="0"/>
              <a:t>Odometr</a:t>
            </a:r>
            <a:endParaRPr lang="cs-CZ" noProof="0" dirty="0" smtClean="0"/>
          </a:p>
          <a:p>
            <a:r>
              <a:rPr lang="cs-CZ" dirty="0" smtClean="0"/>
              <a:t>Interní senzory ve vozidle</a:t>
            </a:r>
            <a:endParaRPr lang="en-GB" noProof="0" dirty="0" smtClean="0"/>
          </a:p>
          <a:p>
            <a:pPr marL="0" indent="0">
              <a:buNone/>
            </a:pPr>
            <a:endParaRPr lang="cs-CZ" noProof="0" dirty="0" smtClean="0"/>
          </a:p>
          <a:p>
            <a:pPr marL="0" indent="0">
              <a:buNone/>
            </a:pPr>
            <a:r>
              <a:rPr lang="cs-CZ" noProof="0" dirty="0" smtClean="0"/>
              <a:t>Nezbytná součást:</a:t>
            </a:r>
          </a:p>
          <a:p>
            <a:r>
              <a:rPr lang="en-GB" noProof="0" dirty="0" smtClean="0"/>
              <a:t>Software </a:t>
            </a:r>
          </a:p>
          <a:p>
            <a:pPr lvl="1"/>
            <a:r>
              <a:rPr lang="cs-CZ" noProof="0" dirty="0" smtClean="0"/>
              <a:t>Např. pro identifikaci a klasifikaci objektů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xmlns="" val="1926668145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ABS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3400" y="914401"/>
            <a:ext cx="8364538" cy="4890863"/>
          </a:xfrm>
        </p:spPr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en-GB" dirty="0" smtClean="0"/>
              <a:t>Anti-lock </a:t>
            </a:r>
            <a:r>
              <a:rPr lang="en-GB" dirty="0"/>
              <a:t>Braking </a:t>
            </a:r>
            <a:r>
              <a:rPr lang="en-GB" dirty="0" err="1" smtClean="0"/>
              <a:t>Syst</a:t>
            </a:r>
            <a:r>
              <a:rPr lang="cs-CZ" dirty="0" smtClean="0"/>
              <a:t>e</a:t>
            </a:r>
            <a:r>
              <a:rPr lang="en-GB" dirty="0" smtClean="0"/>
              <a:t>m</a:t>
            </a:r>
            <a:r>
              <a:rPr lang="cs-CZ" dirty="0" smtClean="0"/>
              <a:t> </a:t>
            </a:r>
            <a:r>
              <a:rPr lang="cs-CZ" dirty="0"/>
              <a:t>/ </a:t>
            </a:r>
            <a:r>
              <a:rPr lang="cs-CZ" dirty="0" err="1" smtClean="0"/>
              <a:t>Antiblockiersystem</a:t>
            </a:r>
            <a:endParaRPr lang="cs-CZ" dirty="0"/>
          </a:p>
          <a:p>
            <a:pPr>
              <a:defRPr/>
            </a:pPr>
            <a:r>
              <a:rPr lang="cs-CZ" noProof="0" dirty="0" smtClean="0"/>
              <a:t>Zabraňuje kolům v zablokování a tím ztrátě adheze díky automatické úpravě brzdového tlaku když řidič silně zabrzdí</a:t>
            </a:r>
            <a:endParaRPr lang="en-GB" noProof="0" dirty="0" smtClean="0"/>
          </a:p>
          <a:p>
            <a:pPr>
              <a:defRPr/>
            </a:pPr>
            <a:r>
              <a:rPr lang="cs-CZ" noProof="0" dirty="0" smtClean="0"/>
              <a:t>Systém monitoruje aktuální rychlost každého kola, kterou porovnává s otáčkami kol. </a:t>
            </a:r>
          </a:p>
          <a:p>
            <a:pPr>
              <a:defRPr/>
            </a:pPr>
            <a:r>
              <a:rPr lang="cs-CZ" noProof="0" dirty="0" smtClean="0"/>
              <a:t>Pokud zaznamená náhlý pokles v otáčení jednoho z kol, řídicí jednotka odpustí tlak z brzdového systému pomalejšího kola a po zvýšení rychlosti tlak hned zase zvýší – možno opakovat </a:t>
            </a:r>
            <a:r>
              <a:rPr lang="cs-CZ" noProof="0" dirty="0" err="1" smtClean="0"/>
              <a:t>několikrá</a:t>
            </a:r>
            <a:r>
              <a:rPr lang="cs-CZ" dirty="0" smtClean="0"/>
              <a:t>t za sekundu</a:t>
            </a:r>
            <a:r>
              <a:rPr lang="cs-CZ" noProof="0" dirty="0" smtClean="0"/>
              <a:t>.</a:t>
            </a:r>
            <a:r>
              <a:rPr lang="en-GB" noProof="0" dirty="0" smtClean="0"/>
              <a:t> </a:t>
            </a:r>
            <a:endParaRPr lang="cs-CZ" noProof="0" dirty="0" smtClean="0"/>
          </a:p>
          <a:p>
            <a:pPr marL="0" indent="0">
              <a:buNone/>
              <a:defRPr/>
            </a:pPr>
            <a:endParaRPr lang="en-GB" noProof="0" dirty="0" smtClean="0"/>
          </a:p>
          <a:p>
            <a:pPr>
              <a:defRPr/>
            </a:pPr>
            <a:r>
              <a:rPr lang="en-GB" noProof="0" dirty="0" smtClean="0"/>
              <a:t>ABS </a:t>
            </a:r>
            <a:r>
              <a:rPr lang="cs-CZ" noProof="0" dirty="0" smtClean="0"/>
              <a:t>bylo poprvé využito</a:t>
            </a:r>
            <a:r>
              <a:rPr lang="en-GB" noProof="0" dirty="0" smtClean="0"/>
              <a:t> </a:t>
            </a:r>
            <a:r>
              <a:rPr lang="cs-CZ" noProof="0" dirty="0" smtClean="0"/>
              <a:t/>
            </a:r>
            <a:br>
              <a:rPr lang="cs-CZ" noProof="0" dirty="0" smtClean="0"/>
            </a:br>
            <a:r>
              <a:rPr lang="cs-CZ" noProof="0" dirty="0" smtClean="0"/>
              <a:t>v roce 19</a:t>
            </a:r>
            <a:r>
              <a:rPr lang="en-GB" noProof="0" dirty="0" smtClean="0"/>
              <a:t>70</a:t>
            </a:r>
            <a:endParaRPr lang="cs-CZ" noProof="0" dirty="0" smtClean="0"/>
          </a:p>
          <a:p>
            <a:pPr>
              <a:defRPr/>
            </a:pPr>
            <a:r>
              <a:rPr lang="en-GB" noProof="0" dirty="0" smtClean="0"/>
              <a:t>I</a:t>
            </a:r>
            <a:r>
              <a:rPr lang="cs-CZ" noProof="0" dirty="0" smtClean="0"/>
              <a:t>V roce </a:t>
            </a:r>
            <a:r>
              <a:rPr lang="en-GB" noProof="0" dirty="0" smtClean="0"/>
              <a:t>2006</a:t>
            </a:r>
            <a:r>
              <a:rPr lang="cs-CZ" noProof="0" dirty="0" smtClean="0"/>
              <a:t> bylo </a:t>
            </a:r>
            <a:r>
              <a:rPr lang="en-GB" noProof="0" dirty="0" smtClean="0"/>
              <a:t>91% </a:t>
            </a:r>
            <a:r>
              <a:rPr lang="cs-CZ" noProof="0" dirty="0" smtClean="0"/>
              <a:t>nových vozidel</a:t>
            </a:r>
            <a:br>
              <a:rPr lang="cs-CZ" noProof="0" dirty="0" smtClean="0"/>
            </a:br>
            <a:r>
              <a:rPr lang="cs-CZ" noProof="0" dirty="0" smtClean="0"/>
              <a:t>v Evropě vybaveno ABS</a:t>
            </a:r>
            <a:br>
              <a:rPr lang="cs-CZ" noProof="0" dirty="0" smtClean="0"/>
            </a:br>
            <a:r>
              <a:rPr lang="en-GB" noProof="0" dirty="0" err="1" smtClean="0"/>
              <a:t>penetra</a:t>
            </a:r>
            <a:r>
              <a:rPr lang="cs-CZ" noProof="0" dirty="0" err="1" smtClean="0"/>
              <a:t>ce</a:t>
            </a:r>
            <a:r>
              <a:rPr lang="cs-CZ" noProof="0" dirty="0" smtClean="0"/>
              <a:t> v Evropě dosáhla </a:t>
            </a:r>
            <a:r>
              <a:rPr lang="en-GB" noProof="0" dirty="0" smtClean="0"/>
              <a:t>66% </a:t>
            </a:r>
            <a:r>
              <a:rPr lang="cs-CZ" dirty="0" err="1" smtClean="0"/>
              <a:t/>
            </a:r>
            <a:br>
              <a:rPr lang="cs-CZ" dirty="0" err="1" smtClean="0"/>
            </a:br>
            <a:r>
              <a:rPr lang="cs-CZ" noProof="0" dirty="0" smtClean="0"/>
              <a:t>v rámci celého vozového parku</a:t>
            </a:r>
            <a:endParaRPr lang="en-GB" noProof="0" dirty="0"/>
          </a:p>
        </p:txBody>
      </p:sp>
      <p:pic>
        <p:nvPicPr>
          <p:cNvPr id="55298" name="Picture 2" descr="http://farm4.static.flickr.com/3295/2607326544_0af7e9b3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097526"/>
            <a:ext cx="3148876" cy="2248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5216322" y="6345824"/>
            <a:ext cx="39276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0" dirty="0" smtClean="0">
                <a:latin typeface="+mj-lt"/>
              </a:rPr>
              <a:t>http://tzywen.com/modules.php?name=News&amp;file=article&amp;sid=678</a:t>
            </a:r>
            <a:endParaRPr lang="cs-CZ" sz="1000" b="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9078107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Electronic Stability Control (ESC)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842392"/>
            <a:ext cx="8508554" cy="4041145"/>
          </a:xfrm>
        </p:spPr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cs-CZ" noProof="0" dirty="0" smtClean="0"/>
              <a:t>Pomáhá v situacích, kdy řidič buď nezatočí dostatečně rychle anebo v zatáčce naopak přetočí</a:t>
            </a:r>
            <a:endParaRPr lang="en-GB" noProof="0" dirty="0" smtClean="0"/>
          </a:p>
          <a:p>
            <a:pPr>
              <a:defRPr/>
            </a:pPr>
            <a:r>
              <a:rPr lang="cs-CZ" noProof="0" dirty="0" smtClean="0"/>
              <a:t>Elektronická stabilizace zaznamená rozdíl mezi trajektorií vozidla a požadovaným směrem</a:t>
            </a:r>
          </a:p>
          <a:p>
            <a:pPr>
              <a:defRPr/>
            </a:pPr>
            <a:r>
              <a:rPr lang="cs-CZ" noProof="0" dirty="0" smtClean="0"/>
              <a:t>Jednotlivá kola jsou dle potřeby mírně přibrzděna popř. je snížen točivý moment např. při rychlém </a:t>
            </a:r>
            <a:r>
              <a:rPr lang="cs-CZ" dirty="0" smtClean="0"/>
              <a:t>průjezdu zatáčkou </a:t>
            </a:r>
            <a:r>
              <a:rPr lang="cs-CZ" noProof="0" dirty="0" smtClean="0"/>
              <a:t>a tím je vozidlo navráceno do zamýšleného kurzu</a:t>
            </a:r>
            <a:endParaRPr lang="en-GB" noProof="0" dirty="0" smtClean="0"/>
          </a:p>
          <a:p>
            <a:pPr>
              <a:defRPr/>
            </a:pPr>
            <a:r>
              <a:rPr lang="cs-CZ" noProof="0" dirty="0" smtClean="0"/>
              <a:t>Řidič často vůbec nezaznamená, že elektronická stabilizace zasáhla</a:t>
            </a:r>
            <a:r>
              <a:rPr lang="en-GB" noProof="0" dirty="0" smtClean="0"/>
              <a:t> </a:t>
            </a:r>
          </a:p>
          <a:p>
            <a:pPr>
              <a:defRPr/>
            </a:pPr>
            <a:r>
              <a:rPr lang="cs-CZ" noProof="0" dirty="0" smtClean="0"/>
              <a:t>Poprvé použito v roce </a:t>
            </a:r>
            <a:r>
              <a:rPr lang="en-GB" noProof="0" dirty="0" smtClean="0"/>
              <a:t>1995</a:t>
            </a:r>
            <a:r>
              <a:rPr lang="cs-CZ" noProof="0" dirty="0" smtClean="0"/>
              <a:t> dle vzoru ABS systému, </a:t>
            </a:r>
            <a:br>
              <a:rPr lang="cs-CZ" noProof="0" dirty="0" smtClean="0"/>
            </a:br>
            <a:r>
              <a:rPr lang="en-GB" noProof="0" dirty="0" smtClean="0"/>
              <a:t> </a:t>
            </a:r>
            <a:r>
              <a:rPr lang="cs-CZ" noProof="0" dirty="0" smtClean="0"/>
              <a:t>v roce 2005 bylo ESC systémem vybaveno</a:t>
            </a:r>
            <a:r>
              <a:rPr lang="en-GB" noProof="0" dirty="0" smtClean="0"/>
              <a:t> 40% </a:t>
            </a:r>
            <a:r>
              <a:rPr lang="cs-CZ" noProof="0" dirty="0" smtClean="0"/>
              <a:t>nově vyrobených vozidel, 2011 cca 60% </a:t>
            </a:r>
            <a:r>
              <a:rPr lang="cs-CZ" noProof="0" dirty="0" err="1" smtClean="0"/>
              <a:t>vvozidel</a:t>
            </a:r>
            <a:endParaRPr lang="cs-CZ" noProof="0" dirty="0" smtClean="0"/>
          </a:p>
          <a:p>
            <a:pPr>
              <a:defRPr/>
            </a:pPr>
            <a:r>
              <a:rPr lang="cs-CZ" dirty="0" smtClean="0"/>
              <a:t>Dle nařízen Evropského parlamentu musí mít od 1.11.2011 systém všechna vozidla homologovaná v EU</a:t>
            </a:r>
            <a:endParaRPr lang="en-GB" noProof="0" dirty="0"/>
          </a:p>
        </p:txBody>
      </p:sp>
      <p:pic>
        <p:nvPicPr>
          <p:cNvPr id="4" name="Picture 5" descr="http://t0.gstatic.com/images?q=tbn:1rb8JXc7NOxoRM:http://cache4.asset-cache.net/xc/2108362.jpg?v=1&amp;c=IWSAsset&amp;k=2&amp;d=77BFBA49EF878921F7C3FC3F69D929FD2AC120CB940A8AABD9707920DBEB2D967D8F861497EE93D0E30A760B0D811297&amp;t=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16760" y="4883537"/>
            <a:ext cx="2219851" cy="1463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5816760" y="6381328"/>
            <a:ext cx="2643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0" dirty="0" smtClean="0">
                <a:latin typeface="+mj-lt"/>
              </a:rPr>
              <a:t>Source: http://www.life.com/image/2108362</a:t>
            </a:r>
            <a:endParaRPr lang="cs-CZ" sz="1000" b="0" dirty="0">
              <a:latin typeface="+mj-lt"/>
            </a:endParaRPr>
          </a:p>
        </p:txBody>
      </p:sp>
      <p:pic>
        <p:nvPicPr>
          <p:cNvPr id="21509" name="Picture 5" descr="http://1.bp.blogspot.com/_n7r60HwwoRw/SwEAEjcXaRI/AAAAAAAAAT0/-LJBMLl48c4/s1600/stability-control-large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08440" y="4695161"/>
            <a:ext cx="2208998" cy="1840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827584" y="6468942"/>
            <a:ext cx="44759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0" dirty="0" smtClean="0">
                <a:latin typeface="+mj-lt"/>
              </a:rPr>
              <a:t>http://tendytoyota.blogspot.com/2009/11/toyota-yaris-dengan-electronic.html</a:t>
            </a:r>
            <a:endParaRPr lang="cs-CZ" sz="1000" b="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1645710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Video </a:t>
            </a:r>
            <a:r>
              <a:rPr lang="cs-CZ" noProof="0" dirty="0" smtClean="0"/>
              <a:t>systémy</a:t>
            </a:r>
            <a:endParaRPr lang="en-GB" noProof="0" dirty="0" smtClean="0"/>
          </a:p>
        </p:txBody>
      </p:sp>
      <p:sp>
        <p:nvSpPr>
          <p:cNvPr id="7171" name="Zástupný symbol pro obsah 2"/>
          <p:cNvSpPr>
            <a:spLocks noGrp="1"/>
          </p:cNvSpPr>
          <p:nvPr>
            <p:ph idx="1"/>
          </p:nvPr>
        </p:nvSpPr>
        <p:spPr>
          <a:xfrm>
            <a:off x="533400" y="914399"/>
            <a:ext cx="8364538" cy="5580747"/>
          </a:xfrm>
        </p:spPr>
        <p:txBody>
          <a:bodyPr>
            <a:normAutofit fontScale="85000" lnSpcReduction="20000"/>
          </a:bodyPr>
          <a:lstStyle/>
          <a:p>
            <a:r>
              <a:rPr lang="cs-CZ" noProof="0" dirty="0" smtClean="0"/>
              <a:t>Pro zlepšení  informací, které má řidič k dispozici </a:t>
            </a:r>
            <a:r>
              <a:rPr lang="en-GB" noProof="0" dirty="0" smtClean="0"/>
              <a:t>– </a:t>
            </a:r>
            <a:r>
              <a:rPr lang="cs-CZ" noProof="0" dirty="0" smtClean="0"/>
              <a:t>založeno na rozpoznávání obrazu</a:t>
            </a:r>
            <a:r>
              <a:rPr lang="en-GB" noProof="0" dirty="0" smtClean="0"/>
              <a:t> </a:t>
            </a:r>
          </a:p>
          <a:p>
            <a:pPr lvl="1"/>
            <a:r>
              <a:rPr lang="cs-CZ" noProof="0" dirty="0" smtClean="0"/>
              <a:t>Např. dopravních </a:t>
            </a:r>
            <a:r>
              <a:rPr lang="cs-CZ" dirty="0" err="1"/>
              <a:t>z</a:t>
            </a:r>
            <a:r>
              <a:rPr lang="cs-CZ" noProof="0" dirty="0" err="1" smtClean="0"/>
              <a:t>naček</a:t>
            </a:r>
            <a:endParaRPr lang="cs-CZ" noProof="0" dirty="0" smtClean="0"/>
          </a:p>
          <a:p>
            <a:pPr lvl="1"/>
            <a:r>
              <a:rPr lang="cs-CZ" dirty="0" smtClean="0"/>
              <a:t>Vozidel</a:t>
            </a:r>
          </a:p>
          <a:p>
            <a:pPr lvl="1"/>
            <a:r>
              <a:rPr lang="cs-CZ" noProof="0" dirty="0" smtClean="0"/>
              <a:t>chodců</a:t>
            </a:r>
            <a:endParaRPr lang="en-GB" noProof="0" dirty="0" smtClean="0"/>
          </a:p>
          <a:p>
            <a:r>
              <a:rPr lang="cs-CZ" noProof="0" dirty="0" smtClean="0"/>
              <a:t>Mnohdy využití </a:t>
            </a:r>
            <a:br>
              <a:rPr lang="cs-CZ" noProof="0" dirty="0" smtClean="0"/>
            </a:br>
            <a:r>
              <a:rPr lang="cs-CZ" noProof="0" dirty="0" smtClean="0"/>
              <a:t>infračerveného pásma</a:t>
            </a:r>
            <a:r>
              <a:rPr lang="en-GB" noProof="0" dirty="0" smtClean="0"/>
              <a:t/>
            </a:r>
            <a:br>
              <a:rPr lang="en-GB" noProof="0" dirty="0" smtClean="0"/>
            </a:br>
            <a:r>
              <a:rPr lang="cs-CZ" noProof="0" dirty="0" smtClean="0"/>
              <a:t>pro které jsou </a:t>
            </a:r>
            <a:r>
              <a:rPr lang="cs-CZ" noProof="0" dirty="0" err="1" smtClean="0"/>
              <a:t>meteo</a:t>
            </a:r>
            <a:r>
              <a:rPr lang="cs-CZ" noProof="0" dirty="0" smtClean="0"/>
              <a:t>-</a:t>
            </a:r>
            <a:br>
              <a:rPr lang="cs-CZ" noProof="0" dirty="0" smtClean="0"/>
            </a:br>
            <a:r>
              <a:rPr lang="cs-CZ" noProof="0" dirty="0" err="1" smtClean="0"/>
              <a:t>rologické</a:t>
            </a:r>
            <a:r>
              <a:rPr lang="cs-CZ" noProof="0" dirty="0" smtClean="0"/>
              <a:t> podmínky </a:t>
            </a:r>
            <a:br>
              <a:rPr lang="cs-CZ" noProof="0" dirty="0" smtClean="0"/>
            </a:br>
            <a:r>
              <a:rPr lang="cs-CZ" noProof="0" dirty="0" smtClean="0"/>
              <a:t>méně omezující </a:t>
            </a:r>
            <a:br>
              <a:rPr lang="cs-CZ" noProof="0" dirty="0" smtClean="0"/>
            </a:br>
            <a:r>
              <a:rPr lang="cs-CZ" noProof="0" dirty="0" smtClean="0"/>
              <a:t>(mlha, déšť)</a:t>
            </a:r>
            <a:endParaRPr lang="en-GB" noProof="0" dirty="0" smtClean="0"/>
          </a:p>
          <a:p>
            <a:endParaRPr lang="en-GB" dirty="0" smtClean="0"/>
          </a:p>
          <a:p>
            <a:endParaRPr lang="en-GB" noProof="0" dirty="0" smtClean="0"/>
          </a:p>
          <a:p>
            <a:r>
              <a:rPr lang="cs-CZ" dirty="0" smtClean="0"/>
              <a:t>Nevýhoda – tyto systémy dále zvyšují vizuální zátěž řidiče</a:t>
            </a:r>
            <a:r>
              <a:rPr lang="en-GB" dirty="0" smtClean="0"/>
              <a:t> </a:t>
            </a:r>
          </a:p>
          <a:p>
            <a:r>
              <a:rPr lang="cs-CZ" noProof="0" dirty="0" smtClean="0"/>
              <a:t>Jsou realizovány systémy na snížení této vizuální zátěže – akustické – např. „mluvící značky“</a:t>
            </a:r>
            <a:endParaRPr lang="en-GB" noProof="0" dirty="0" smtClean="0"/>
          </a:p>
          <a:p>
            <a:endParaRPr lang="en-GB" noProof="0" dirty="0" smtClean="0"/>
          </a:p>
        </p:txBody>
      </p:sp>
      <p:pic>
        <p:nvPicPr>
          <p:cNvPr id="4" name="Picture 5" descr="http://irl.postech.ac.kr/xe/research/iv/picture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652279"/>
            <a:ext cx="4419600" cy="3114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5796136" y="4766955"/>
            <a:ext cx="17155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b="0" dirty="0" smtClean="0">
                <a:latin typeface="+mj-lt"/>
              </a:rPr>
              <a:t>http://isl.postech.ac.kr/xe/iv</a:t>
            </a:r>
            <a:endParaRPr lang="cs-CZ" sz="1000" b="0" dirty="0">
              <a:latin typeface="+mj-lt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ástupný symbol pro obsah 1"/>
          <p:cNvSpPr>
            <a:spLocks noGrp="1"/>
          </p:cNvSpPr>
          <p:nvPr>
            <p:ph idx="10"/>
          </p:nvPr>
        </p:nvSpPr>
        <p:spPr>
          <a:xfrm>
            <a:off x="395288" y="908721"/>
            <a:ext cx="8748712" cy="5615904"/>
          </a:xfrm>
        </p:spPr>
        <p:txBody>
          <a:bodyPr/>
          <a:lstStyle/>
          <a:p>
            <a:r>
              <a:rPr lang="cs-CZ" noProof="0" dirty="0" smtClean="0"/>
              <a:t>Příklady prvků pro starší řidiče</a:t>
            </a:r>
            <a:endParaRPr lang="en-GB" noProof="0" dirty="0" smtClean="0"/>
          </a:p>
          <a:p>
            <a:pPr lvl="1"/>
            <a:r>
              <a:rPr lang="cs-CZ" noProof="0" dirty="0" smtClean="0"/>
              <a:t>Dobře dostupné ovládací prvky s jasným a přehledným označením</a:t>
            </a:r>
            <a:endParaRPr lang="en-GB" noProof="0" dirty="0" smtClean="0"/>
          </a:p>
          <a:p>
            <a:pPr lvl="1"/>
            <a:r>
              <a:rPr lang="cs-CZ" noProof="0" dirty="0" smtClean="0"/>
              <a:t>Dobré osvětlení kabiny</a:t>
            </a:r>
          </a:p>
          <a:p>
            <a:pPr lvl="1"/>
            <a:r>
              <a:rPr lang="en-GB" noProof="0" dirty="0" smtClean="0"/>
              <a:t>Automatic</a:t>
            </a:r>
            <a:r>
              <a:rPr lang="cs-CZ" noProof="0" dirty="0" err="1" smtClean="0"/>
              <a:t>ká</a:t>
            </a:r>
            <a:r>
              <a:rPr lang="cs-CZ" noProof="0" dirty="0" smtClean="0"/>
              <a:t> převodovka</a:t>
            </a:r>
            <a:endParaRPr lang="en-GB" noProof="0" dirty="0" smtClean="0"/>
          </a:p>
          <a:p>
            <a:r>
              <a:rPr lang="cs-CZ" noProof="0" dirty="0" smtClean="0"/>
              <a:t>Tyto systémy mají sociální dopad (umožní lidem </a:t>
            </a:r>
            <a:r>
              <a:rPr lang="cs-CZ" dirty="0" smtClean="0"/>
              <a:t>větší zapojení do společnosti, účast na více aktivitách</a:t>
            </a:r>
            <a:r>
              <a:rPr lang="en-GB" noProof="0" dirty="0" smtClean="0"/>
              <a:t>)</a:t>
            </a:r>
          </a:p>
          <a:p>
            <a:r>
              <a:rPr lang="cs-CZ" noProof="0" dirty="0" smtClean="0"/>
              <a:t>Bezpečnostní přínos</a:t>
            </a:r>
            <a:endParaRPr lang="en-GB" noProof="0" dirty="0" smtClean="0"/>
          </a:p>
        </p:txBody>
      </p:sp>
      <p:sp>
        <p:nvSpPr>
          <p:cNvPr id="10243" name="Nadpis 2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80120"/>
          </a:xfrm>
        </p:spPr>
        <p:txBody>
          <a:bodyPr/>
          <a:lstStyle/>
          <a:p>
            <a:r>
              <a:rPr lang="cs-CZ" noProof="0" dirty="0" smtClean="0"/>
              <a:t>    </a:t>
            </a:r>
            <a:r>
              <a:rPr lang="en-GB" noProof="0" dirty="0" err="1" smtClean="0"/>
              <a:t>Specializ</a:t>
            </a:r>
            <a:r>
              <a:rPr lang="cs-CZ" noProof="0" dirty="0" err="1" smtClean="0"/>
              <a:t>ované</a:t>
            </a:r>
            <a:r>
              <a:rPr lang="cs-CZ" noProof="0" dirty="0" smtClean="0"/>
              <a:t> systémy pro specifické kategorie řidičů</a:t>
            </a:r>
            <a:br>
              <a:rPr lang="cs-CZ" noProof="0" dirty="0" smtClean="0"/>
            </a:br>
            <a:r>
              <a:rPr lang="cs-CZ" noProof="0" dirty="0" smtClean="0"/>
              <a:t>    např. postižené, starší řidiče, apod.</a:t>
            </a:r>
            <a:endParaRPr lang="en-GB" noProof="0" dirty="0" smtClean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">
  <a:themeElements>
    <a:clrScheme name="Vlastní 2">
      <a:dk1>
        <a:srgbClr val="000000"/>
      </a:dk1>
      <a:lt1>
        <a:srgbClr val="FFFFFF"/>
      </a:lt1>
      <a:dk2>
        <a:srgbClr val="60C89B"/>
      </a:dk2>
      <a:lt2>
        <a:srgbClr val="DDF3E9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C:\My Documents\Whitten PPT (revised)\template.pot</Template>
  <TotalTime>4718</TotalTime>
  <Pages>5</Pages>
  <Words>2141</Words>
  <Application>Microsoft Office PowerPoint</Application>
  <PresentationFormat>Předvádění na obrazovce (4:3)</PresentationFormat>
  <Paragraphs>280</Paragraphs>
  <Slides>35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35</vt:i4>
      </vt:variant>
    </vt:vector>
  </HeadingPairs>
  <TitlesOfParts>
    <vt:vector size="36" baseType="lpstr">
      <vt:lpstr>template</vt:lpstr>
      <vt:lpstr>Snímek 1</vt:lpstr>
      <vt:lpstr>Přednáška 8 - přehled</vt:lpstr>
      <vt:lpstr>Typy vozidlových systémů</vt:lpstr>
      <vt:lpstr>Technologie inteligentního vozidla</vt:lpstr>
      <vt:lpstr>Používané technologie</vt:lpstr>
      <vt:lpstr>ABS</vt:lpstr>
      <vt:lpstr>Electronic Stability Control (ESC)</vt:lpstr>
      <vt:lpstr>Video systémy</vt:lpstr>
      <vt:lpstr>    Specializované systémy pro specifické kategorie řidičů     např. postižené, starší řidiče, apod.</vt:lpstr>
      <vt:lpstr>Parkovací systémy</vt:lpstr>
      <vt:lpstr>Adaptivní světlomety a další</vt:lpstr>
      <vt:lpstr>Indikátor řazení pro manuální převodovky</vt:lpstr>
      <vt:lpstr>Rychlostní varování</vt:lpstr>
      <vt:lpstr>Systém monitorování tlaku v pneumatikách</vt:lpstr>
      <vt:lpstr>Noční vidění </vt:lpstr>
      <vt:lpstr>Adaptivní tempomat (ACC – Adaptive Cruise Control)</vt:lpstr>
      <vt:lpstr>Přednárazové bezpečnostní systémy</vt:lpstr>
      <vt:lpstr>Varování před překážkami a srážkami</vt:lpstr>
      <vt:lpstr>Asistence při změně jízdního pruhu / Detekce v mrtvém bodu</vt:lpstr>
      <vt:lpstr>Systém varování při opuštění jízdního pruhu</vt:lpstr>
      <vt:lpstr>Elektronický asistenční brzdný systém</vt:lpstr>
      <vt:lpstr>Monitorování ospalosti řidiče a jeho varování</vt:lpstr>
      <vt:lpstr>Detekce intoxikace řidičů</vt:lpstr>
      <vt:lpstr>Informace z řídicího centra – varování před lokálním nebezpečím</vt:lpstr>
      <vt:lpstr>Snímek 25</vt:lpstr>
      <vt:lpstr>   Ekonomické využívání paliva dle znalosti aktuální situace</vt:lpstr>
      <vt:lpstr>Kombinace více senzorů pro detekci a klasifikaci okolních vozidel a predikci jejich chování</vt:lpstr>
      <vt:lpstr>Kooperativní systémy – detekce nebezpeční za využití bezdrátového přenosu informací</vt:lpstr>
      <vt:lpstr>Systémy ochrany zranitelných účastníků silničního provozu</vt:lpstr>
      <vt:lpstr>Přednárazové systémy – bez účasti řidiče</vt:lpstr>
      <vt:lpstr>Zvýšení bezpečnosti při nevyhnutelné srážce</vt:lpstr>
      <vt:lpstr>Trendy do budoucna</vt:lpstr>
      <vt:lpstr>Robotické systémy</vt:lpstr>
      <vt:lpstr>Děkuji za Vaši pozornost</vt:lpstr>
      <vt:lpstr>Literatura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Telematické systémy a služby - Vozidlové systémy</dc:title>
  <dc:creator>Zuzana Bělinová</dc:creator>
  <cp:lastModifiedBy>zuzka</cp:lastModifiedBy>
  <cp:revision>469</cp:revision>
  <cp:lastPrinted>1999-02-22T19:32:19Z</cp:lastPrinted>
  <dcterms:created xsi:type="dcterms:W3CDTF">1996-06-28T11:49:40Z</dcterms:created>
  <dcterms:modified xsi:type="dcterms:W3CDTF">2012-12-05T07:29:23Z</dcterms:modified>
</cp:coreProperties>
</file>