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54"/>
  </p:notesMasterIdLst>
  <p:handoutMasterIdLst>
    <p:handoutMasterId r:id="rId55"/>
  </p:handoutMasterIdLst>
  <p:sldIdLst>
    <p:sldId id="380" r:id="rId2"/>
    <p:sldId id="462" r:id="rId3"/>
    <p:sldId id="433" r:id="rId4"/>
    <p:sldId id="475" r:id="rId5"/>
    <p:sldId id="432" r:id="rId6"/>
    <p:sldId id="434" r:id="rId7"/>
    <p:sldId id="435" r:id="rId8"/>
    <p:sldId id="440" r:id="rId9"/>
    <p:sldId id="441" r:id="rId10"/>
    <p:sldId id="442" r:id="rId11"/>
    <p:sldId id="443" r:id="rId12"/>
    <p:sldId id="444" r:id="rId13"/>
    <p:sldId id="437" r:id="rId14"/>
    <p:sldId id="445" r:id="rId15"/>
    <p:sldId id="429" r:id="rId16"/>
    <p:sldId id="464" r:id="rId17"/>
    <p:sldId id="465" r:id="rId18"/>
    <p:sldId id="466" r:id="rId19"/>
    <p:sldId id="467" r:id="rId20"/>
    <p:sldId id="468" r:id="rId21"/>
    <p:sldId id="427" r:id="rId22"/>
    <p:sldId id="469" r:id="rId23"/>
    <p:sldId id="423" r:id="rId24"/>
    <p:sldId id="420" r:id="rId25"/>
    <p:sldId id="463" r:id="rId26"/>
    <p:sldId id="428" r:id="rId27"/>
    <p:sldId id="446" r:id="rId28"/>
    <p:sldId id="448" r:id="rId29"/>
    <p:sldId id="449" r:id="rId30"/>
    <p:sldId id="452" r:id="rId31"/>
    <p:sldId id="459" r:id="rId32"/>
    <p:sldId id="460" r:id="rId33"/>
    <p:sldId id="461" r:id="rId34"/>
    <p:sldId id="483" r:id="rId35"/>
    <p:sldId id="484" r:id="rId36"/>
    <p:sldId id="456" r:id="rId37"/>
    <p:sldId id="457" r:id="rId38"/>
    <p:sldId id="453" r:id="rId39"/>
    <p:sldId id="458" r:id="rId40"/>
    <p:sldId id="455" r:id="rId41"/>
    <p:sldId id="472" r:id="rId42"/>
    <p:sldId id="478" r:id="rId43"/>
    <p:sldId id="476" r:id="rId44"/>
    <p:sldId id="477" r:id="rId45"/>
    <p:sldId id="474" r:id="rId46"/>
    <p:sldId id="480" r:id="rId47"/>
    <p:sldId id="486" r:id="rId48"/>
    <p:sldId id="479" r:id="rId49"/>
    <p:sldId id="487" r:id="rId50"/>
    <p:sldId id="454" r:id="rId51"/>
    <p:sldId id="470" r:id="rId52"/>
    <p:sldId id="391" r:id="rId53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5B0FD"/>
    <a:srgbClr val="ADB7FD"/>
    <a:srgbClr val="3F3070"/>
    <a:srgbClr val="FCFEB9"/>
    <a:srgbClr val="B7C3CD"/>
    <a:srgbClr val="99CCFF"/>
    <a:srgbClr val="6699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15" autoAdjust="0"/>
  </p:normalViewPr>
  <p:slideViewPr>
    <p:cSldViewPr>
      <p:cViewPr varScale="1">
        <p:scale>
          <a:sx n="75" d="100"/>
          <a:sy n="75" d="100"/>
        </p:scale>
        <p:origin x="-84" y="-324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310"/>
    </p:cViewPr>
  </p:sorterViewPr>
  <p:notesViewPr>
    <p:cSldViewPr>
      <p:cViewPr>
        <p:scale>
          <a:sx n="100" d="100"/>
          <a:sy n="100" d="100"/>
        </p:scale>
        <p:origin x="-96" y="948"/>
      </p:cViewPr>
      <p:guideLst>
        <p:guide orient="horz" pos="2195"/>
        <p:guide pos="29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5B74DFAB-BB8A-47A4-A9F6-397D05F28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6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F3FBFECB-645C-48AA-9690-1E95857E4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0765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4915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F27281-48FD-42B7-B003-15524918B608}" type="slidenum">
              <a:rPr lang="en-US" sz="1000" smtClean="0"/>
              <a:pPr/>
              <a:t>1</a:t>
            </a:fld>
            <a:endParaRPr lang="en-US" sz="1000" smtClean="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41" tIns="46570" rIns="93141" bIns="46570"/>
          <a:lstStyle/>
          <a:p>
            <a:r>
              <a:rPr lang="en-US" smtClean="0"/>
              <a:t>This repository of slides is intended to support the named chapter. The slide repository should be used as follows:</a:t>
            </a:r>
          </a:p>
          <a:p>
            <a:pPr>
              <a:buFontTx/>
              <a:buChar char="•"/>
            </a:pPr>
            <a:r>
              <a:rPr lang="en-US" smtClean="0"/>
              <a:t>Copy the file to a unique name for your course and unit.</a:t>
            </a:r>
          </a:p>
          <a:p>
            <a:pPr>
              <a:buFontTx/>
              <a:buChar char="•"/>
            </a:pPr>
            <a:r>
              <a:rPr lang="en-US" smtClean="0"/>
              <a:t>Edit the file by deleting those slides you don’t want to cover, editing other slides as appropriate to your course, and adding slides as desired.</a:t>
            </a:r>
          </a:p>
          <a:p>
            <a:pPr>
              <a:buFontTx/>
              <a:buChar char="•"/>
            </a:pPr>
            <a:r>
              <a:rPr lang="en-US" smtClean="0"/>
              <a:t>Print the slides to produce transparency masters or print directly to film or present the slides using a computer image projector.</a:t>
            </a:r>
          </a:p>
          <a:p>
            <a:endParaRPr lang="en-US" smtClean="0"/>
          </a:p>
          <a:p>
            <a:r>
              <a:rPr lang="en-US" smtClean="0"/>
              <a:t>Each slide includes instructor notes. To view those notes in PowerPoint, click-left on the View Menu; then click left on Notes View sub-menu.  You may need to scroll down to see the instructor notes.</a:t>
            </a:r>
          </a:p>
          <a:p>
            <a:r>
              <a:rPr lang="en-US" smtClean="0"/>
              <a:t>The instructor notes are also available in hardcopy as the Instructor Guide to Accompany Systems Analysis and Design Methods, 6/ed.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50180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50181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C0F8D9A-DCF7-4840-AB6D-7343C5461A8C}" type="slidenum">
              <a:rPr lang="en-US" sz="1000" smtClean="0"/>
              <a:pPr/>
              <a:t>15</a:t>
            </a:fld>
            <a:endParaRPr lang="en-US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51204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51205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E7FA6A-F00D-4CA3-88F3-2F3A7E7D4D9B}" type="slidenum">
              <a:rPr lang="en-US" sz="1000" smtClean="0"/>
              <a:pPr/>
              <a:t>19</a:t>
            </a:fld>
            <a:endParaRPr lang="en-US" sz="10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52228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52229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4C56210-BA00-4FE9-A46D-38FF3D0AE64D}" type="slidenum">
              <a:rPr lang="en-US" sz="1000" smtClean="0"/>
              <a:pPr/>
              <a:t>52</a:t>
            </a:fld>
            <a:endParaRPr lang="en-US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7407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794"/>
            <a:ext cx="8574410" cy="581155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6452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34176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185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53489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1954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6325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610600" cy="533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533400" y="914400"/>
            <a:ext cx="8364538" cy="5534025"/>
          </a:xfrm>
        </p:spPr>
        <p:txBody>
          <a:bodyPr/>
          <a:lstStyle/>
          <a:p>
            <a:pPr lvl="0"/>
            <a:endParaRPr lang="cs-CZ" noProof="0" smtClean="0"/>
          </a:p>
        </p:txBody>
      </p:sp>
    </p:spTree>
    <p:extLst>
      <p:ext uri="{BB962C8B-B14F-4D97-AF65-F5344CB8AC3E}">
        <p14:creationId xmlns:p14="http://schemas.microsoft.com/office/powerpoint/2010/main" val="355191157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B7C3CD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B7C3CD">
                  <a:gamma/>
                  <a:tint val="0"/>
                  <a:invGamma/>
                </a:srgbClr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364538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-57150" y="6613525"/>
            <a:ext cx="15536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i="1" dirty="0" smtClean="0">
                <a:latin typeface="Book Antiqua" pitchFamily="18" charset="0"/>
              </a:rPr>
              <a:t>Zuzana </a:t>
            </a:r>
            <a:r>
              <a:rPr lang="cs-CZ" sz="1400" i="1" dirty="0">
                <a:latin typeface="Book Antiqua" pitchFamily="18" charset="0"/>
              </a:rPr>
              <a:t>Bělinová</a:t>
            </a:r>
            <a:endParaRPr lang="en-US" sz="1400" i="1" dirty="0">
              <a:latin typeface="Book Antiqua" pitchFamily="18" charset="0"/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5066384" y="6618288"/>
            <a:ext cx="40014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Book Antiqua" pitchFamily="18" charset="0"/>
              </a:rPr>
              <a:t>Fakulta dopravní, České vysoké učení technické v Praze</a:t>
            </a:r>
            <a:endParaRPr lang="en-US" sz="1200" i="1" dirty="0">
              <a:latin typeface="Book Antiqua" pitchFamily="18" charset="0"/>
            </a:endParaRP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-76200" y="-25618"/>
            <a:ext cx="2845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TELEMATICKÉ</a:t>
            </a:r>
            <a:r>
              <a:rPr lang="cs-CZ" sz="1200" baseline="0" dirty="0" smtClean="0">
                <a:solidFill>
                  <a:srgbClr val="5294A6"/>
                </a:solidFill>
                <a:latin typeface="Arial" charset="0"/>
              </a:rPr>
              <a:t> SYSTÉMY A SLUŽBY</a:t>
            </a:r>
            <a:endParaRPr lang="en-US" dirty="0">
              <a:solidFill>
                <a:srgbClr val="5294A6"/>
              </a:solidFill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 userDrawn="1"/>
        </p:nvSpPr>
        <p:spPr bwMode="auto">
          <a:xfrm>
            <a:off x="8106040" y="-26988"/>
            <a:ext cx="1088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Přednáška</a:t>
            </a:r>
            <a:r>
              <a:rPr lang="cs-CZ" sz="1200" i="1" baseline="0" dirty="0" smtClean="0">
                <a:latin typeface="+mj-lt"/>
              </a:rPr>
              <a:t> 5</a:t>
            </a:r>
            <a:endParaRPr lang="en-US" sz="1200" i="1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279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8900" b="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5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 dirty="0"/>
          </a:p>
        </p:txBody>
      </p:sp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PŘEDNÁŠKA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929063" y="2727101"/>
            <a:ext cx="49291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sz="3200" dirty="0" smtClean="0">
                <a:latin typeface="Arial" charset="0"/>
              </a:rPr>
              <a:t>Mýtné systémy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Definice legislativních rámců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2"/>
            <a:ext cx="8502402" cy="581153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2400" dirty="0" smtClean="0"/>
              <a:t>smlouvy mezi EFC operátorem a státem (vlastníkem dopravní infrastruktury)</a:t>
            </a:r>
          </a:p>
          <a:p>
            <a:pPr>
              <a:defRPr/>
            </a:pPr>
            <a:r>
              <a:rPr lang="cs-CZ" sz="2400" dirty="0" smtClean="0"/>
              <a:t>smlouvy mezi EFC operátorem a uživateli OBU jednotek</a:t>
            </a:r>
          </a:p>
          <a:p>
            <a:pPr>
              <a:defRPr/>
            </a:pPr>
            <a:r>
              <a:rPr lang="cs-CZ" sz="2400" dirty="0" smtClean="0"/>
              <a:t>stanovení pravidel/výjimek: jaká vozidla nebudou platit mýtné</a:t>
            </a:r>
          </a:p>
          <a:p>
            <a:pPr>
              <a:defRPr/>
            </a:pPr>
            <a:r>
              <a:rPr lang="cs-CZ" sz="2400" dirty="0" smtClean="0"/>
              <a:t>přístup operátora EFC k citlivým datům: má operátor dohledu přístup k datům OBU</a:t>
            </a:r>
          </a:p>
          <a:p>
            <a:pPr>
              <a:defRPr/>
            </a:pPr>
            <a:r>
              <a:rPr lang="cs-CZ" sz="2400" dirty="0" smtClean="0"/>
              <a:t>způsoby dohledu: může operátor dohledu zastavit a zkontrolovat vozidlo při volném průjezdu, role Policie</a:t>
            </a:r>
          </a:p>
          <a:p>
            <a:pPr>
              <a:defRPr/>
            </a:pPr>
            <a:r>
              <a:rPr lang="cs-CZ" sz="2400" dirty="0" smtClean="0"/>
              <a:t>způsob vymáhání poplatků od cizích vozidel: jak bude operátor dohledu kontrolovat registrační data u cizích vozidel, jak bude zajištěna </a:t>
            </a:r>
            <a:r>
              <a:rPr lang="cs-CZ" sz="2400" dirty="0" err="1" smtClean="0"/>
              <a:t>přeshraniční</a:t>
            </a:r>
            <a:r>
              <a:rPr lang="cs-CZ" sz="2400" dirty="0" smtClean="0"/>
              <a:t> spolupráce při vymáhání plateb za mýtné, atd.</a:t>
            </a:r>
          </a:p>
          <a:p>
            <a:pPr>
              <a:defRPr/>
            </a:pPr>
            <a:endParaRPr lang="cs-CZ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Další aspekty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83547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cs-CZ" sz="2900" b="1" dirty="0" smtClean="0"/>
              <a:t>Způsob reklamace a prokazování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průkazná data o výkonovém zpoplatnění (komprimovaná data o poloze, seznam detekovaných platebních bran/zón, kalkulovaný poplatek s ohledem na typ a kategorii vozidla, agregovaná platba po dosažení určitého limitu)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životní cyklus jednotlivých dat s ohledem na způsoby reklamace a prokazování</a:t>
            </a:r>
          </a:p>
          <a:p>
            <a:pPr>
              <a:defRPr/>
            </a:pPr>
            <a:r>
              <a:rPr lang="cs-CZ" sz="2900" b="1" dirty="0" smtClean="0"/>
              <a:t>Ochrana proti zneužití systému: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ochrana proti vlastním zaměstnancům operátora,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ochrana proti vnějším narušitelům systému</a:t>
            </a:r>
          </a:p>
          <a:p>
            <a:pPr>
              <a:defRPr/>
            </a:pPr>
            <a:r>
              <a:rPr lang="cs-CZ" sz="2900" b="1" dirty="0" smtClean="0"/>
              <a:t>Autorská a průmyslová práva: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průmyslová práva k EFC technologiím (na světě je cca několik tisíc patentů vztahujících se k EFC)</a:t>
            </a:r>
          </a:p>
          <a:p>
            <a:pPr lvl="1">
              <a:defRPr/>
            </a:pPr>
            <a:r>
              <a:rPr lang="cs-CZ" sz="2500" dirty="0" smtClean="0">
                <a:ea typeface="+mn-ea"/>
                <a:cs typeface="+mn-cs"/>
              </a:rPr>
              <a:t>autorská práva k SW a řešení dílčích SW změn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Další aspekty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739531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 </a:t>
            </a:r>
            <a:r>
              <a:rPr lang="cs-CZ" b="1" dirty="0" smtClean="0"/>
              <a:t>Popis dopravní infrastruktury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datový model může být nezávislý na zvolené technologii EFC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jednotný popis úseků/zón (ID) – informační propojitelnost s ostatními IS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stejný datový model v centru, dohledu i v OBU (musí garantovat stát!)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systém řízených změn/přidání dat do datového modelu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vazba na další ITS systémy (RDS-TMC, dopravně-řídící centra, atd.)</a:t>
            </a:r>
          </a:p>
          <a:p>
            <a:pPr>
              <a:defRPr/>
            </a:pPr>
            <a:r>
              <a:rPr lang="cs-CZ" dirty="0" smtClean="0"/>
              <a:t> </a:t>
            </a:r>
            <a:r>
              <a:rPr lang="cs-CZ" b="1" dirty="0" smtClean="0"/>
              <a:t>Identifikace a registrace OBU jednotek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standard EN ISO 14816 – jednoznačná identifikace OBU, MISTER – autentifikace OBU, atd.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jednoznačná vazba vozidlo - OBU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změna vlastníka vozidla – nová registrace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vazba na budoucí AVI/EVI systém (</a:t>
            </a:r>
            <a:r>
              <a:rPr lang="cs-CZ" dirty="0" err="1" smtClean="0">
                <a:ea typeface="+mn-ea"/>
                <a:cs typeface="+mn-cs"/>
              </a:rPr>
              <a:t>Automatic</a:t>
            </a:r>
            <a:r>
              <a:rPr lang="cs-CZ" dirty="0" smtClean="0">
                <a:ea typeface="+mn-ea"/>
                <a:cs typeface="+mn-cs"/>
              </a:rPr>
              <a:t> </a:t>
            </a:r>
            <a:r>
              <a:rPr lang="cs-CZ" dirty="0" err="1" smtClean="0">
                <a:ea typeface="+mn-ea"/>
                <a:cs typeface="+mn-cs"/>
              </a:rPr>
              <a:t>Vehicle</a:t>
            </a:r>
            <a:r>
              <a:rPr lang="cs-CZ" dirty="0" smtClean="0">
                <a:ea typeface="+mn-ea"/>
                <a:cs typeface="+mn-cs"/>
              </a:rPr>
              <a:t> </a:t>
            </a:r>
            <a:r>
              <a:rPr lang="cs-CZ" dirty="0" err="1" smtClean="0">
                <a:ea typeface="+mn-ea"/>
                <a:cs typeface="+mn-cs"/>
              </a:rPr>
              <a:t>Identification</a:t>
            </a:r>
            <a:r>
              <a:rPr lang="cs-CZ" dirty="0" smtClean="0">
                <a:ea typeface="+mn-ea"/>
                <a:cs typeface="+mn-cs"/>
              </a:rPr>
              <a:t>/</a:t>
            </a:r>
            <a:r>
              <a:rPr lang="cs-CZ" dirty="0" err="1" smtClean="0">
                <a:ea typeface="+mn-ea"/>
                <a:cs typeface="+mn-cs"/>
              </a:rPr>
              <a:t>Electronic</a:t>
            </a:r>
            <a:r>
              <a:rPr lang="cs-CZ" dirty="0" smtClean="0">
                <a:ea typeface="+mn-ea"/>
                <a:cs typeface="+mn-cs"/>
              </a:rPr>
              <a:t> </a:t>
            </a:r>
            <a:r>
              <a:rPr lang="cs-CZ" dirty="0" err="1" smtClean="0">
                <a:ea typeface="+mn-ea"/>
                <a:cs typeface="+mn-cs"/>
              </a:rPr>
              <a:t>Vehicle</a:t>
            </a:r>
            <a:r>
              <a:rPr lang="cs-CZ" dirty="0" smtClean="0">
                <a:ea typeface="+mn-ea"/>
                <a:cs typeface="+mn-cs"/>
              </a:rPr>
              <a:t> </a:t>
            </a:r>
            <a:r>
              <a:rPr lang="cs-CZ" dirty="0" err="1" smtClean="0">
                <a:ea typeface="+mn-ea"/>
                <a:cs typeface="+mn-cs"/>
              </a:rPr>
              <a:t>Identification</a:t>
            </a:r>
            <a:r>
              <a:rPr lang="cs-CZ" dirty="0" smtClean="0">
                <a:ea typeface="+mn-ea"/>
                <a:cs typeface="+mn-cs"/>
              </a:rPr>
              <a:t>)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Další aspekty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785813"/>
            <a:ext cx="8358386" cy="573953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dirty="0" smtClean="0"/>
              <a:t>objízdné trasy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přeprava nadrozměrných nákladů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obslužnost méně rozvinutých oblastí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mimořádné situace, domácí/zahraniční vozidla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dálkový/místní dopravci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vliv mýta na ekonomiku</a:t>
            </a:r>
          </a:p>
          <a:p>
            <a:pPr>
              <a:spcAft>
                <a:spcPts val="600"/>
              </a:spcAft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Datový model EFC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813"/>
            <a:ext cx="8646418" cy="5811539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cs-CZ" dirty="0" smtClean="0"/>
              <a:t>využití datového registru (</a:t>
            </a:r>
            <a:r>
              <a:rPr lang="cs-CZ" dirty="0" err="1" smtClean="0"/>
              <a:t>metadata</a:t>
            </a:r>
            <a:r>
              <a:rPr lang="cs-CZ" dirty="0" smtClean="0"/>
              <a:t>)</a:t>
            </a:r>
          </a:p>
          <a:p>
            <a:pPr>
              <a:defRPr/>
            </a:pPr>
            <a:r>
              <a:rPr lang="cs-CZ" dirty="0" smtClean="0"/>
              <a:t>ASN.1 (</a:t>
            </a:r>
            <a:r>
              <a:rPr lang="cs-CZ" dirty="0" err="1" smtClean="0"/>
              <a:t>Abstract</a:t>
            </a:r>
            <a:r>
              <a:rPr lang="cs-CZ" dirty="0" smtClean="0"/>
              <a:t> Syntax </a:t>
            </a:r>
            <a:r>
              <a:rPr lang="cs-CZ" dirty="0" err="1" smtClean="0"/>
              <a:t>Notation</a:t>
            </a:r>
            <a:r>
              <a:rPr lang="cs-CZ" dirty="0" smtClean="0"/>
              <a:t> No.1) - definice datového modelu a rozhraní, který lze převést cca do 160 protokolů včetně např. XML (všechny standardy CEN a ISO jsou definovány pomocí UML a ASN.1)</a:t>
            </a:r>
          </a:p>
          <a:p>
            <a:pPr>
              <a:defRPr/>
            </a:pPr>
            <a:r>
              <a:rPr lang="cs-CZ" dirty="0" smtClean="0"/>
              <a:t>datové komunikační protokoly (CEN, italský, švýcarský, německý model, OBU-centrum, brána-centrum, OBU-brána)</a:t>
            </a:r>
          </a:p>
          <a:p>
            <a:pPr>
              <a:defRPr/>
            </a:pPr>
            <a:r>
              <a:rPr lang="cs-CZ" dirty="0" smtClean="0"/>
              <a:t>stanovení životního cyklu uchovávaných dat v centru (realistický s ohledem na organizační procesy)</a:t>
            </a:r>
          </a:p>
          <a:p>
            <a:pPr>
              <a:defRPr/>
            </a:pPr>
            <a:r>
              <a:rPr lang="cs-CZ" dirty="0" smtClean="0"/>
              <a:t>návrh a certifikace systémových/výkonových parametrů (bezpečnost, spolehlivost, dostupnost, integrita, atd.) jednotlivých dat a procesů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Základní architektura mýtných systémů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latin typeface="+mj-lt"/>
              </a:rPr>
              <a:t>„pentagon“ koncepce</a:t>
            </a:r>
          </a:p>
        </p:txBody>
      </p:sp>
      <p:sp>
        <p:nvSpPr>
          <p:cNvPr id="16388" name="Zaoblený obdélník 4"/>
          <p:cNvSpPr>
            <a:spLocks noChangeArrowheads="1"/>
          </p:cNvSpPr>
          <p:nvPr/>
        </p:nvSpPr>
        <p:spPr bwMode="auto">
          <a:xfrm>
            <a:off x="5500688" y="4929188"/>
            <a:ext cx="3000375" cy="785812"/>
          </a:xfrm>
          <a:prstGeom prst="roundRect">
            <a:avLst>
              <a:gd name="adj" fmla="val 16667"/>
            </a:avLst>
          </a:prstGeom>
          <a:solidFill>
            <a:srgbClr val="95B0FD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cs-CZ" dirty="0">
                <a:latin typeface="+mj-lt"/>
              </a:rPr>
              <a:t>Provozovatel </a:t>
            </a:r>
            <a:r>
              <a:rPr lang="cs-CZ" dirty="0" smtClean="0">
                <a:latin typeface="+mj-lt"/>
              </a:rPr>
              <a:t>služby</a:t>
            </a:r>
            <a:endParaRPr lang="cs-CZ" dirty="0">
              <a:latin typeface="+mj-lt"/>
            </a:endParaRPr>
          </a:p>
        </p:txBody>
      </p:sp>
      <p:sp>
        <p:nvSpPr>
          <p:cNvPr id="16389" name="Zaoblený obdélník 17"/>
          <p:cNvSpPr>
            <a:spLocks noChangeArrowheads="1"/>
          </p:cNvSpPr>
          <p:nvPr/>
        </p:nvSpPr>
        <p:spPr bwMode="auto">
          <a:xfrm>
            <a:off x="500063" y="4929188"/>
            <a:ext cx="3143250" cy="785812"/>
          </a:xfrm>
          <a:prstGeom prst="roundRect">
            <a:avLst>
              <a:gd name="adj" fmla="val 16667"/>
            </a:avLst>
          </a:prstGeom>
          <a:solidFill>
            <a:srgbClr val="95B0FD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cs-CZ" dirty="0" smtClean="0">
                <a:latin typeface="+mj-lt"/>
              </a:rPr>
              <a:t>Uživatel</a:t>
            </a:r>
            <a:endParaRPr lang="cs-CZ" dirty="0">
              <a:latin typeface="+mj-lt"/>
            </a:endParaRPr>
          </a:p>
        </p:txBody>
      </p:sp>
      <p:sp>
        <p:nvSpPr>
          <p:cNvPr id="16390" name="Zaoblený obdélník 18"/>
          <p:cNvSpPr>
            <a:spLocks noChangeArrowheads="1"/>
          </p:cNvSpPr>
          <p:nvPr/>
        </p:nvSpPr>
        <p:spPr bwMode="auto">
          <a:xfrm>
            <a:off x="3429000" y="1785938"/>
            <a:ext cx="1857375" cy="785812"/>
          </a:xfrm>
          <a:prstGeom prst="roundRect">
            <a:avLst>
              <a:gd name="adj" fmla="val 16667"/>
            </a:avLst>
          </a:prstGeom>
          <a:solidFill>
            <a:srgbClr val="95B0FD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cs-CZ" dirty="0">
                <a:latin typeface="+mj-lt"/>
              </a:rPr>
              <a:t>Vydavatel</a:t>
            </a:r>
            <a:br>
              <a:rPr lang="cs-CZ" dirty="0">
                <a:latin typeface="+mj-lt"/>
              </a:rPr>
            </a:br>
            <a:endParaRPr lang="cs-CZ" dirty="0">
              <a:latin typeface="+mj-lt"/>
            </a:endParaRPr>
          </a:p>
        </p:txBody>
      </p:sp>
      <p:sp>
        <p:nvSpPr>
          <p:cNvPr id="16391" name="Zaoblený obdélník 19"/>
          <p:cNvSpPr>
            <a:spLocks noChangeArrowheads="1"/>
          </p:cNvSpPr>
          <p:nvPr/>
        </p:nvSpPr>
        <p:spPr bwMode="auto">
          <a:xfrm>
            <a:off x="500063" y="3286125"/>
            <a:ext cx="3143250" cy="785813"/>
          </a:xfrm>
          <a:prstGeom prst="roundRect">
            <a:avLst>
              <a:gd name="adj" fmla="val 16667"/>
            </a:avLst>
          </a:prstGeom>
          <a:solidFill>
            <a:srgbClr val="95B0FD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cs-CZ" dirty="0">
                <a:latin typeface="+mj-lt"/>
              </a:rPr>
              <a:t>Finanční zprostředkovatel</a:t>
            </a:r>
            <a:br>
              <a:rPr lang="cs-CZ" dirty="0">
                <a:latin typeface="+mj-lt"/>
              </a:rPr>
            </a:br>
            <a:endParaRPr lang="cs-CZ" dirty="0">
              <a:latin typeface="+mj-lt"/>
            </a:endParaRPr>
          </a:p>
        </p:txBody>
      </p:sp>
      <p:sp>
        <p:nvSpPr>
          <p:cNvPr id="16392" name="Zaoblený obdélník 20"/>
          <p:cNvSpPr>
            <a:spLocks noChangeArrowheads="1"/>
          </p:cNvSpPr>
          <p:nvPr/>
        </p:nvSpPr>
        <p:spPr bwMode="auto">
          <a:xfrm>
            <a:off x="5429250" y="3286125"/>
            <a:ext cx="3071813" cy="785813"/>
          </a:xfrm>
          <a:prstGeom prst="roundRect">
            <a:avLst>
              <a:gd name="adj" fmla="val 16667"/>
            </a:avLst>
          </a:prstGeom>
          <a:solidFill>
            <a:srgbClr val="95B0FD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cs-CZ" dirty="0">
                <a:latin typeface="+mj-lt"/>
              </a:rPr>
              <a:t>Operátor </a:t>
            </a:r>
            <a:r>
              <a:rPr lang="cs-CZ" dirty="0" smtClean="0">
                <a:latin typeface="+mj-lt"/>
              </a:rPr>
              <a:t>výběru</a:t>
            </a:r>
            <a:endParaRPr lang="cs-CZ" dirty="0">
              <a:latin typeface="+mj-lt"/>
            </a:endParaRPr>
          </a:p>
        </p:txBody>
      </p:sp>
      <p:cxnSp>
        <p:nvCxnSpPr>
          <p:cNvPr id="16393" name="Přímá spojovací šipka 22"/>
          <p:cNvCxnSpPr>
            <a:cxnSpLocks noChangeShapeType="1"/>
          </p:cNvCxnSpPr>
          <p:nvPr/>
        </p:nvCxnSpPr>
        <p:spPr bwMode="auto">
          <a:xfrm rot="10800000" flipV="1">
            <a:off x="2143125" y="2571750"/>
            <a:ext cx="1928813" cy="71437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4" name="Přímá spojovací šipka 27"/>
          <p:cNvCxnSpPr>
            <a:cxnSpLocks noChangeShapeType="1"/>
          </p:cNvCxnSpPr>
          <p:nvPr/>
        </p:nvCxnSpPr>
        <p:spPr bwMode="auto">
          <a:xfrm>
            <a:off x="4714875" y="2571750"/>
            <a:ext cx="1785938" cy="71437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5" name="Přímá spojovací šipka 28"/>
          <p:cNvCxnSpPr>
            <a:cxnSpLocks noChangeShapeType="1"/>
          </p:cNvCxnSpPr>
          <p:nvPr/>
        </p:nvCxnSpPr>
        <p:spPr bwMode="auto">
          <a:xfrm rot="5400000">
            <a:off x="1572419" y="4501356"/>
            <a:ext cx="85725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6" name="Přímá spojovací šipka 30"/>
          <p:cNvCxnSpPr>
            <a:cxnSpLocks noChangeShapeType="1"/>
          </p:cNvCxnSpPr>
          <p:nvPr/>
        </p:nvCxnSpPr>
        <p:spPr bwMode="auto">
          <a:xfrm rot="5400000">
            <a:off x="6001544" y="4499769"/>
            <a:ext cx="85725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7" name="Přímá spojovací šipka 38"/>
          <p:cNvCxnSpPr>
            <a:cxnSpLocks noChangeShapeType="1"/>
            <a:stCxn id="16388" idx="1"/>
            <a:endCxn id="16389" idx="3"/>
          </p:cNvCxnSpPr>
          <p:nvPr/>
        </p:nvCxnSpPr>
        <p:spPr bwMode="auto">
          <a:xfrm rot="10800000">
            <a:off x="3643313" y="5322888"/>
            <a:ext cx="1857375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Popis subjektů EFC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b="1" dirty="0" smtClean="0"/>
              <a:t>Uživatel</a:t>
            </a:r>
            <a:r>
              <a:rPr lang="cs-CZ" dirty="0" smtClean="0"/>
              <a:t> (+ platební karta, OBU)</a:t>
            </a:r>
          </a:p>
          <a:p>
            <a:pPr>
              <a:defRPr/>
            </a:pPr>
            <a:r>
              <a:rPr lang="cs-CZ" b="1" dirty="0" smtClean="0"/>
              <a:t>Provozovatel služby </a:t>
            </a:r>
            <a:r>
              <a:rPr lang="cs-CZ" dirty="0" smtClean="0"/>
              <a:t>– společnost nabízející placenou službu, většinou vlastník infrastruktury</a:t>
            </a:r>
          </a:p>
          <a:p>
            <a:pPr>
              <a:defRPr/>
            </a:pPr>
            <a:r>
              <a:rPr lang="cs-CZ" b="1" dirty="0" smtClean="0"/>
              <a:t>Vydavatel</a:t>
            </a:r>
            <a:r>
              <a:rPr lang="cs-CZ" dirty="0" smtClean="0"/>
              <a:t> – zodpovědný za vydávání elektronických platebních karet a za správnou činnost čtecího zařízení ve vozidle</a:t>
            </a:r>
          </a:p>
          <a:p>
            <a:pPr>
              <a:defRPr/>
            </a:pPr>
            <a:r>
              <a:rPr lang="cs-CZ" b="1" dirty="0" smtClean="0"/>
              <a:t>Operátor výběru </a:t>
            </a:r>
            <a:r>
              <a:rPr lang="cs-CZ" dirty="0" smtClean="0"/>
              <a:t>vybírá a spravuje transakce pro několik provozovatelů služeb</a:t>
            </a:r>
          </a:p>
          <a:p>
            <a:pPr>
              <a:defRPr/>
            </a:pPr>
            <a:r>
              <a:rPr lang="cs-CZ" b="1" dirty="0" smtClean="0"/>
              <a:t>Finanční operátor </a:t>
            </a:r>
            <a:r>
              <a:rPr lang="cs-CZ" dirty="0" smtClean="0"/>
              <a:t>– prodává a distribuuje vydané platební karty, popř. zasílá měsíční faktury či vybírá předplatné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Další zúčastněné strany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/>
          <a:lstStyle/>
          <a:p>
            <a:pPr>
              <a:defRPr/>
            </a:pPr>
            <a:r>
              <a:rPr lang="cs-CZ" b="1" dirty="0" smtClean="0"/>
              <a:t>nezávislý pozorovatel </a:t>
            </a:r>
            <a:r>
              <a:rPr lang="cs-CZ" dirty="0" smtClean="0"/>
              <a:t>– často státní správa, např. Ministerstvo dopravy; odpovědný za sledování správné činnosti systému, za právní stránku transakcí (uchování informací, atd.)</a:t>
            </a:r>
          </a:p>
          <a:p>
            <a:pPr>
              <a:defRPr/>
            </a:pPr>
            <a:r>
              <a:rPr lang="cs-CZ" b="1" dirty="0" smtClean="0"/>
              <a:t>operátor dohledu </a:t>
            </a:r>
            <a:endParaRPr lang="cs-CZ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8650"/>
          </a:xfrm>
        </p:spPr>
        <p:txBody>
          <a:bodyPr/>
          <a:lstStyle/>
          <a:p>
            <a:r>
              <a:rPr lang="cs-CZ" dirty="0" smtClean="0"/>
              <a:t>   Technologie pro systémy výběru mýtného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857250"/>
            <a:ext cx="8430394" cy="566809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b="1" dirty="0" smtClean="0"/>
              <a:t>DSRC</a:t>
            </a:r>
            <a:r>
              <a:rPr lang="cs-CZ" dirty="0" smtClean="0"/>
              <a:t> – přenos prostřednictvím komunikačního spojení na krátkou vzdálenost mezi zařízením na infrastruktuře a jednotkou ve vozidle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GNSS-CN</a:t>
            </a:r>
            <a:r>
              <a:rPr lang="cs-CZ" dirty="0" smtClean="0"/>
              <a:t> (např. GSM-GPS) – pro určení ujeté vzdálenosti využíván systém GPS, pro přenos informací do centra možné využití GSM technologie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LSVA</a:t>
            </a:r>
            <a:r>
              <a:rPr lang="cs-CZ" dirty="0" smtClean="0"/>
              <a:t> – švýcarský systém založený na velmi inteligentní palubní jednotce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Rozpoznávání registračních značek</a:t>
            </a:r>
          </a:p>
          <a:p>
            <a:pPr>
              <a:spcAft>
                <a:spcPts val="600"/>
              </a:spcAft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r>
              <a:rPr lang="en-US" dirty="0" smtClean="0"/>
              <a:t>DSRC </a:t>
            </a:r>
            <a:r>
              <a:rPr lang="cs-CZ" dirty="0" smtClean="0"/>
              <a:t>technologie mýtných systémů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835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DSRC technologií realizován přenos dat z palubní jednotky (OBU) na kontrolní </a:t>
            </a:r>
            <a:r>
              <a:rPr lang="cs-CZ" dirty="0" err="1" smtClean="0"/>
              <a:t>mýtnou</a:t>
            </a:r>
            <a:r>
              <a:rPr lang="cs-CZ" dirty="0" smtClean="0"/>
              <a:t> bránu</a:t>
            </a:r>
          </a:p>
          <a:p>
            <a:pPr>
              <a:defRPr/>
            </a:pPr>
            <a:r>
              <a:rPr lang="cs-CZ" dirty="0" smtClean="0"/>
              <a:t>brána slouží jako komunikační a kontrolní bod</a:t>
            </a:r>
          </a:p>
          <a:p>
            <a:pPr>
              <a:defRPr/>
            </a:pPr>
            <a:r>
              <a:rPr lang="cs-CZ" dirty="0" smtClean="0"/>
              <a:t>mýtné brány jsou obvykle vybaveny kromě DSRC komunikačních jednotek i kontrolním video systémem, který umí rozpoznat registrační značky vozidel</a:t>
            </a:r>
          </a:p>
          <a:p>
            <a:pPr>
              <a:defRPr/>
            </a:pPr>
            <a:r>
              <a:rPr lang="cs-CZ" dirty="0" smtClean="0"/>
              <a:t>celkový počet mýtných bran </a:t>
            </a:r>
            <a:br>
              <a:rPr lang="cs-CZ" dirty="0" smtClean="0"/>
            </a:br>
            <a:r>
              <a:rPr lang="cs-CZ" dirty="0" smtClean="0"/>
              <a:t>je úměrný počtu nájezdů </a:t>
            </a:r>
            <a:br>
              <a:rPr lang="cs-CZ" dirty="0" smtClean="0"/>
            </a:br>
            <a:r>
              <a:rPr lang="cs-CZ" dirty="0" smtClean="0"/>
              <a:t>a výjezdů z placených </a:t>
            </a:r>
            <a:br>
              <a:rPr lang="cs-CZ" dirty="0" smtClean="0"/>
            </a:br>
            <a:r>
              <a:rPr lang="cs-CZ" dirty="0" smtClean="0"/>
              <a:t>sekcí</a:t>
            </a:r>
          </a:p>
          <a:p>
            <a:pPr>
              <a:defRPr/>
            </a:pPr>
            <a:endParaRPr lang="cs-CZ" dirty="0"/>
          </a:p>
        </p:txBody>
      </p:sp>
      <p:pic>
        <p:nvPicPr>
          <p:cNvPr id="20485" name="Picture 2" descr="Mýtné brány mají od ledna hlídat i osobní auta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35735"/>
            <a:ext cx="3810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240588" y="6423298"/>
            <a:ext cx="1903412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000" dirty="0">
                <a:latin typeface="+mj-lt"/>
              </a:rPr>
              <a:t>FOTO: Ondřej Lazar </a:t>
            </a:r>
            <a:r>
              <a:rPr lang="cs-CZ" sz="1000" dirty="0" err="1">
                <a:latin typeface="+mj-lt"/>
              </a:rPr>
              <a:t>Krynek</a:t>
            </a:r>
            <a:r>
              <a:rPr lang="cs-CZ" sz="1000" dirty="0">
                <a:latin typeface="+mj-lt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Přednáška 5 - obsah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3200" dirty="0" smtClean="0"/>
              <a:t>mýtné systémy</a:t>
            </a:r>
          </a:p>
          <a:p>
            <a:pPr lvl="1">
              <a:defRPr/>
            </a:pPr>
            <a:r>
              <a:rPr lang="cs-CZ" sz="2800" dirty="0" smtClean="0"/>
              <a:t>principy</a:t>
            </a:r>
          </a:p>
          <a:p>
            <a:pPr lvl="1">
              <a:defRPr/>
            </a:pPr>
            <a:r>
              <a:rPr lang="cs-CZ" sz="2800" dirty="0" smtClean="0"/>
              <a:t>návrh a různé aspekty</a:t>
            </a:r>
          </a:p>
          <a:p>
            <a:pPr lvl="1">
              <a:defRPr/>
            </a:pPr>
            <a:r>
              <a:rPr lang="cs-CZ" sz="2800" dirty="0" smtClean="0"/>
              <a:t>technologie</a:t>
            </a:r>
          </a:p>
          <a:p>
            <a:pPr lvl="1">
              <a:defRPr/>
            </a:pPr>
            <a:r>
              <a:rPr lang="cs-CZ" sz="2800" dirty="0" smtClean="0"/>
              <a:t>situace v ČR</a:t>
            </a:r>
          </a:p>
          <a:p>
            <a:pPr lvl="1">
              <a:defRPr/>
            </a:pPr>
            <a:r>
              <a:rPr lang="cs-CZ" sz="2800" dirty="0" smtClean="0"/>
              <a:t>situace v Evropě</a:t>
            </a:r>
          </a:p>
          <a:p>
            <a:pPr lvl="1">
              <a:defRPr/>
            </a:pPr>
            <a:endParaRPr lang="cs-CZ" sz="2800" dirty="0"/>
          </a:p>
          <a:p>
            <a:pPr>
              <a:defRPr/>
            </a:pPr>
            <a:r>
              <a:rPr lang="cs-CZ" sz="3200" dirty="0" smtClean="0"/>
              <a:t>Mýtné systémy – EFC (</a:t>
            </a:r>
            <a:r>
              <a:rPr lang="cs-CZ" sz="3200" dirty="0" err="1" smtClean="0"/>
              <a:t>Electronic</a:t>
            </a:r>
            <a:r>
              <a:rPr lang="cs-CZ" sz="3200" dirty="0" smtClean="0"/>
              <a:t> </a:t>
            </a:r>
            <a:r>
              <a:rPr lang="cs-CZ" sz="3200" dirty="0" err="1" smtClean="0"/>
              <a:t>fee</a:t>
            </a:r>
            <a:r>
              <a:rPr lang="cs-CZ" sz="3200" dirty="0" smtClean="0"/>
              <a:t> </a:t>
            </a:r>
            <a:r>
              <a:rPr lang="cs-CZ" sz="3200" dirty="0" err="1" smtClean="0"/>
              <a:t>collection</a:t>
            </a:r>
            <a:r>
              <a:rPr lang="cs-CZ" sz="3200" dirty="0" smtClean="0"/>
              <a:t>)</a:t>
            </a:r>
            <a:endParaRPr lang="cs-CZ" sz="3200" dirty="0"/>
          </a:p>
        </p:txBody>
      </p:sp>
      <p:pic>
        <p:nvPicPr>
          <p:cNvPr id="3077" name="Picture 2" descr="Kapsch postaví mýtné brány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85813"/>
            <a:ext cx="406717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7985125" y="3429000"/>
            <a:ext cx="1158875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000" dirty="0">
                <a:latin typeface="+mj-lt"/>
              </a:rPr>
              <a:t>foto: Lidovky.</a:t>
            </a:r>
            <a:r>
              <a:rPr lang="cs-CZ" sz="1000" dirty="0" err="1">
                <a:latin typeface="+mj-lt"/>
              </a:rPr>
              <a:t>cz</a:t>
            </a:r>
            <a:endParaRPr lang="cs-CZ" sz="1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r>
              <a:rPr lang="en-US" dirty="0" smtClean="0"/>
              <a:t>DSRC </a:t>
            </a:r>
            <a:r>
              <a:rPr lang="cs-CZ" dirty="0" smtClean="0"/>
              <a:t>technologie mýtných systémů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lokalizovaný, obousměrný vysokokapacitní přenos mezi pevným zařízením na infrastruktuře a mobilní palubní jednotkou ve vozidle</a:t>
            </a:r>
          </a:p>
          <a:p>
            <a:pPr>
              <a:defRPr/>
            </a:pPr>
            <a:r>
              <a:rPr lang="cs-CZ" dirty="0" smtClean="0"/>
              <a:t>frekvenční pásma  </a:t>
            </a:r>
          </a:p>
          <a:p>
            <a:pPr lvl="1">
              <a:defRPr/>
            </a:pPr>
            <a:r>
              <a:rPr lang="cs-CZ" dirty="0" smtClean="0"/>
              <a:t>902 to 928 MHz (především v severní Americe)</a:t>
            </a:r>
          </a:p>
          <a:p>
            <a:pPr lvl="1">
              <a:defRPr/>
            </a:pPr>
            <a:r>
              <a:rPr lang="cs-CZ" dirty="0" smtClean="0"/>
              <a:t>5.8 GHz; nebo 5.9 GHz (Evropa, Austrálie, Jižní Amerika)</a:t>
            </a:r>
          </a:p>
          <a:p>
            <a:pPr lvl="1">
              <a:defRPr/>
            </a:pPr>
            <a:r>
              <a:rPr lang="cs-CZ" dirty="0" smtClean="0"/>
              <a:t>infračervený přenos (některé země jihovýchodní Asie)</a:t>
            </a:r>
          </a:p>
          <a:p>
            <a:pPr>
              <a:defRPr/>
            </a:pPr>
            <a:r>
              <a:rPr lang="cs-CZ" dirty="0" smtClean="0"/>
              <a:t>závisí na místně platných normách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r>
              <a:rPr lang="en-US" dirty="0"/>
              <a:t>DSRC </a:t>
            </a:r>
            <a:r>
              <a:rPr lang="cs-CZ" dirty="0"/>
              <a:t>technologie mýtných systémů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733425"/>
            <a:ext cx="8029575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Technologie GNSS/CN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14375"/>
            <a:ext cx="8574410" cy="5810969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GNSS/CN – globální satelitní navigační systém a telekomunikační buňkový systém</a:t>
            </a:r>
          </a:p>
          <a:p>
            <a:pPr>
              <a:defRPr/>
            </a:pPr>
            <a:r>
              <a:rPr lang="cs-CZ" dirty="0" smtClean="0"/>
              <a:t>placené úseky rozpoznávány pomocí navigačního systému – v současnosti GPS, a přenos je realizován telekomunikační sítí GSM (nyní tedy GPS/GSM)</a:t>
            </a:r>
          </a:p>
          <a:p>
            <a:pPr>
              <a:defRPr/>
            </a:pPr>
            <a:r>
              <a:rPr lang="cs-CZ" dirty="0" smtClean="0"/>
              <a:t>po projetí daného počtu úseků je odeslána informace do řídicího centra pomocí sítě mobilních operátorů</a:t>
            </a:r>
          </a:p>
          <a:p>
            <a:pPr>
              <a:defRPr/>
            </a:pPr>
            <a:r>
              <a:rPr lang="cs-CZ" dirty="0" smtClean="0"/>
              <a:t>není potřeba výstavba zařízení na infrastruktuře</a:t>
            </a:r>
          </a:p>
          <a:p>
            <a:pPr>
              <a:defRPr/>
            </a:pPr>
            <a:r>
              <a:rPr lang="cs-CZ" dirty="0" smtClean="0"/>
              <a:t>umožňuje rychlou adaptabilitu systému např. na rozšíření placené infrastruktury, změny na infrastruktuře (objížďky, nehody, údržbové práce), dočasná dopravní omezení, apod.</a:t>
            </a:r>
          </a:p>
          <a:p>
            <a:pPr>
              <a:defRPr/>
            </a:pPr>
            <a:r>
              <a:rPr lang="cs-CZ" dirty="0" smtClean="0"/>
              <a:t>tyto změny jsou do systému zavedeny z centrálního kontrolního místa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Technologie GNSS/CN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4900"/>
            <a:ext cx="8355754" cy="5658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Porovnání systému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294072"/>
              </p:ext>
            </p:extLst>
          </p:nvPr>
        </p:nvGraphicFramePr>
        <p:xfrm>
          <a:off x="214313" y="1214438"/>
          <a:ext cx="8501063" cy="49291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1698"/>
                <a:gridCol w="2746197"/>
                <a:gridCol w="4023168"/>
              </a:tblGrid>
              <a:tr h="475338"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DSRC systém</a:t>
                      </a:r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GNSS systém</a:t>
                      </a:r>
                      <a:endParaRPr lang="cs-CZ" sz="1800" dirty="0"/>
                    </a:p>
                  </a:txBody>
                  <a:tcPr marL="91439" marR="91439"/>
                </a:tc>
              </a:tr>
              <a:tr h="2226925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Výhody</a:t>
                      </a:r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Větší spolehlivost</a:t>
                      </a:r>
                      <a:r>
                        <a:rPr lang="cs-CZ" sz="1800" baseline="0" dirty="0" smtClean="0"/>
                        <a:t> detekce vozidel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baseline="0" dirty="0" smtClean="0"/>
                        <a:t> Levná vozidlová jednotka</a:t>
                      </a:r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Umožňuje více aplikací než jen zpoplatnění</a:t>
                      </a:r>
                      <a:r>
                        <a:rPr lang="cs-CZ" sz="1800" baseline="0" dirty="0" smtClean="0"/>
                        <a:t> dálnic, např. zpoplatnění oblastí</a:t>
                      </a:r>
                      <a:r>
                        <a:rPr lang="en-US" sz="1800" dirty="0" smtClean="0"/>
                        <a:t> </a:t>
                      </a:r>
                      <a:endParaRPr lang="cs-CZ" sz="1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Snadná instalace v terénu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Snadná integrace s dalšími telematickými</a:t>
                      </a:r>
                      <a:r>
                        <a:rPr lang="cs-CZ" sz="1800" baseline="0" dirty="0" smtClean="0"/>
                        <a:t> aplikacemi</a:t>
                      </a:r>
                      <a:endParaRPr lang="cs-CZ" sz="1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Snadné</a:t>
                      </a:r>
                      <a:r>
                        <a:rPr lang="cs-CZ" sz="1800" baseline="0" dirty="0" smtClean="0"/>
                        <a:t> rozšíření zpoplatněných úseků</a:t>
                      </a:r>
                      <a:endParaRPr lang="cs-CZ" sz="1800" dirty="0"/>
                    </a:p>
                  </a:txBody>
                  <a:tcPr marL="91439" marR="91439"/>
                </a:tc>
              </a:tr>
              <a:tr h="2226925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Nevýhody</a:t>
                      </a:r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Využití převážně pro</a:t>
                      </a:r>
                      <a:r>
                        <a:rPr lang="cs-CZ" sz="1800" baseline="0" dirty="0" smtClean="0"/>
                        <a:t> dálnice (s danými nájezdy a výjezdy)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baseline="0" dirty="0" smtClean="0"/>
                        <a:t> Nutnost údržby mýtných bran (větší množství bran)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baseline="0" dirty="0" smtClean="0"/>
                        <a:t> Méně flexibilní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cs-CZ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Dražší vozidlové jednotky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cs-CZ" sz="1800" dirty="0" smtClean="0"/>
                        <a:t> Závislé na dostupnosti GPS signálu</a:t>
                      </a:r>
                      <a:endParaRPr lang="cs-CZ" sz="18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    LSVA (Swiss system)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811539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zpoplatnění celé silniční sítě</a:t>
            </a:r>
          </a:p>
          <a:p>
            <a:pPr>
              <a:defRPr/>
            </a:pPr>
            <a:r>
              <a:rPr lang="cs-CZ" dirty="0" smtClean="0"/>
              <a:t>provozován švýcarskými úřady</a:t>
            </a:r>
          </a:p>
          <a:p>
            <a:pPr>
              <a:defRPr/>
            </a:pPr>
            <a:r>
              <a:rPr lang="cs-CZ" dirty="0" smtClean="0"/>
              <a:t>od 1.1.2001 pro vozidla nad 3,5 tuny</a:t>
            </a:r>
          </a:p>
          <a:p>
            <a:pPr>
              <a:defRPr/>
            </a:pPr>
            <a:r>
              <a:rPr lang="cs-CZ" dirty="0" smtClean="0"/>
              <a:t>platba za ujeté kilometry v závislosti na maximální hmotnosti a emisní třídě</a:t>
            </a:r>
          </a:p>
          <a:p>
            <a:pPr>
              <a:defRPr/>
            </a:pPr>
            <a:r>
              <a:rPr lang="cs-CZ" dirty="0" smtClean="0"/>
              <a:t>ujetá vzdálenost dle digitálního tachografu </a:t>
            </a:r>
            <a:br>
              <a:rPr lang="cs-CZ" dirty="0" smtClean="0"/>
            </a:br>
            <a:r>
              <a:rPr lang="cs-CZ" dirty="0" smtClean="0"/>
              <a:t>(mají všechny švýcarská vozidla)</a:t>
            </a:r>
          </a:p>
          <a:p>
            <a:pPr>
              <a:defRPr/>
            </a:pPr>
            <a:r>
              <a:rPr lang="cs-CZ" dirty="0" smtClean="0"/>
              <a:t>DSRC majáky na hraničních stanovištích</a:t>
            </a:r>
          </a:p>
          <a:p>
            <a:pPr>
              <a:defRPr/>
            </a:pPr>
            <a:r>
              <a:rPr lang="cs-CZ" dirty="0" smtClean="0"/>
              <a:t>podle CEN norem</a:t>
            </a:r>
          </a:p>
          <a:p>
            <a:pPr>
              <a:defRPr/>
            </a:pPr>
            <a:r>
              <a:rPr lang="cs-CZ" dirty="0" smtClean="0"/>
              <a:t>u </a:t>
            </a:r>
            <a:r>
              <a:rPr lang="cs-CZ" dirty="0"/>
              <a:t>vozidel bez </a:t>
            </a:r>
            <a:r>
              <a:rPr lang="cs-CZ" dirty="0" smtClean="0"/>
              <a:t>OBU (zahraniční </a:t>
            </a:r>
            <a:r>
              <a:rPr lang="cs-CZ" dirty="0"/>
              <a:t>vozidla projíždějící Švýcarskem) </a:t>
            </a:r>
            <a:r>
              <a:rPr lang="cs-CZ" dirty="0" smtClean="0"/>
              <a:t>použita tzv. ID-karta (vydána </a:t>
            </a:r>
            <a:r>
              <a:rPr lang="cs-CZ" dirty="0"/>
              <a:t>na základě vyplnění registračního </a:t>
            </a:r>
            <a:r>
              <a:rPr lang="cs-CZ" dirty="0" smtClean="0"/>
              <a:t>formuláře, </a:t>
            </a:r>
            <a:r>
              <a:rPr lang="cs-CZ" dirty="0"/>
              <a:t>údaje na ni jsou přenášeny manuálně přes </a:t>
            </a:r>
            <a:r>
              <a:rPr lang="cs-CZ" dirty="0" smtClean="0"/>
              <a:t>terminály). </a:t>
            </a:r>
            <a:r>
              <a:rPr lang="cs-CZ" dirty="0"/>
              <a:t>Při opouštění území Švýcarska je z údajů z ID-karty vypočten poplatek za ujeté km po švýcarské silniční síti</a:t>
            </a:r>
            <a:endParaRPr lang="cs-CZ" dirty="0" smtClean="0"/>
          </a:p>
          <a:p>
            <a:pPr>
              <a:defRPr/>
            </a:pPr>
            <a:endParaRPr lang="cs-CZ" dirty="0"/>
          </a:p>
        </p:txBody>
      </p:sp>
      <p:pic>
        <p:nvPicPr>
          <p:cNvPr id="1026" name="Picture 2" descr="http://images.worldsoft-cms.info/wcms/ftp/a/autoglas-weingarten.de/siteimages/22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69355"/>
            <a:ext cx="1763688" cy="149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8650"/>
          </a:xfrm>
        </p:spPr>
        <p:txBody>
          <a:bodyPr/>
          <a:lstStyle/>
          <a:p>
            <a:r>
              <a:rPr lang="cs-CZ" dirty="0" smtClean="0"/>
              <a:t>    Systém založený na rozpoznávání registračních značek 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2765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857250"/>
            <a:ext cx="8077200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Další využití technologie 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502402" cy="55966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b="1" dirty="0" smtClean="0"/>
              <a:t>DSRC technologie</a:t>
            </a:r>
          </a:p>
          <a:p>
            <a:pPr lvl="1">
              <a:defRPr/>
            </a:pPr>
            <a:r>
              <a:rPr lang="cs-CZ" dirty="0" smtClean="0"/>
              <a:t>kontrola identifikace vozidel na kontrolních místech či jiných částech infrastruktury (mosty, tunely)</a:t>
            </a:r>
          </a:p>
          <a:p>
            <a:pPr lvl="1">
              <a:defRPr/>
            </a:pPr>
            <a:r>
              <a:rPr lang="cs-CZ" dirty="0" smtClean="0"/>
              <a:t>sledování vozidel převážejících nebezpečné náklady v kontrolních místech a komparace identifikátoru s rozpoznaným kódem nebezpečného nákladu</a:t>
            </a:r>
          </a:p>
          <a:p>
            <a:pPr lvl="1">
              <a:defRPr/>
            </a:pPr>
            <a:r>
              <a:rPr lang="cs-CZ" dirty="0" smtClean="0"/>
              <a:t>měření doby jízdy mezi jednotlivými kontrolními místy dopravní infrastruktury</a:t>
            </a:r>
          </a:p>
          <a:p>
            <a:pPr lvl="1">
              <a:defRPr/>
            </a:pPr>
            <a:r>
              <a:rPr lang="cs-CZ" dirty="0" smtClean="0"/>
              <a:t>detekce kongescí na dopravní infrastruktuře</a:t>
            </a:r>
          </a:p>
          <a:p>
            <a:pPr lvl="1">
              <a:defRPr/>
            </a:pPr>
            <a:r>
              <a:rPr lang="cs-CZ" dirty="0" smtClean="0"/>
              <a:t>detekce ukradených vozidel </a:t>
            </a:r>
          </a:p>
          <a:p>
            <a:pPr lvl="1">
              <a:defRPr/>
            </a:pPr>
            <a:r>
              <a:rPr lang="cs-CZ" dirty="0" smtClean="0"/>
              <a:t>platba za využití další dopravní infrastruktury - průjezdy městy, platba parkovného, atd.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502402" cy="5668664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b="1" dirty="0" smtClean="0"/>
              <a:t>GNSS/CN technologie</a:t>
            </a:r>
          </a:p>
          <a:p>
            <a:pPr>
              <a:defRPr/>
            </a:pPr>
            <a:r>
              <a:rPr lang="cs-CZ" dirty="0" smtClean="0"/>
              <a:t>všechny služby uvedené pro DSRC lze rozšířit na GNSS/CN technologie s tím, že kontroly/sledování neprobíhají pouze na </a:t>
            </a:r>
            <a:r>
              <a:rPr lang="pl-PL" dirty="0" smtClean="0"/>
              <a:t>kontrolních místech, ale po celé dopravní infrastruktuře</a:t>
            </a:r>
          </a:p>
          <a:p>
            <a:pPr lvl="1">
              <a:defRPr/>
            </a:pPr>
            <a:r>
              <a:rPr lang="cs-CZ" dirty="0" smtClean="0"/>
              <a:t>kontrola pohybu nebezpečných věcí po dopravní infrastruktuře </a:t>
            </a:r>
            <a:r>
              <a:rPr lang="it-IT" dirty="0" smtClean="0"/>
              <a:t> </a:t>
            </a:r>
            <a:endParaRPr lang="cs-CZ" dirty="0" smtClean="0"/>
          </a:p>
          <a:p>
            <a:pPr lvl="1">
              <a:defRPr/>
            </a:pPr>
            <a:r>
              <a:rPr lang="it-IT" dirty="0" smtClean="0"/>
              <a:t>logistické služby pro dopravce a přepravce</a:t>
            </a:r>
          </a:p>
          <a:p>
            <a:pPr lvl="1">
              <a:defRPr/>
            </a:pPr>
            <a:r>
              <a:rPr lang="cs-CZ" dirty="0" smtClean="0"/>
              <a:t>zasílání dopravních informací do vozidel, kde navigační software tyto informace zpracovává a zajišťuje navigaci vozidla dle předdefinovaných parametrů</a:t>
            </a:r>
          </a:p>
          <a:p>
            <a:pPr lvl="1">
              <a:defRPr/>
            </a:pPr>
            <a:r>
              <a:rPr lang="cs-CZ" dirty="0" smtClean="0"/>
              <a:t>navigační služby pro řidiče s ohledem </a:t>
            </a:r>
            <a:r>
              <a:rPr lang="pt-BR" dirty="0" smtClean="0"/>
              <a:t>na parametry vozidla a parametry</a:t>
            </a:r>
            <a:r>
              <a:rPr lang="cs-CZ" dirty="0" smtClean="0"/>
              <a:t> dopravní infrastruktury</a:t>
            </a:r>
          </a:p>
          <a:p>
            <a:pPr lvl="1">
              <a:defRPr/>
            </a:pPr>
            <a:r>
              <a:rPr lang="cs-CZ" dirty="0" smtClean="0"/>
              <a:t>automatické systémy kontroly rychlosti</a:t>
            </a:r>
          </a:p>
          <a:p>
            <a:pPr lvl="1">
              <a:defRPr/>
            </a:pPr>
            <a:r>
              <a:rPr lang="cs-CZ" dirty="0" smtClean="0"/>
              <a:t>varování řidičů o nebezpečných úsecích či úsecích častých nehod</a:t>
            </a:r>
          </a:p>
          <a:p>
            <a:pPr lvl="1">
              <a:defRPr/>
            </a:pPr>
            <a:r>
              <a:rPr lang="cs-CZ" dirty="0" smtClean="0"/>
              <a:t>dálková diagnostika vozidel a zasílání chybových zpráv z vozidel do servisů a zajištění oprav</a:t>
            </a:r>
          </a:p>
          <a:p>
            <a:pPr lvl="1">
              <a:defRPr/>
            </a:pPr>
            <a:r>
              <a:rPr lang="cs-CZ" dirty="0" smtClean="0"/>
              <a:t>systémy automatického tísňového volání (e-call) v případě mimořádné události</a:t>
            </a:r>
          </a:p>
          <a:p>
            <a:pPr lvl="1">
              <a:buFontTx/>
              <a:buNone/>
              <a:defRPr/>
            </a:pPr>
            <a:endParaRPr lang="cs-CZ" dirty="0"/>
          </a:p>
        </p:txBody>
      </p:sp>
      <p:sp>
        <p:nvSpPr>
          <p:cNvPr id="29700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6" name="Nadpis 1"/>
          <p:cNvSpPr txBox="1">
            <a:spLocks/>
          </p:cNvSpPr>
          <p:nvPr/>
        </p:nvSpPr>
        <p:spPr bwMode="auto">
          <a:xfrm>
            <a:off x="0" y="228600"/>
            <a:ext cx="9144000" cy="53610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Další využití technologie </a:t>
            </a:r>
            <a:endParaRPr lang="cs-CZ" kern="0" dirty="0">
              <a:solidFill>
                <a:srgbClr val="95B0FD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502402" cy="559665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b="1" dirty="0" smtClean="0"/>
              <a:t>ekologické aplikace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hmotnostní produkci emisí, měřených přímo nebo zprostředkovaně během jízdy sledovaného vozidla po konkrétních úsecích dopravní infrastruktury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ne/dodržení doporučené trajektorie jízdy vozidla, která je vytvořena v centru zpracování s ohledem na aktuální dopravní situaci, meteorologické parametry, množství zplodin v ovzduší, atd.,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ne/dodržení ekologických příkazů správců dopravní infrastruktury, měst, atd.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ne/dodržení časových parametrů jízdy vozidla dle předdefinovaných kategorií vozidel</a:t>
            </a:r>
          </a:p>
          <a:p>
            <a:pPr>
              <a:defRPr/>
            </a:pPr>
            <a:r>
              <a:rPr lang="cs-CZ" dirty="0" smtClean="0"/>
              <a:t> </a:t>
            </a:r>
            <a:r>
              <a:rPr lang="cs-CZ" b="1" dirty="0" smtClean="0"/>
              <a:t>bezpečnostní aplikace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ne/dodržení pravidel dopravního provozu</a:t>
            </a:r>
          </a:p>
          <a:p>
            <a:pPr lvl="1">
              <a:defRPr/>
            </a:pPr>
            <a:r>
              <a:rPr lang="cs-CZ" dirty="0" smtClean="0">
                <a:ea typeface="+mn-ea"/>
                <a:cs typeface="+mn-cs"/>
              </a:rPr>
              <a:t> ne/dodržení definované hmotnosti vozidla</a:t>
            </a:r>
            <a:endParaRPr lang="cs-CZ" dirty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636" y="4653136"/>
            <a:ext cx="250436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 bwMode="auto">
          <a:xfrm>
            <a:off x="0" y="228600"/>
            <a:ext cx="9144000" cy="53610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Další využití technologie </a:t>
            </a:r>
            <a:endParaRPr lang="cs-CZ" kern="0" dirty="0">
              <a:solidFill>
                <a:srgbClr val="95B0FD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Základní cíle mýtného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811539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cs-CZ" dirty="0" smtClean="0"/>
              <a:t>regulace dopravy (větší vytíženost nákladních vozidel, rozšiřování vozidel pod 12t, dopady na zatížení poloos, renovace vozidel, preference kratších tras)</a:t>
            </a:r>
          </a:p>
          <a:p>
            <a:pPr>
              <a:defRPr/>
            </a:pPr>
            <a:r>
              <a:rPr lang="cs-CZ" dirty="0" smtClean="0"/>
              <a:t>harmonizace dopravy (zahrnutí externalit)</a:t>
            </a:r>
          </a:p>
          <a:p>
            <a:pPr>
              <a:defRPr/>
            </a:pPr>
            <a:r>
              <a:rPr lang="cs-CZ" dirty="0" smtClean="0"/>
              <a:t>podpora vstupu soukromého kapitálu do dopravní infrastruktury</a:t>
            </a:r>
          </a:p>
          <a:p>
            <a:pPr>
              <a:defRPr/>
            </a:pPr>
            <a:r>
              <a:rPr lang="cs-CZ" dirty="0" smtClean="0"/>
              <a:t>získání plateb od zahraničních dopravců na obnovu místní infrastruktury</a:t>
            </a:r>
          </a:p>
          <a:p>
            <a:pPr>
              <a:defRPr/>
            </a:pPr>
            <a:r>
              <a:rPr lang="cs-CZ" dirty="0" smtClean="0"/>
              <a:t>rozpouštění plateb na regiony a města (různí vlastníci infrastruktury)</a:t>
            </a:r>
          </a:p>
          <a:p>
            <a:pPr>
              <a:defRPr/>
            </a:pPr>
            <a:r>
              <a:rPr lang="cs-CZ" dirty="0" smtClean="0"/>
              <a:t>začlenění EFC do kontextu dalších národních informačních systémů a ITS</a:t>
            </a:r>
          </a:p>
          <a:p>
            <a:pPr>
              <a:defRPr/>
            </a:pPr>
            <a:r>
              <a:rPr lang="cs-CZ" dirty="0" smtClean="0"/>
              <a:t>tvorba základní IC/IT infrastrukturu různých ITS systémů</a:t>
            </a:r>
          </a:p>
          <a:p>
            <a:pPr>
              <a:defRPr/>
            </a:pPr>
            <a:r>
              <a:rPr lang="cs-CZ" dirty="0" smtClean="0"/>
              <a:t>definice požadovaných nadstavbových </a:t>
            </a:r>
            <a:r>
              <a:rPr lang="cs-CZ" dirty="0" err="1" smtClean="0"/>
              <a:t>telematických</a:t>
            </a:r>
            <a:r>
              <a:rPr lang="cs-CZ" dirty="0" smtClean="0"/>
              <a:t> služeb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Mýtné v České republice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DSRC systém</a:t>
            </a:r>
          </a:p>
          <a:p>
            <a:pPr>
              <a:defRPr/>
            </a:pPr>
            <a:r>
              <a:rPr lang="cs-CZ" dirty="0" smtClean="0"/>
              <a:t>zpoplatněno přibližně 1200 km dálnic, rychlostních silnic a vybraných komunikací I. třídy</a:t>
            </a:r>
          </a:p>
          <a:p>
            <a:pPr>
              <a:defRPr/>
            </a:pPr>
            <a:r>
              <a:rPr lang="cs-CZ" dirty="0" smtClean="0"/>
              <a:t>zavedeno od 1.1.2007 pro vozidla nad 12 tun + od 1.1.2010 pro vozidla nad 3,5 tuny</a:t>
            </a:r>
          </a:p>
          <a:p>
            <a:pPr>
              <a:defRPr/>
            </a:pPr>
            <a:r>
              <a:rPr lang="cs-CZ" dirty="0" smtClean="0"/>
              <a:t>zpoplatněny i autobusy (na rozdíl např. od Německa)</a:t>
            </a:r>
          </a:p>
          <a:p>
            <a:pPr>
              <a:defRPr/>
            </a:pPr>
            <a:r>
              <a:rPr lang="cs-CZ" dirty="0" smtClean="0"/>
              <a:t>I vozidla osvobozená od placení (např. IZS, ozbrojené složky) musí být vybavena mýtnou jednotkou</a:t>
            </a:r>
          </a:p>
          <a:p>
            <a:pPr>
              <a:defRPr/>
            </a:pPr>
            <a:r>
              <a:rPr lang="cs-CZ" dirty="0" smtClean="0"/>
              <a:t>pokračuje rozšiřování systému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(naposledy rozšířeno 14.5.2012)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Mýtné v České republice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Uživateli komunikací jsou provozovatelé zpoplatněných vozidel a jejich řidiči.</a:t>
            </a:r>
          </a:p>
          <a:p>
            <a:pPr>
              <a:defRPr/>
            </a:pPr>
            <a:r>
              <a:rPr lang="cs-CZ" dirty="0" smtClean="0"/>
              <a:t>Stejná sazba pro vozidla domácí i zahraniční</a:t>
            </a:r>
          </a:p>
          <a:p>
            <a:pPr>
              <a:defRPr/>
            </a:pPr>
            <a:r>
              <a:rPr lang="cs-CZ" b="1" dirty="0" smtClean="0"/>
              <a:t>Mýtné </a:t>
            </a:r>
            <a:r>
              <a:rPr lang="cs-CZ" dirty="0" smtClean="0"/>
              <a:t>je účtováno za použití definovaných úseků komunikací v okamžiku uskutečnění transakce, tedy průjezdu vozidla </a:t>
            </a:r>
            <a:r>
              <a:rPr lang="cs-CZ" dirty="0" err="1" smtClean="0"/>
              <a:t>mýtnou</a:t>
            </a:r>
            <a:r>
              <a:rPr lang="cs-CZ" dirty="0" smtClean="0"/>
              <a:t> branou odpovídající danému úseku</a:t>
            </a:r>
            <a:endParaRPr lang="cs-CZ" b="1" dirty="0" smtClean="0"/>
          </a:p>
          <a:p>
            <a:pPr>
              <a:defRPr/>
            </a:pPr>
            <a:r>
              <a:rPr lang="cs-CZ" b="1" dirty="0" smtClean="0"/>
              <a:t>Sazbu mýtného</a:t>
            </a:r>
            <a:r>
              <a:rPr lang="cs-CZ" dirty="0" smtClean="0"/>
              <a:t> za užití 1 km zpoplatněné komunikace stanovuje Nařízení Vlády ČR č. 354/2011 Sb.</a:t>
            </a:r>
          </a:p>
          <a:p>
            <a:pPr>
              <a:defRPr/>
            </a:pPr>
            <a:r>
              <a:rPr lang="cs-CZ" dirty="0" smtClean="0"/>
              <a:t>Sazba se liší podle </a:t>
            </a:r>
            <a:r>
              <a:rPr lang="cs-CZ" b="1" dirty="0" smtClean="0"/>
              <a:t>počtu náprav,</a:t>
            </a:r>
            <a:r>
              <a:rPr lang="cs-CZ" dirty="0" smtClean="0"/>
              <a:t> </a:t>
            </a:r>
            <a:r>
              <a:rPr lang="cs-CZ" b="1" dirty="0" smtClean="0"/>
              <a:t>emisní třídy</a:t>
            </a:r>
            <a:r>
              <a:rPr lang="cs-CZ" dirty="0" smtClean="0"/>
              <a:t> vozidla a času. 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remid.cz/fileadmin/MYTO_CZ/obrazky/map/MYTOCZ_381_toll_ma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0752"/>
            <a:ext cx="9144000" cy="550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Aktuální </a:t>
            </a:r>
            <a:r>
              <a:rPr lang="cs-CZ" dirty="0" err="1" smtClean="0"/>
              <a:t>siť</a:t>
            </a:r>
            <a:r>
              <a:rPr lang="cs-CZ" dirty="0" smtClean="0"/>
              <a:t> zpoplatněných komunikací v ČR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851444" y="6176337"/>
            <a:ext cx="6292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0" dirty="0">
                <a:latin typeface="+mj-lt"/>
              </a:rPr>
              <a:t>Zdroj: http://www.premid.cz/fileadmin/MYTO_CZ/obrazky/map/MYTOCZ_381_toll_map.gif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Mýto v České republice – ceny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dirty="0" smtClean="0"/>
              <a:t>Dva systémy placení</a:t>
            </a:r>
          </a:p>
          <a:p>
            <a:pPr lvl="1">
              <a:defRPr/>
            </a:pPr>
            <a:r>
              <a:rPr lang="cs-CZ" b="1" dirty="0" smtClean="0"/>
              <a:t>post-</a:t>
            </a:r>
            <a:r>
              <a:rPr lang="cs-CZ" b="1" dirty="0" err="1" smtClean="0"/>
              <a:t>pay</a:t>
            </a:r>
            <a:r>
              <a:rPr lang="cs-CZ" dirty="0" smtClean="0"/>
              <a:t> (placení po určeném období na základě skutečně projetých mýtných úseků)</a:t>
            </a:r>
          </a:p>
          <a:p>
            <a:pPr lvl="1">
              <a:defRPr/>
            </a:pPr>
            <a:r>
              <a:rPr lang="cs-CZ" b="1" dirty="0" err="1" smtClean="0"/>
              <a:t>pre</a:t>
            </a:r>
            <a:r>
              <a:rPr lang="cs-CZ" b="1" dirty="0" smtClean="0"/>
              <a:t>-</a:t>
            </a:r>
            <a:r>
              <a:rPr lang="cs-CZ" b="1" dirty="0" err="1" smtClean="0"/>
              <a:t>pay</a:t>
            </a:r>
            <a:r>
              <a:rPr lang="cs-CZ" dirty="0" smtClean="0"/>
              <a:t> (nabíjení OBU před použitím zpoplatněných na distribučních místech).</a:t>
            </a:r>
          </a:p>
          <a:p>
            <a:pPr>
              <a:defRPr/>
            </a:pPr>
            <a:r>
              <a:rPr lang="cs-CZ" dirty="0" smtClean="0"/>
              <a:t>Vozidlo </a:t>
            </a:r>
            <a:r>
              <a:rPr lang="cs-CZ" dirty="0"/>
              <a:t>musí být za účelem placení mýtného evidováno do systému elektronického </a:t>
            </a:r>
            <a:r>
              <a:rPr lang="cs-CZ" dirty="0" smtClean="0"/>
              <a:t>mýtného</a:t>
            </a:r>
          </a:p>
          <a:p>
            <a:pPr>
              <a:defRPr/>
            </a:pPr>
            <a:r>
              <a:rPr lang="cs-CZ" dirty="0" smtClean="0"/>
              <a:t>Po </a:t>
            </a:r>
            <a:r>
              <a:rPr lang="cs-CZ" dirty="0"/>
              <a:t>evidenci je vozidlo povinně vybaveno palubní jednotkou, která je </a:t>
            </a:r>
            <a:r>
              <a:rPr lang="cs-CZ" b="1" dirty="0"/>
              <a:t>nepřenosná na jiné </a:t>
            </a:r>
            <a:r>
              <a:rPr lang="cs-CZ" b="1" dirty="0" smtClean="0"/>
              <a:t>vozidlo </a:t>
            </a:r>
            <a:r>
              <a:rPr lang="cs-CZ" dirty="0" smtClean="0"/>
              <a:t>(</a:t>
            </a:r>
            <a:r>
              <a:rPr lang="cs-CZ" dirty="0"/>
              <a:t>Vratná kauce za OBU je </a:t>
            </a:r>
            <a:r>
              <a:rPr lang="cs-CZ" dirty="0" smtClean="0"/>
              <a:t>1550 Kč)</a:t>
            </a:r>
            <a:endParaRPr lang="cs-CZ" dirty="0"/>
          </a:p>
          <a:p>
            <a:pPr>
              <a:defRPr/>
            </a:pPr>
            <a:r>
              <a:rPr lang="cs-CZ" dirty="0" smtClean="0"/>
              <a:t>Sazba za kilometr na dálnici nebo rychlostní silnici od 1,67 Kč (od Euro 5+, 2 nápravy) po 8,24 Kč (do Euro 2, 4 a více náprav)</a:t>
            </a:r>
          </a:p>
          <a:p>
            <a:pPr>
              <a:defRPr/>
            </a:pPr>
            <a:r>
              <a:rPr lang="cs-CZ" dirty="0" smtClean="0"/>
              <a:t>Sazba za kilometr na zpoplatněné silnici I. třídy od 0,79 Kč (od Euro 5+, 2 nápravy) po 3,92 Kč (do Euro 2, 4 a více náprav)</a:t>
            </a:r>
          </a:p>
          <a:p>
            <a:pPr>
              <a:defRPr/>
            </a:pPr>
            <a:r>
              <a:rPr lang="cs-CZ" dirty="0" smtClean="0"/>
              <a:t>Zvýšená sazba v pátek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Ceny mýtného v ČR</a:t>
            </a:r>
            <a:endParaRPr lang="cs-CZ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19163"/>
            <a:ext cx="5041925" cy="5665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57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Orientační údaje o výnosech z mýtného a jejich použití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7758992" y="6381328"/>
            <a:ext cx="1314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+mj-lt"/>
              </a:rPr>
              <a:t>Zdroj: www.sfdi.cz</a:t>
            </a:r>
            <a:endParaRPr lang="cs-CZ" sz="1000" dirty="0">
              <a:latin typeface="+mj-lt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23528" y="836712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 smtClean="0">
                <a:latin typeface="+mj-lt"/>
              </a:rPr>
              <a:t>Výnosy mýtného jdou do rozpočtu Státního fondu dopravní infrastruktury</a:t>
            </a:r>
            <a:endParaRPr lang="cs-CZ" sz="1800" dirty="0">
              <a:latin typeface="+mj-lt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513307"/>
              </p:ext>
            </p:extLst>
          </p:nvPr>
        </p:nvGraphicFramePr>
        <p:xfrm>
          <a:off x="92642" y="1206044"/>
          <a:ext cx="8950848" cy="515465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08312"/>
                <a:gridCol w="1368152"/>
                <a:gridCol w="1224136"/>
                <a:gridCol w="1152128"/>
                <a:gridCol w="1224135"/>
                <a:gridCol w="1173985"/>
              </a:tblGrid>
              <a:tr h="58686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cs-CZ" sz="1600" u="none" strike="noStrike" dirty="0">
                          <a:effectLst/>
                          <a:latin typeface="+mj-lt"/>
                        </a:rPr>
                        <a:t>Příjmy SFDI </a:t>
                      </a:r>
                      <a:r>
                        <a:rPr lang="cs-CZ" sz="1600" u="none" strike="noStrike" dirty="0" smtClean="0">
                          <a:effectLst/>
                          <a:latin typeface="+mj-lt"/>
                        </a:rPr>
                        <a:t>z národních zdrojů (v mil. Kč)</a:t>
                      </a:r>
                      <a:endParaRPr lang="cs-CZ" sz="16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937498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>
                          <a:effectLst/>
                          <a:latin typeface="+mj-lt"/>
                        </a:rPr>
                        <a:t>Druh příjmu</a:t>
                      </a:r>
                      <a:endParaRPr lang="cs-CZ" sz="14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Schválený rozpočet 2010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+mj-lt"/>
                        </a:rPr>
                        <a:t>Schválený rozpočet 2011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+mj-lt"/>
                        </a:rPr>
                        <a:t>Schválený rozpočet 2012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+mj-lt"/>
                        </a:rPr>
                        <a:t>Schválený rozpočet 2013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Výhled rozpočet 2014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>
                          <a:effectLst/>
                          <a:latin typeface="+mj-lt"/>
                        </a:rPr>
                        <a:t>převody výnosů silniční daně</a:t>
                      </a:r>
                      <a:endParaRPr lang="cs-CZ" sz="14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5600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5300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5100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5100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  <a:latin typeface="+mj-lt"/>
                        </a:rPr>
                        <a:t>převody podílu z výnosů spotřební daně z minerál. olejů</a:t>
                      </a:r>
                      <a:endParaRPr lang="cs-CZ" sz="14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8100</a:t>
                      </a:r>
                    </a:p>
                    <a:p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7600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7600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7500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7500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u="none" strike="noStrike">
                          <a:effectLst/>
                          <a:latin typeface="+mj-lt"/>
                        </a:rPr>
                        <a:t>poplatky za užívání dálnic a rychlostních silnic</a:t>
                      </a:r>
                      <a:endParaRPr lang="cs-CZ" sz="1400" b="0" i="0" u="none" strike="noStrike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 smtClean="0">
                          <a:latin typeface="+mj-lt"/>
                        </a:rPr>
                        <a:t>2600</a:t>
                      </a:r>
                    </a:p>
                    <a:p>
                      <a:endParaRPr lang="cs-CZ" sz="16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0" dirty="0" smtClean="0">
                          <a:latin typeface="+mj-lt"/>
                        </a:rPr>
                        <a:t>2900</a:t>
                      </a:r>
                      <a:endParaRPr lang="cs-CZ" sz="16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0" dirty="0" smtClean="0">
                          <a:latin typeface="+mj-lt"/>
                        </a:rPr>
                        <a:t>2900</a:t>
                      </a:r>
                      <a:endParaRPr lang="cs-CZ" sz="16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0" dirty="0" smtClean="0">
                          <a:latin typeface="+mj-lt"/>
                        </a:rPr>
                        <a:t>3200</a:t>
                      </a:r>
                      <a:endParaRPr lang="cs-CZ" sz="16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0" dirty="0" smtClean="0">
                          <a:latin typeface="+mj-lt"/>
                        </a:rPr>
                        <a:t>3300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u="none" strike="noStrike" dirty="0">
                          <a:effectLst/>
                          <a:latin typeface="+mj-lt"/>
                        </a:rPr>
                        <a:t>převody výnosů z mýtného</a:t>
                      </a:r>
                      <a:endParaRPr lang="cs-CZ" sz="14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latin typeface="+mj-lt"/>
                        </a:rPr>
                        <a:t>7300</a:t>
                      </a:r>
                    </a:p>
                    <a:p>
                      <a:endParaRPr lang="cs-CZ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latin typeface="+mj-lt"/>
                        </a:rPr>
                        <a:t>6000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latin typeface="+mj-lt"/>
                        </a:rPr>
                        <a:t>10217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latin typeface="+mj-lt"/>
                        </a:rPr>
                        <a:t>9500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dirty="0" smtClean="0">
                          <a:latin typeface="+mj-lt"/>
                        </a:rPr>
                        <a:t>10000</a:t>
                      </a:r>
                      <a:endParaRPr lang="cs-CZ" sz="16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u="none" strike="noStrike" dirty="0">
                          <a:effectLst/>
                          <a:latin typeface="+mj-lt"/>
                        </a:rPr>
                        <a:t>dotace ze státního rozpočtu na krytí deficitu</a:t>
                      </a:r>
                      <a:endParaRPr lang="pl-PL" sz="14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7500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10070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14983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11700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11100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>
                          <a:effectLst/>
                          <a:latin typeface="+mj-lt"/>
                        </a:rPr>
                        <a:t>převody výnosů z privatizovaného majetku a dividend ze společností se státní účastí</a:t>
                      </a:r>
                      <a:endParaRPr lang="cs-CZ" sz="14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5100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830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>
                          <a:effectLst/>
                          <a:latin typeface="+mj-lt"/>
                        </a:rPr>
                        <a:t>Příjmy </a:t>
                      </a:r>
                      <a:r>
                        <a:rPr lang="cs-CZ" sz="1400" u="none" strike="noStrike" dirty="0" smtClean="0">
                          <a:effectLst/>
                          <a:latin typeface="+mj-lt"/>
                        </a:rPr>
                        <a:t>SFDI z národních zdrojů celkem</a:t>
                      </a:r>
                      <a:endParaRPr lang="cs-CZ" sz="14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36100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33000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41000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37000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+mj-lt"/>
                        </a:rPr>
                        <a:t>37000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838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Zavádění mýta v ČR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První fáze: DSRC na dálnicích</a:t>
            </a:r>
          </a:p>
          <a:p>
            <a:pPr lvl="1">
              <a:defRPr/>
            </a:pPr>
            <a:r>
              <a:rPr lang="cs-CZ" dirty="0" smtClean="0"/>
              <a:t>pro 980 km dálnic, vozidla nad 12 t</a:t>
            </a:r>
          </a:p>
          <a:p>
            <a:pPr lvl="1">
              <a:defRPr/>
            </a:pPr>
            <a:r>
              <a:rPr lang="cs-CZ" dirty="0" smtClean="0"/>
              <a:t>v provozu od </a:t>
            </a:r>
            <a:r>
              <a:rPr lang="en-US" dirty="0" smtClean="0"/>
              <a:t>1</a:t>
            </a:r>
            <a:r>
              <a:rPr lang="cs-CZ" dirty="0" smtClean="0"/>
              <a:t>.1.</a:t>
            </a:r>
            <a:r>
              <a:rPr lang="en-US" dirty="0" smtClean="0"/>
              <a:t>2007</a:t>
            </a:r>
          </a:p>
          <a:p>
            <a:pPr lvl="1">
              <a:defRPr/>
            </a:pPr>
            <a:r>
              <a:rPr lang="cs-CZ" dirty="0" smtClean="0"/>
              <a:t>vyšší výnosy než bylo očekáváno</a:t>
            </a:r>
            <a:endParaRPr lang="en-US" dirty="0" smtClean="0"/>
          </a:p>
          <a:p>
            <a:pPr lvl="1">
              <a:defRPr/>
            </a:pPr>
            <a:r>
              <a:rPr lang="cs-CZ" dirty="0" smtClean="0"/>
              <a:t>minimální vliv na objem kamionové dopravy</a:t>
            </a:r>
            <a:endParaRPr lang="en-US" dirty="0" smtClean="0"/>
          </a:p>
          <a:p>
            <a:pPr>
              <a:defRPr/>
            </a:pPr>
            <a:r>
              <a:rPr lang="cs-CZ" dirty="0" smtClean="0"/>
              <a:t>Druhá fáze:</a:t>
            </a:r>
          </a:p>
          <a:p>
            <a:pPr lvl="1">
              <a:defRPr/>
            </a:pPr>
            <a:r>
              <a:rPr lang="cs-CZ" dirty="0" smtClean="0"/>
              <a:t>v r. 2007 vystavěny mýtní brány pro dalších </a:t>
            </a:r>
            <a:r>
              <a:rPr lang="en-US" dirty="0" smtClean="0"/>
              <a:t>249 km (</a:t>
            </a:r>
            <a:r>
              <a:rPr lang="cs-CZ" dirty="0" smtClean="0"/>
              <a:t>úseky navazující na hraniční přechody)</a:t>
            </a:r>
          </a:p>
          <a:p>
            <a:pPr lvl="1">
              <a:defRPr/>
            </a:pPr>
            <a:r>
              <a:rPr lang="en-US" dirty="0" smtClean="0"/>
              <a:t>DSRC </a:t>
            </a:r>
            <a:r>
              <a:rPr lang="en-US" dirty="0" err="1" smtClean="0"/>
              <a:t>syst</a:t>
            </a:r>
            <a:r>
              <a:rPr lang="cs-CZ" dirty="0" smtClean="0"/>
              <a:t>é</a:t>
            </a:r>
            <a:r>
              <a:rPr lang="en-US" dirty="0" smtClean="0"/>
              <a:t>m </a:t>
            </a:r>
            <a:r>
              <a:rPr lang="cs-CZ" dirty="0" smtClean="0"/>
              <a:t>na dálnicích dokončen do</a:t>
            </a:r>
            <a:r>
              <a:rPr lang="en-US" dirty="0" smtClean="0"/>
              <a:t> 2017 (</a:t>
            </a:r>
            <a:r>
              <a:rPr lang="cs-CZ" dirty="0" smtClean="0"/>
              <a:t>pro přibližně</a:t>
            </a:r>
            <a:r>
              <a:rPr lang="en-US" dirty="0" smtClean="0"/>
              <a:t>1218</a:t>
            </a:r>
            <a:r>
              <a:rPr lang="cs-CZ" dirty="0" smtClean="0"/>
              <a:t> km)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Zavádění mýta v ČR - budoucnost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Třetí fáze: satelitní řešení pro vedlejší silnice</a:t>
            </a:r>
          </a:p>
          <a:p>
            <a:pPr lvl="1">
              <a:defRPr/>
            </a:pPr>
            <a:r>
              <a:rPr lang="cs-CZ" dirty="0" smtClean="0"/>
              <a:t>6000 km silnic I. třídy</a:t>
            </a:r>
          </a:p>
          <a:p>
            <a:pPr lvl="1">
              <a:defRPr/>
            </a:pPr>
            <a:r>
              <a:rPr lang="cs-CZ" dirty="0" smtClean="0"/>
              <a:t>2000 km silnic II. třídy (především alternativní komunikace)</a:t>
            </a:r>
          </a:p>
          <a:p>
            <a:pPr>
              <a:defRPr/>
            </a:pPr>
            <a:r>
              <a:rPr lang="cs-CZ" dirty="0" smtClean="0"/>
              <a:t>další plány</a:t>
            </a:r>
          </a:p>
          <a:p>
            <a:pPr lvl="1">
              <a:defRPr/>
            </a:pPr>
            <a:r>
              <a:rPr lang="cs-CZ" dirty="0" smtClean="0"/>
              <a:t>zavedení mýta pro vozidla do 3,5 tuny (aktuálně odloženo na rok 2016)</a:t>
            </a:r>
          </a:p>
          <a:p>
            <a:pPr lvl="1">
              <a:defRPr/>
            </a:pPr>
            <a:r>
              <a:rPr lang="cs-CZ" dirty="0" smtClean="0"/>
              <a:t>zpoplatnění vjezdu do měst  (Praha)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Hybridní řešení mýtného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5819527" cy="573953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kombinace GNSS/CN/DSRC</a:t>
            </a:r>
          </a:p>
          <a:p>
            <a:pPr>
              <a:defRPr/>
            </a:pPr>
            <a:r>
              <a:rPr lang="cs-CZ" dirty="0" smtClean="0"/>
              <a:t>využití existujících mobilních a pevných zařízení (DSRC, video-detekce)</a:t>
            </a:r>
          </a:p>
          <a:p>
            <a:pPr>
              <a:defRPr/>
            </a:pPr>
            <a:r>
              <a:rPr lang="cs-CZ" dirty="0" smtClean="0"/>
              <a:t>otevřená rozhraní pro budoucí poskytovatele satelitní navigace a budoucí poskytovatele nových </a:t>
            </a:r>
            <a:r>
              <a:rPr lang="cs-CZ" dirty="0" err="1" smtClean="0"/>
              <a:t>telematických</a:t>
            </a:r>
            <a:r>
              <a:rPr lang="cs-CZ" dirty="0" smtClean="0"/>
              <a:t> služeb</a:t>
            </a:r>
            <a:endParaRPr lang="cs-CZ" dirty="0"/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675" y="785813"/>
            <a:ext cx="26003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78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3429000"/>
            <a:ext cx="2643187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Architektura hybridního řešení výběru mýtného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" t="24902" r="2148" b="5518"/>
          <a:stretch>
            <a:fillRect/>
          </a:stretch>
        </p:blipFill>
        <p:spPr bwMode="auto">
          <a:xfrm>
            <a:off x="209550" y="1071563"/>
            <a:ext cx="879157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Důvody zavedení mýtného a typ mýtného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financování infrastruktury – elektronické mýtné obecně</a:t>
            </a:r>
          </a:p>
          <a:p>
            <a:pPr>
              <a:defRPr/>
            </a:pPr>
            <a:r>
              <a:rPr lang="cs-CZ" dirty="0"/>
              <a:t>příspěvek na údržbu komunikací – zpoplatnění nákladních vozidel</a:t>
            </a:r>
          </a:p>
          <a:p>
            <a:pPr>
              <a:defRPr/>
            </a:pPr>
            <a:r>
              <a:rPr lang="cs-CZ" dirty="0" smtClean="0"/>
              <a:t>řízení poptávky – zpoplatnění kongescí</a:t>
            </a:r>
          </a:p>
          <a:p>
            <a:pPr>
              <a:defRPr/>
            </a:pPr>
            <a:r>
              <a:rPr lang="cs-CZ" dirty="0" smtClean="0"/>
              <a:t>snížení lokálních emisí – zpoplatnění dle emisí</a:t>
            </a:r>
          </a:p>
          <a:p>
            <a:pPr>
              <a:defRPr/>
            </a:pPr>
            <a:r>
              <a:rPr lang="cs-CZ" dirty="0" smtClean="0"/>
              <a:t>podpoření vyššího využití osobních vozidel – zvýhodnění vyšší obsazenosti, zpoplatněné jízdní pruhy</a:t>
            </a:r>
          </a:p>
          <a:p>
            <a:pPr>
              <a:defRPr/>
            </a:pPr>
            <a:r>
              <a:rPr lang="cs-CZ" dirty="0" smtClean="0"/>
              <a:t>zavedení zdanění dle využití 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Mýtné systémy v Evropě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Cca 15 evropských </a:t>
            </a:r>
            <a:r>
              <a:rPr lang="cs-CZ" dirty="0" smtClean="0"/>
              <a:t>států včetně </a:t>
            </a:r>
            <a:r>
              <a:rPr lang="cs-CZ" dirty="0" smtClean="0"/>
              <a:t>České republiky </a:t>
            </a:r>
            <a:r>
              <a:rPr lang="cs-CZ" dirty="0" smtClean="0"/>
              <a:t>a například Rakouska používá mikrovlnný systém</a:t>
            </a:r>
          </a:p>
          <a:p>
            <a:pPr>
              <a:defRPr/>
            </a:pPr>
            <a:r>
              <a:rPr lang="cs-CZ" dirty="0" smtClean="0"/>
              <a:t>Německo a Slovensko používá satelitní mýtný systém</a:t>
            </a:r>
          </a:p>
          <a:p>
            <a:pPr>
              <a:defRPr/>
            </a:pPr>
            <a:r>
              <a:rPr lang="cs-CZ" dirty="0" smtClean="0"/>
              <a:t>GPS je do budoucna podporován EU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Mýtné systémy v Evropě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8578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cs-CZ" b="1" dirty="0" smtClean="0">
                <a:latin typeface="+mj-lt"/>
              </a:rPr>
              <a:t>Francie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několik systémů. ; postupné propojování v různých komunikačních vrstvách; </a:t>
            </a:r>
            <a:endParaRPr lang="cs-CZ" dirty="0" smtClean="0">
              <a:latin typeface="+mj-lt"/>
            </a:endParaRPr>
          </a:p>
          <a:p>
            <a:pPr>
              <a:defRPr/>
            </a:pPr>
            <a:r>
              <a:rPr lang="cs-CZ" b="1" dirty="0" smtClean="0">
                <a:latin typeface="+mj-lt"/>
              </a:rPr>
              <a:t>Holandsko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změny </a:t>
            </a:r>
            <a:r>
              <a:rPr lang="cs-CZ" dirty="0" smtClean="0">
                <a:latin typeface="+mj-lt"/>
              </a:rPr>
              <a:t>dle politické situace, snaha, aby všechna vozidla platila za ujeté kilometry; první příprava tendru ukončena volbami 2000. Nyní „</a:t>
            </a:r>
            <a:r>
              <a:rPr lang="cs-CZ" dirty="0" err="1" smtClean="0">
                <a:latin typeface="+mj-lt"/>
              </a:rPr>
              <a:t>Kilometerheffing</a:t>
            </a:r>
            <a:r>
              <a:rPr lang="cs-CZ" dirty="0" smtClean="0">
                <a:latin typeface="+mj-lt"/>
              </a:rPr>
              <a:t>“v přípravě tendru a zpracování </a:t>
            </a:r>
            <a:r>
              <a:rPr lang="cs-CZ" dirty="0" err="1" smtClean="0">
                <a:latin typeface="+mj-lt"/>
              </a:rPr>
              <a:t>bussines</a:t>
            </a:r>
            <a:r>
              <a:rPr lang="cs-CZ" dirty="0" smtClean="0">
                <a:latin typeface="+mj-lt"/>
              </a:rPr>
              <a:t> modulu. Předpokládá se použití satelitního systému s DSRC pro dohled.</a:t>
            </a:r>
          </a:p>
          <a:p>
            <a:pPr>
              <a:defRPr/>
            </a:pPr>
            <a:r>
              <a:rPr lang="cs-CZ" b="1" dirty="0" smtClean="0">
                <a:latin typeface="+mj-lt"/>
              </a:rPr>
              <a:t>Itálie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několik nekompatibilních systémů; správce dálnic předložil konkrétní plán přechodu z dílčích systémů na CEN standardizovaný systém nejprve výměnou palubních jednotek, které budou komunikovat s oběma systémy a s následnou výměnou zařízení infrastruktury.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Mýtné systémy v Evropě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85787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b="1" dirty="0">
                <a:latin typeface="+mj-lt"/>
              </a:rPr>
              <a:t>Německo </a:t>
            </a:r>
          </a:p>
          <a:p>
            <a:pPr lvl="1">
              <a:defRPr/>
            </a:pPr>
            <a:r>
              <a:rPr lang="cs-CZ" dirty="0"/>
              <a:t>Jako první evropská země přešla na satelitní určování pozice GNSS a terestriální telekomunikační síť CN. Pro dohled využívá německý systém DSRC založené na komunikaci v pásmu 5,8 GHz a infrapřenosy.</a:t>
            </a:r>
          </a:p>
          <a:p>
            <a:pPr>
              <a:defRPr/>
            </a:pPr>
            <a:r>
              <a:rPr lang="cs-CZ" b="1" dirty="0" smtClean="0">
                <a:latin typeface="+mj-lt"/>
              </a:rPr>
              <a:t>Slovensko</a:t>
            </a:r>
          </a:p>
          <a:p>
            <a:pPr lvl="1">
              <a:defRPr/>
            </a:pPr>
            <a:r>
              <a:rPr lang="cs-CZ" dirty="0" smtClean="0"/>
              <a:t>Satelitní systém, od r. 2010 zpoplatněno 397 </a:t>
            </a:r>
            <a:r>
              <a:rPr lang="cs-CZ" dirty="0"/>
              <a:t>kilometrů dálnic, dále 173,82 kilometru rychlostních komunikací a 1461,49 kilometru silnic první třídy</a:t>
            </a:r>
            <a:endParaRPr lang="cs-CZ" b="1" dirty="0" smtClean="0">
              <a:latin typeface="+mj-lt"/>
            </a:endParaRPr>
          </a:p>
          <a:p>
            <a:pPr>
              <a:defRPr/>
            </a:pPr>
            <a:r>
              <a:rPr lang="cs-CZ" b="1" dirty="0" smtClean="0">
                <a:latin typeface="+mj-lt"/>
              </a:rPr>
              <a:t>Norsko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jeden </a:t>
            </a:r>
            <a:r>
              <a:rPr lang="cs-CZ" dirty="0">
                <a:latin typeface="+mj-lt"/>
              </a:rPr>
              <a:t>dodavatel systému pro celou </a:t>
            </a:r>
            <a:r>
              <a:rPr lang="cs-CZ" dirty="0" smtClean="0">
                <a:latin typeface="+mj-lt"/>
              </a:rPr>
              <a:t>zemi, včetně vjezdů do měst. Využívá systém </a:t>
            </a:r>
            <a:r>
              <a:rPr lang="cs-CZ" dirty="0" err="1" smtClean="0">
                <a:latin typeface="+mj-lt"/>
              </a:rPr>
              <a:t>AutoPASS</a:t>
            </a:r>
            <a:r>
              <a:rPr lang="cs-CZ" dirty="0" smtClean="0">
                <a:latin typeface="+mj-lt"/>
              </a:rPr>
              <a:t> založený na rozpoznání registračních značek.</a:t>
            </a:r>
            <a:endParaRPr lang="cs-CZ" dirty="0">
              <a:latin typeface="+mj-lt"/>
            </a:endParaRPr>
          </a:p>
          <a:p>
            <a:pPr>
              <a:defRPr/>
            </a:pPr>
            <a:r>
              <a:rPr lang="cs-CZ" b="1" dirty="0" smtClean="0">
                <a:latin typeface="+mj-lt"/>
              </a:rPr>
              <a:t>Portugalsko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V letech 2010-2011 dokončeno zpoplatnění většiny dálnic.</a:t>
            </a:r>
          </a:p>
          <a:p>
            <a:pPr>
              <a:defRPr/>
            </a:pPr>
            <a:r>
              <a:rPr lang="cs-CZ" b="1" dirty="0" smtClean="0"/>
              <a:t>Polsko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Mýtné zavedeno </a:t>
            </a:r>
            <a:r>
              <a:rPr lang="cs-CZ" dirty="0" smtClean="0">
                <a:latin typeface="+mj-lt"/>
              </a:rPr>
              <a:t>v r. 2011 pro </a:t>
            </a:r>
            <a:r>
              <a:rPr lang="cs-CZ" dirty="0" smtClean="0">
                <a:latin typeface="+mj-lt"/>
              </a:rPr>
              <a:t>vozidla nad 3,5 t, technologie DSRC, zpoplatněno cca 400 km dálnic</a:t>
            </a:r>
            <a:endParaRPr lang="cs-CZ" dirty="0">
              <a:latin typeface="+mj-lt"/>
            </a:endParaRPr>
          </a:p>
          <a:p>
            <a:pPr>
              <a:defRPr/>
            </a:pPr>
            <a:endParaRPr lang="cs-CZ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0373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Mýtné systémy v Evropě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b="1" dirty="0" smtClean="0">
                <a:latin typeface="+mj-lt"/>
              </a:rPr>
              <a:t>Rakousko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založen </a:t>
            </a:r>
            <a:r>
              <a:rPr lang="cs-CZ" dirty="0">
                <a:latin typeface="+mj-lt"/>
              </a:rPr>
              <a:t>na DSRC. Pro 2 070 km dálnice je 572 portálů s touto technologií. Dle výrobce vyhovují OBU standardům CEN. Použití minimálního rozhraní pro interoperabilitu GSS (Minimum Interoperability Profile) by mělo zajistit možnost propojení s dalšími zeměmi.</a:t>
            </a:r>
          </a:p>
          <a:p>
            <a:pPr>
              <a:defRPr/>
            </a:pPr>
            <a:r>
              <a:rPr lang="cs-CZ" b="1" dirty="0" smtClean="0">
                <a:latin typeface="+mj-lt"/>
              </a:rPr>
              <a:t>Řecko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V </a:t>
            </a:r>
            <a:r>
              <a:rPr lang="cs-CZ" dirty="0">
                <a:latin typeface="+mj-lt"/>
              </a:rPr>
              <a:t>souvislosti s Olympijskými hrami a částečně z finančních zdrojů EU byla vybudována dálnice </a:t>
            </a:r>
            <a:r>
              <a:rPr lang="cs-CZ" dirty="0" err="1">
                <a:latin typeface="+mj-lt"/>
              </a:rPr>
              <a:t>Attiki</a:t>
            </a:r>
            <a:r>
              <a:rPr lang="cs-CZ" dirty="0">
                <a:latin typeface="+mj-lt"/>
              </a:rPr>
              <a:t> </a:t>
            </a:r>
            <a:r>
              <a:rPr lang="cs-CZ" dirty="0" err="1">
                <a:latin typeface="+mj-lt"/>
              </a:rPr>
              <a:t>Odos</a:t>
            </a:r>
            <a:r>
              <a:rPr lang="cs-CZ" dirty="0">
                <a:latin typeface="+mj-lt"/>
              </a:rPr>
              <a:t>, kde je 38 mýtných míst pro manuální platby, platby kartou nebo EFC v pásmu 5,8 GHz. Systém dodává severský dodavatel a podmínkou bylo respektování CEN standardů</a:t>
            </a:r>
            <a:r>
              <a:rPr lang="cs-CZ" dirty="0" smtClean="0">
                <a:latin typeface="+mj-lt"/>
              </a:rPr>
              <a:t>. Další zpoplatněné dálnice v okolí Atén</a:t>
            </a:r>
            <a:endParaRPr lang="cs-CZ" dirty="0">
              <a:latin typeface="+mj-lt"/>
            </a:endParaRPr>
          </a:p>
          <a:p>
            <a:pPr>
              <a:defRPr/>
            </a:pPr>
            <a:r>
              <a:rPr lang="cs-CZ" b="1" dirty="0" smtClean="0">
                <a:latin typeface="+mj-lt"/>
              </a:rPr>
              <a:t>Španělsko</a:t>
            </a:r>
            <a:r>
              <a:rPr lang="cs-CZ" dirty="0" smtClean="0">
                <a:latin typeface="+mj-lt"/>
              </a:rPr>
              <a:t>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Výběr mýta zajišťuje celá řada společností, nově </a:t>
            </a:r>
            <a:r>
              <a:rPr lang="cs-CZ" dirty="0">
                <a:latin typeface="+mj-lt"/>
              </a:rPr>
              <a:t>platby v 300 jízdních pruzích, </a:t>
            </a:r>
            <a:r>
              <a:rPr lang="cs-CZ" dirty="0" smtClean="0">
                <a:latin typeface="+mj-lt"/>
              </a:rPr>
              <a:t>mikrovlnná technologie, </a:t>
            </a:r>
            <a:r>
              <a:rPr lang="cs-CZ" dirty="0">
                <a:latin typeface="+mj-lt"/>
              </a:rPr>
              <a:t>propojitelnost se staršími </a:t>
            </a:r>
            <a:r>
              <a:rPr lang="cs-CZ" dirty="0" smtClean="0">
                <a:latin typeface="+mj-lt"/>
              </a:rPr>
              <a:t>systémy</a:t>
            </a:r>
            <a:endParaRPr lang="cs-CZ" dirty="0">
              <a:latin typeface="+mj-lt"/>
            </a:endParaRPr>
          </a:p>
          <a:p>
            <a:pPr>
              <a:defRPr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5967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Mýtné systémy v Evropě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b="1" dirty="0" smtClean="0">
                <a:latin typeface="+mj-lt"/>
              </a:rPr>
              <a:t>Švédsko 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prestižní </a:t>
            </a:r>
            <a:r>
              <a:rPr lang="cs-CZ" dirty="0">
                <a:latin typeface="+mj-lt"/>
              </a:rPr>
              <a:t>projekt spojení měst </a:t>
            </a:r>
            <a:r>
              <a:rPr lang="cs-CZ" dirty="0" err="1">
                <a:latin typeface="+mj-lt"/>
              </a:rPr>
              <a:t>Goetheburg</a:t>
            </a:r>
            <a:r>
              <a:rPr lang="cs-CZ" dirty="0">
                <a:latin typeface="+mj-lt"/>
              </a:rPr>
              <a:t> a Oslo mostem přes fjord. Most je placen z prostředků získaných EFC a jsou použity dvě jednotky různých dodavatelů se všemi nevýhodami, které to má.</a:t>
            </a:r>
          </a:p>
          <a:p>
            <a:pPr>
              <a:defRPr/>
            </a:pPr>
            <a:r>
              <a:rPr lang="cs-CZ" b="1" dirty="0" smtClean="0">
                <a:latin typeface="+mj-lt"/>
              </a:rPr>
              <a:t>Švýcarsko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Pro </a:t>
            </a:r>
            <a:r>
              <a:rPr lang="cs-CZ" dirty="0">
                <a:latin typeface="+mj-lt"/>
              </a:rPr>
              <a:t>těžká nákladní vozidla je využíván EFC systém s digitálním tachografem, satelitním určováním pozice a DSRC. DSRC komunikace, </a:t>
            </a:r>
            <a:r>
              <a:rPr lang="cs-CZ" dirty="0" smtClean="0">
                <a:latin typeface="+mj-lt"/>
              </a:rPr>
              <a:t>funguje </a:t>
            </a:r>
            <a:r>
              <a:rPr lang="cs-CZ" dirty="0">
                <a:latin typeface="+mj-lt"/>
              </a:rPr>
              <a:t>pouze na výjezdu ze Švýcarska, kdy aktivuje a deaktivuje palubní jednotku. Systémy jiných dodavatelů DSRC nelze ve </a:t>
            </a:r>
            <a:r>
              <a:rPr lang="cs-CZ" dirty="0" smtClean="0">
                <a:latin typeface="+mj-lt"/>
              </a:rPr>
              <a:t>Švýcarsku </a:t>
            </a:r>
            <a:r>
              <a:rPr lang="cs-CZ" dirty="0">
                <a:latin typeface="+mj-lt"/>
              </a:rPr>
              <a:t>použít, neboť portály jsou pouze na hranicích.</a:t>
            </a:r>
          </a:p>
          <a:p>
            <a:pPr>
              <a:defRPr/>
            </a:pPr>
            <a:r>
              <a:rPr lang="cs-CZ" b="1" dirty="0">
                <a:latin typeface="+mj-lt"/>
              </a:rPr>
              <a:t>Velká </a:t>
            </a:r>
            <a:r>
              <a:rPr lang="cs-CZ" b="1" dirty="0" smtClean="0">
                <a:latin typeface="+mj-lt"/>
              </a:rPr>
              <a:t>Británie </a:t>
            </a:r>
          </a:p>
          <a:p>
            <a:pPr lvl="1">
              <a:defRPr/>
            </a:pPr>
            <a:r>
              <a:rPr lang="cs-CZ" dirty="0" err="1" smtClean="0">
                <a:latin typeface="+mj-lt"/>
              </a:rPr>
              <a:t>Dartford</a:t>
            </a:r>
            <a:r>
              <a:rPr lang="cs-CZ" dirty="0" smtClean="0">
                <a:latin typeface="+mj-lt"/>
              </a:rPr>
              <a:t> </a:t>
            </a:r>
            <a:r>
              <a:rPr lang="cs-CZ" dirty="0">
                <a:latin typeface="+mj-lt"/>
              </a:rPr>
              <a:t>pro průjezd přes most používá RSE (24 ks) a OBU (150 000 ks). Založeno na výstupech projektu A1. </a:t>
            </a:r>
            <a:endParaRPr lang="cs-CZ" dirty="0" smtClean="0">
              <a:latin typeface="+mj-lt"/>
            </a:endParaRPr>
          </a:p>
          <a:p>
            <a:pPr lvl="1">
              <a:defRPr/>
            </a:pPr>
            <a:r>
              <a:rPr lang="cs-CZ" dirty="0" smtClean="0">
                <a:latin typeface="+mj-lt"/>
              </a:rPr>
              <a:t>V </a:t>
            </a:r>
            <a:r>
              <a:rPr lang="cs-CZ" dirty="0">
                <a:latin typeface="+mj-lt"/>
              </a:rPr>
              <a:t>Londýně se připravuje druhá etapa projektu plateb za vjezd do města. Vypsané výběrové řízení je orientováno na zpoplatnění široké dopravní infrastruktury a tím je dávána přednost technologii GNSS/CN, pozastaveno.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483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Příklady městských mýtných systémů v Evropě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836713"/>
            <a:ext cx="8532440" cy="6048672"/>
          </a:xfrm>
          <a:noFill/>
        </p:spPr>
        <p:txBody>
          <a:bodyPr/>
          <a:lstStyle/>
          <a:p>
            <a:pPr>
              <a:defRPr/>
            </a:pPr>
            <a:r>
              <a:rPr lang="cs-CZ" sz="2600" dirty="0" smtClean="0">
                <a:latin typeface="+mj-lt"/>
              </a:rPr>
              <a:t>Zpoplatnění formou tzv. daně ze zácpy nebo městského mýtného schématu (pro vjezd do centra</a:t>
            </a:r>
            <a:r>
              <a:rPr lang="en-GB" sz="2600" dirty="0" smtClean="0">
                <a:latin typeface="+mj-lt"/>
              </a:rPr>
              <a:t>) </a:t>
            </a:r>
            <a:r>
              <a:rPr lang="cs-CZ" sz="2600" dirty="0" smtClean="0">
                <a:latin typeface="+mj-lt"/>
              </a:rPr>
              <a:t>často založeno na technologii rozpoznávání registračních značek vozidel</a:t>
            </a:r>
            <a:endParaRPr lang="en-GB" sz="2600" dirty="0" smtClean="0">
              <a:latin typeface="+mj-lt"/>
            </a:endParaRPr>
          </a:p>
          <a:p>
            <a:pPr>
              <a:defRPr/>
            </a:pPr>
            <a:r>
              <a:rPr lang="cs-CZ" sz="2600" dirty="0" smtClean="0">
                <a:latin typeface="+mj-lt"/>
              </a:rPr>
              <a:t>Příklady městských mýtných systémů</a:t>
            </a:r>
            <a:r>
              <a:rPr lang="en-GB" sz="2600" dirty="0" smtClean="0">
                <a:latin typeface="+mj-lt"/>
              </a:rPr>
              <a:t>: </a:t>
            </a:r>
          </a:p>
          <a:p>
            <a:pPr lvl="1">
              <a:defRPr/>
            </a:pPr>
            <a:r>
              <a:rPr lang="cs-CZ" sz="2200" dirty="0" smtClean="0"/>
              <a:t>Norsko</a:t>
            </a:r>
            <a:r>
              <a:rPr lang="en-GB" sz="2200" dirty="0" smtClean="0"/>
              <a:t>: Bergen (1986), Oslo (1990), Trondheim (1991)</a:t>
            </a:r>
          </a:p>
          <a:p>
            <a:pPr lvl="1">
              <a:defRPr/>
            </a:pPr>
            <a:r>
              <a:rPr lang="cs-CZ" sz="2200" dirty="0" smtClean="0"/>
              <a:t>Itálie – Řím</a:t>
            </a:r>
            <a:r>
              <a:rPr lang="en-GB" sz="2200" dirty="0" smtClean="0"/>
              <a:t> (2001) – </a:t>
            </a:r>
            <a:r>
              <a:rPr lang="cs-CZ" sz="2200" dirty="0" smtClean="0"/>
              <a:t>formou zlepšení manuálního systému z r. 1998</a:t>
            </a:r>
            <a:endParaRPr lang="en-GB" sz="2200" dirty="0" smtClean="0"/>
          </a:p>
          <a:p>
            <a:pPr lvl="1">
              <a:defRPr/>
            </a:pPr>
            <a:r>
              <a:rPr lang="cs-CZ" sz="2200" dirty="0" smtClean="0"/>
              <a:t>Anglie - Londýn</a:t>
            </a:r>
            <a:r>
              <a:rPr lang="en-GB" sz="2200" dirty="0" smtClean="0"/>
              <a:t> (2003),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en-GB" sz="2200" dirty="0" smtClean="0"/>
              <a:t>2007 </a:t>
            </a:r>
            <a:r>
              <a:rPr lang="cs-CZ" sz="2200" dirty="0" smtClean="0"/>
              <a:t>rozšířeno</a:t>
            </a:r>
            <a:endParaRPr lang="en-GB" sz="2200" dirty="0" smtClean="0"/>
          </a:p>
          <a:p>
            <a:pPr lvl="1">
              <a:defRPr/>
            </a:pPr>
            <a:r>
              <a:rPr lang="cs-CZ" sz="2200" dirty="0" smtClean="0"/>
              <a:t>Švédsko - </a:t>
            </a:r>
            <a:r>
              <a:rPr lang="en-GB" sz="2200" dirty="0" smtClean="0"/>
              <a:t>Stockholm (2006) </a:t>
            </a:r>
          </a:p>
          <a:p>
            <a:pPr lvl="1">
              <a:defRPr/>
            </a:pPr>
            <a:r>
              <a:rPr lang="cs-CZ" sz="2200" dirty="0" smtClean="0"/>
              <a:t>Malta - </a:t>
            </a:r>
            <a:r>
              <a:rPr lang="en-GB" sz="2200" dirty="0" smtClean="0"/>
              <a:t>Valletta (2007)</a:t>
            </a:r>
          </a:p>
          <a:p>
            <a:pPr>
              <a:defRPr/>
            </a:pPr>
            <a:endParaRPr lang="en-GB" sz="2600" dirty="0" smtClean="0">
              <a:latin typeface="+mj-lt"/>
            </a:endParaRP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663" y="4382219"/>
            <a:ext cx="38433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Městské mýto - </a:t>
            </a:r>
            <a:r>
              <a:rPr lang="cs-CZ" dirty="0" smtClean="0"/>
              <a:t>Londýn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764704"/>
            <a:ext cx="8364538" cy="5534025"/>
          </a:xfrm>
        </p:spPr>
        <p:txBody>
          <a:bodyPr/>
          <a:lstStyle/>
          <a:p>
            <a:r>
              <a:rPr lang="cs-CZ" dirty="0" smtClean="0"/>
              <a:t>Od r. 2003</a:t>
            </a:r>
          </a:p>
          <a:p>
            <a:r>
              <a:rPr lang="cs-CZ" dirty="0" smtClean="0"/>
              <a:t>ANPR systém – automatické rozpoznávání registračních značek</a:t>
            </a:r>
          </a:p>
          <a:p>
            <a:r>
              <a:rPr lang="cs-CZ" dirty="0" smtClean="0"/>
              <a:t>Každý se musí k zaplacení přihlásit – buď předem nebo den, kdy byl vjezd do centra uskutečněn</a:t>
            </a:r>
          </a:p>
          <a:p>
            <a:r>
              <a:rPr lang="cs-CZ" dirty="0" smtClean="0"/>
              <a:t>Spolehlivost rozpoznání cca 95%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(těm, kdo zaplatili, a nebyli </a:t>
            </a:r>
            <a:br>
              <a:rPr lang="cs-CZ" dirty="0" smtClean="0"/>
            </a:br>
            <a:r>
              <a:rPr lang="cs-CZ" dirty="0" smtClean="0"/>
              <a:t>   viděni, se platba nevrací)</a:t>
            </a:r>
          </a:p>
          <a:p>
            <a:r>
              <a:rPr lang="cs-CZ" dirty="0" smtClean="0"/>
              <a:t>Citelné pokuty (60-180 liber)</a:t>
            </a:r>
          </a:p>
          <a:p>
            <a:r>
              <a:rPr lang="cs-CZ" dirty="0" smtClean="0"/>
              <a:t>Mýtné 10 liber denně</a:t>
            </a:r>
          </a:p>
          <a:p>
            <a:r>
              <a:rPr lang="cs-CZ" dirty="0" smtClean="0"/>
              <a:t>Rezidenti sleva 90% 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378" y="4077072"/>
            <a:ext cx="3290622" cy="246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130111" y="6381908"/>
            <a:ext cx="36359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800" b="0" dirty="0" err="1" smtClean="0">
                <a:latin typeface="+mj-lt"/>
              </a:rPr>
              <a:t>Zdroj:http</a:t>
            </a:r>
            <a:r>
              <a:rPr lang="cs-CZ" sz="800" b="0" dirty="0">
                <a:latin typeface="+mj-lt"/>
              </a:rPr>
              <a:t>://</a:t>
            </a:r>
            <a:r>
              <a:rPr lang="cs-CZ" sz="800" b="0" dirty="0" smtClean="0">
                <a:latin typeface="+mj-lt"/>
              </a:rPr>
              <a:t>en.wikipedia.org/wiki/</a:t>
            </a:r>
            <a:r>
              <a:rPr lang="cs-CZ" sz="800" b="0" dirty="0" err="1" smtClean="0">
                <a:latin typeface="+mj-lt"/>
              </a:rPr>
              <a:t>File:London_congestion_charge_zone.png</a:t>
            </a:r>
            <a:endParaRPr lang="cs-CZ" sz="8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1647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Městské mýto - </a:t>
            </a:r>
            <a:r>
              <a:rPr lang="cs-CZ" dirty="0" smtClean="0"/>
              <a:t>Londýn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764704"/>
            <a:ext cx="8364538" cy="5534025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Výsledky:</a:t>
            </a:r>
          </a:p>
          <a:p>
            <a:pPr lvl="1"/>
            <a:r>
              <a:rPr lang="cs-CZ" dirty="0" smtClean="0"/>
              <a:t>Pokles silniční dopravy o 21% (celkově), pro zpoplatněné vozy o 31%</a:t>
            </a:r>
          </a:p>
          <a:p>
            <a:pPr lvl="1"/>
            <a:r>
              <a:rPr lang="cs-CZ" dirty="0" smtClean="0"/>
              <a:t>Zachování počtu cest do centra – přesun na hromadnou dopravu</a:t>
            </a:r>
          </a:p>
          <a:p>
            <a:pPr lvl="1"/>
            <a:r>
              <a:rPr lang="cs-CZ" dirty="0" smtClean="0"/>
              <a:t>Snížení emisí o cca 10% (jiná studie toto ale vyvrací)</a:t>
            </a:r>
          </a:p>
          <a:p>
            <a:pPr lvl="1"/>
            <a:r>
              <a:rPr lang="cs-CZ" dirty="0" smtClean="0"/>
              <a:t>Roční zisk cca 100 mil. liber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4845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Městské mýto - Stockholm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59080" cy="5682952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>
                <a:latin typeface="+mj-lt"/>
              </a:rPr>
              <a:t>Od r. 2006</a:t>
            </a:r>
          </a:p>
          <a:p>
            <a:r>
              <a:rPr lang="cs-CZ" dirty="0" smtClean="0"/>
              <a:t>Zajímavost – po sedmi měsících od zavedení referendum o ponechání mýtného – občané schválili</a:t>
            </a:r>
          </a:p>
          <a:p>
            <a:r>
              <a:rPr lang="cs-CZ" dirty="0" smtClean="0">
                <a:latin typeface="+mj-lt"/>
              </a:rPr>
              <a:t>Nejprve od mýtného osvobozena hybridní vozidla – jejich počet narostl z 2 na 15%, nakonec </a:t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osvobození zrušeno</a:t>
            </a:r>
          </a:p>
          <a:p>
            <a:r>
              <a:rPr lang="cs-CZ" dirty="0" smtClean="0"/>
              <a:t>Založeno na rozpoznávání </a:t>
            </a:r>
            <a:br>
              <a:rPr lang="cs-CZ" dirty="0" smtClean="0"/>
            </a:br>
            <a:r>
              <a:rPr lang="cs-CZ" dirty="0" smtClean="0"/>
              <a:t>registračních značek </a:t>
            </a:r>
            <a:br>
              <a:rPr lang="cs-CZ" dirty="0" smtClean="0"/>
            </a:br>
            <a:r>
              <a:rPr lang="cs-CZ" dirty="0" smtClean="0"/>
              <a:t>vozidel</a:t>
            </a:r>
          </a:p>
          <a:p>
            <a:r>
              <a:rPr lang="cs-CZ" dirty="0" smtClean="0"/>
              <a:t>Výhoda: malý počet </a:t>
            </a:r>
            <a:br>
              <a:rPr lang="cs-CZ" dirty="0" smtClean="0"/>
            </a:br>
            <a:r>
              <a:rPr lang="cs-CZ" dirty="0" smtClean="0"/>
              <a:t>možných vjezdů do města</a:t>
            </a:r>
          </a:p>
          <a:p>
            <a:r>
              <a:rPr lang="cs-CZ" dirty="0" smtClean="0"/>
              <a:t>Pozitivní výsledky </a:t>
            </a:r>
            <a:br>
              <a:rPr lang="cs-CZ" dirty="0" smtClean="0"/>
            </a:br>
            <a:r>
              <a:rPr lang="cs-CZ" dirty="0" smtClean="0"/>
              <a:t>(snížení počtu vozidel </a:t>
            </a:r>
            <a:br>
              <a:rPr lang="cs-CZ" dirty="0" smtClean="0"/>
            </a:br>
            <a:r>
              <a:rPr lang="cs-CZ" dirty="0" smtClean="0"/>
              <a:t>v centru, snížení emisí, </a:t>
            </a:r>
            <a:br>
              <a:rPr lang="cs-CZ" dirty="0" smtClean="0"/>
            </a:br>
            <a:r>
              <a:rPr lang="cs-CZ" dirty="0" smtClean="0"/>
              <a:t>prašnosti, zvýšení </a:t>
            </a:r>
            <a:br>
              <a:rPr lang="cs-CZ" dirty="0" smtClean="0"/>
            </a:br>
            <a:r>
              <a:rPr lang="cs-CZ" dirty="0" smtClean="0"/>
              <a:t>využití MHD</a:t>
            </a:r>
          </a:p>
        </p:txBody>
      </p:sp>
      <p:pic>
        <p:nvPicPr>
          <p:cNvPr id="1026" name="Picture 2" descr="http://www.severskelisty.cz/cestyj/mytostcx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211" y="3501008"/>
            <a:ext cx="4228188" cy="298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025854" y="6213470"/>
            <a:ext cx="2008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0" dirty="0" err="1" smtClean="0">
                <a:latin typeface="+mj-lt"/>
              </a:rPr>
              <a:t>Zdroj:www.severskelisty.cz</a:t>
            </a:r>
            <a:endParaRPr lang="cs-CZ" sz="12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5081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Další městská mýta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Norsko </a:t>
            </a:r>
          </a:p>
          <a:p>
            <a:pPr lvl="1"/>
            <a:r>
              <a:rPr lang="cs-CZ" dirty="0" smtClean="0"/>
              <a:t>Oslo, </a:t>
            </a:r>
          </a:p>
          <a:p>
            <a:pPr lvl="1"/>
            <a:r>
              <a:rPr lang="cs-CZ" dirty="0" smtClean="0"/>
              <a:t>Bergen, </a:t>
            </a:r>
          </a:p>
          <a:p>
            <a:pPr lvl="1"/>
            <a:r>
              <a:rPr lang="cs-CZ" dirty="0" err="1" smtClean="0"/>
              <a:t>Tonsberg</a:t>
            </a:r>
            <a:endParaRPr lang="cs-CZ" dirty="0" smtClean="0"/>
          </a:p>
          <a:p>
            <a:r>
              <a:rPr lang="cs-CZ" dirty="0" smtClean="0"/>
              <a:t>Milano</a:t>
            </a: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80120"/>
          </a:xfrm>
        </p:spPr>
        <p:txBody>
          <a:bodyPr/>
          <a:lstStyle/>
          <a:p>
            <a:r>
              <a:rPr lang="cs-CZ" dirty="0" smtClean="0"/>
              <a:t>   Systémové aspekty při návrhu systému EFC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00125"/>
            <a:ext cx="8574410" cy="559722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b="1" dirty="0" smtClean="0"/>
              <a:t>koncepční </a:t>
            </a:r>
            <a:r>
              <a:rPr lang="cs-CZ" dirty="0" smtClean="0"/>
              <a:t>(vazba na další systémy, modularita, rozšiřitelnost, </a:t>
            </a:r>
            <a:r>
              <a:rPr lang="cs-CZ" dirty="0" err="1" smtClean="0"/>
              <a:t>interoperabilita</a:t>
            </a:r>
            <a:r>
              <a:rPr lang="cs-CZ" dirty="0" smtClean="0"/>
              <a:t>, autorská práva, cíle)</a:t>
            </a:r>
          </a:p>
          <a:p>
            <a:pPr>
              <a:defRPr/>
            </a:pPr>
            <a:r>
              <a:rPr lang="cs-CZ" b="1" dirty="0" smtClean="0"/>
              <a:t>politické </a:t>
            </a:r>
            <a:r>
              <a:rPr lang="cs-CZ" dirty="0" smtClean="0"/>
              <a:t>(volba zpoplatněné infrastruktury, nadstavbové služby)</a:t>
            </a:r>
          </a:p>
          <a:p>
            <a:pPr>
              <a:defRPr/>
            </a:pPr>
            <a:r>
              <a:rPr lang="pt-BR" b="1" dirty="0" smtClean="0"/>
              <a:t>organizační a procesní </a:t>
            </a:r>
            <a:r>
              <a:rPr lang="pt-BR" dirty="0" smtClean="0"/>
              <a:t>(různé modely implementace a</a:t>
            </a:r>
            <a:r>
              <a:rPr lang="cs-CZ" dirty="0" smtClean="0"/>
              <a:t> provozování, definice silných procesů, modely dohledu)</a:t>
            </a:r>
          </a:p>
          <a:p>
            <a:pPr>
              <a:defRPr/>
            </a:pPr>
            <a:r>
              <a:rPr lang="cs-CZ" b="1" dirty="0" smtClean="0"/>
              <a:t>legislativní </a:t>
            </a:r>
            <a:r>
              <a:rPr lang="cs-CZ" dirty="0" smtClean="0"/>
              <a:t>(smlouvy, výjimky, přístup k datům, formy plateb)</a:t>
            </a:r>
          </a:p>
          <a:p>
            <a:pPr>
              <a:defRPr/>
            </a:pPr>
            <a:r>
              <a:rPr lang="pl-PL" b="1" dirty="0" smtClean="0"/>
              <a:t>technické </a:t>
            </a:r>
            <a:r>
              <a:rPr lang="pl-PL" dirty="0" smtClean="0"/>
              <a:t>(jednotný popis dopravní infrastruktury, identifikace </a:t>
            </a:r>
            <a:r>
              <a:rPr lang="cs-CZ" dirty="0" smtClean="0"/>
              <a:t>vozidel, datové modely, systémové parametry, certifikace)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Evropská interoperabilita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785813"/>
            <a:ext cx="8286378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Po čtyřech letech příprav a jednání se Evropská komise shodla na požadavcích pro zavedení jednotného mýtného ve všech zemích unie. </a:t>
            </a:r>
          </a:p>
          <a:p>
            <a:pPr>
              <a:defRPr/>
            </a:pPr>
            <a:r>
              <a:rPr lang="cs-CZ" dirty="0" smtClean="0"/>
              <a:t>Tyto požadavky shrnula do tří bodů: jedna palubní jednotka, jedna smlouva, jedna fakturace. </a:t>
            </a:r>
          </a:p>
          <a:p>
            <a:pPr>
              <a:defRPr/>
            </a:pPr>
            <a:r>
              <a:rPr lang="cs-CZ" dirty="0" smtClean="0"/>
              <a:t>Rozhodnutí komise ze dne 6. října </a:t>
            </a:r>
            <a:r>
              <a:rPr lang="cs-CZ" dirty="0"/>
              <a:t>2009 o definici evropské služby elektronického mýtného a jejích technických prvků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Realizace plánována 2013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Děkuji Vám za pozornost</a:t>
            </a:r>
          </a:p>
        </p:txBody>
      </p:sp>
      <p:pic>
        <p:nvPicPr>
          <p:cNvPr id="46083" name="Zástupný symbol pro obsah 4" descr="132389-original-512xj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1214438"/>
            <a:ext cx="3571875" cy="46497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Zdroje: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500063" y="857250"/>
            <a:ext cx="8364537" cy="5534025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latin typeface="+mj-lt"/>
              </a:rPr>
              <a:t>Andrew T.W. Pickford </a:t>
            </a:r>
            <a:r>
              <a:rPr lang="cs-CZ" sz="2000" dirty="0" smtClean="0">
                <a:latin typeface="+mj-lt"/>
              </a:rPr>
              <a:t>. </a:t>
            </a:r>
            <a:r>
              <a:rPr lang="en-US" sz="2000" dirty="0" smtClean="0">
                <a:latin typeface="+mj-lt"/>
              </a:rPr>
              <a:t>Road User Charging &amp; Electronic Toll Collection</a:t>
            </a:r>
            <a:r>
              <a:rPr lang="cs-CZ" sz="2000" dirty="0" smtClean="0">
                <a:latin typeface="+mj-lt"/>
              </a:rPr>
              <a:t>. </a:t>
            </a:r>
            <a:r>
              <a:rPr lang="en-US" sz="2000" i="1" dirty="0" err="1" smtClean="0">
                <a:latin typeface="+mj-lt"/>
              </a:rPr>
              <a:t>Semiinario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Tarificación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Por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Congestión</a:t>
            </a:r>
            <a:r>
              <a:rPr lang="cs-CZ" sz="2000" i="1" dirty="0" smtClean="0">
                <a:latin typeface="+mj-lt"/>
              </a:rPr>
              <a:t>. </a:t>
            </a:r>
            <a:r>
              <a:rPr lang="en-US" sz="2000" i="1" dirty="0" smtClean="0">
                <a:latin typeface="+mj-lt"/>
              </a:rPr>
              <a:t>2008</a:t>
            </a:r>
            <a:r>
              <a:rPr lang="cs-CZ" sz="2000" i="1" dirty="0" smtClean="0">
                <a:latin typeface="+mj-lt"/>
              </a:rPr>
              <a:t>. </a:t>
            </a:r>
            <a:endParaRPr lang="cs-CZ" sz="2000" dirty="0" smtClean="0">
              <a:latin typeface="+mj-lt"/>
            </a:endParaRPr>
          </a:p>
          <a:p>
            <a:pPr>
              <a:defRPr/>
            </a:pPr>
            <a:r>
              <a:rPr lang="en-US" sz="2000" dirty="0" smtClean="0">
                <a:latin typeface="+mj-lt"/>
              </a:rPr>
              <a:t>Andrew T.W. Pickford, Philip T. Blythe</a:t>
            </a:r>
            <a:r>
              <a:rPr lang="cs-CZ" sz="2000" dirty="0" smtClean="0">
                <a:latin typeface="+mj-lt"/>
              </a:rPr>
              <a:t>. </a:t>
            </a:r>
            <a:r>
              <a:rPr lang="cs-CZ" sz="2000" dirty="0" err="1" smtClean="0">
                <a:latin typeface="+mj-lt"/>
              </a:rPr>
              <a:t>Road</a:t>
            </a:r>
            <a:r>
              <a:rPr lang="cs-CZ" sz="2000" dirty="0" smtClean="0">
                <a:latin typeface="+mj-lt"/>
              </a:rPr>
              <a:t> User </a:t>
            </a:r>
            <a:r>
              <a:rPr lang="cs-CZ" sz="2000" dirty="0" err="1" smtClean="0">
                <a:latin typeface="+mj-lt"/>
              </a:rPr>
              <a:t>Charging</a:t>
            </a:r>
            <a:r>
              <a:rPr lang="cs-CZ" sz="2000" dirty="0" smtClean="0">
                <a:latin typeface="+mj-lt"/>
              </a:rPr>
              <a:t> </a:t>
            </a:r>
            <a:r>
              <a:rPr lang="cs-CZ" sz="2000" dirty="0" err="1" smtClean="0">
                <a:latin typeface="+mj-lt"/>
              </a:rPr>
              <a:t>and</a:t>
            </a:r>
            <a:r>
              <a:rPr lang="cs-CZ" sz="2000" dirty="0" smtClean="0">
                <a:latin typeface="+mj-lt"/>
              </a:rPr>
              <a:t> </a:t>
            </a:r>
            <a:r>
              <a:rPr lang="cs-CZ" sz="2000" dirty="0" err="1" smtClean="0">
                <a:latin typeface="+mj-lt"/>
              </a:rPr>
              <a:t>Electronic</a:t>
            </a:r>
            <a:r>
              <a:rPr lang="cs-CZ" sz="2000" dirty="0" smtClean="0">
                <a:latin typeface="+mj-lt"/>
              </a:rPr>
              <a:t> </a:t>
            </a:r>
            <a:r>
              <a:rPr lang="cs-CZ" sz="2000" dirty="0" err="1" smtClean="0">
                <a:latin typeface="+mj-lt"/>
              </a:rPr>
              <a:t>Toll</a:t>
            </a:r>
            <a:r>
              <a:rPr lang="cs-CZ" sz="2000" dirty="0" smtClean="0">
                <a:latin typeface="+mj-lt"/>
              </a:rPr>
              <a:t> </a:t>
            </a:r>
            <a:r>
              <a:rPr lang="cs-CZ" sz="2000" dirty="0" err="1" smtClean="0">
                <a:latin typeface="+mj-lt"/>
              </a:rPr>
              <a:t>Collection</a:t>
            </a:r>
            <a:endParaRPr lang="cs-CZ" sz="2000" dirty="0" smtClean="0">
              <a:latin typeface="+mj-lt"/>
            </a:endParaRPr>
          </a:p>
          <a:p>
            <a:pPr>
              <a:defRPr/>
            </a:pPr>
            <a:r>
              <a:rPr lang="cs-CZ" sz="2000" dirty="0" smtClean="0">
                <a:latin typeface="+mj-lt"/>
              </a:rPr>
              <a:t>www.</a:t>
            </a:r>
            <a:r>
              <a:rPr lang="cs-CZ" sz="2000" dirty="0" err="1" smtClean="0">
                <a:latin typeface="+mj-lt"/>
              </a:rPr>
              <a:t>premid.cz</a:t>
            </a:r>
            <a:endParaRPr lang="cs-CZ" sz="2000" dirty="0" smtClean="0">
              <a:latin typeface="+mj-lt"/>
            </a:endParaRPr>
          </a:p>
          <a:p>
            <a:pPr>
              <a:defRPr/>
            </a:pPr>
            <a:r>
              <a:rPr lang="cs-CZ" sz="2000" dirty="0" smtClean="0">
                <a:latin typeface="+mj-lt"/>
              </a:rPr>
              <a:t>http://www.</a:t>
            </a:r>
            <a:r>
              <a:rPr lang="cs-CZ" sz="2000" dirty="0" err="1" smtClean="0">
                <a:latin typeface="+mj-lt"/>
              </a:rPr>
              <a:t>eurowag.com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en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toll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toll</a:t>
            </a:r>
            <a:r>
              <a:rPr lang="cs-CZ" sz="2000" dirty="0" smtClean="0">
                <a:latin typeface="+mj-lt"/>
              </a:rPr>
              <a:t>-</a:t>
            </a:r>
            <a:r>
              <a:rPr lang="cs-CZ" sz="2000" dirty="0" err="1" smtClean="0">
                <a:latin typeface="+mj-lt"/>
              </a:rPr>
              <a:t>cz</a:t>
            </a:r>
            <a:r>
              <a:rPr lang="cs-CZ" sz="2000" dirty="0" smtClean="0">
                <a:latin typeface="+mj-lt"/>
              </a:rPr>
              <a:t>/</a:t>
            </a:r>
          </a:p>
          <a:p>
            <a:pPr>
              <a:defRPr/>
            </a:pPr>
            <a:r>
              <a:rPr lang="cs-CZ" sz="2000" dirty="0" smtClean="0">
                <a:latin typeface="+mj-lt"/>
              </a:rPr>
              <a:t>http://www.</a:t>
            </a:r>
            <a:r>
              <a:rPr lang="cs-CZ" sz="2000" dirty="0" err="1" smtClean="0">
                <a:latin typeface="+mj-lt"/>
              </a:rPr>
              <a:t>rapp</a:t>
            </a:r>
            <a:r>
              <a:rPr lang="cs-CZ" sz="2000" dirty="0" smtClean="0">
                <a:latin typeface="+mj-lt"/>
              </a:rPr>
              <a:t>-trans.ch/</a:t>
            </a:r>
            <a:r>
              <a:rPr lang="cs-CZ" sz="2000" dirty="0" err="1" smtClean="0">
                <a:latin typeface="+mj-lt"/>
              </a:rPr>
              <a:t>en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presentationsandarticles</a:t>
            </a:r>
            <a:r>
              <a:rPr lang="cs-CZ" sz="2000" dirty="0" smtClean="0">
                <a:latin typeface="+mj-lt"/>
              </a:rPr>
              <a:t>/2004.php</a:t>
            </a:r>
          </a:p>
          <a:p>
            <a:pPr>
              <a:defRPr/>
            </a:pPr>
            <a:r>
              <a:rPr lang="cs-CZ" sz="2000" dirty="0" smtClean="0">
                <a:latin typeface="+mj-lt"/>
              </a:rPr>
              <a:t>http://www.</a:t>
            </a:r>
            <a:r>
              <a:rPr lang="cs-CZ" sz="2000" dirty="0" err="1" smtClean="0">
                <a:latin typeface="+mj-lt"/>
              </a:rPr>
              <a:t>tolltickets.com</a:t>
            </a:r>
            <a:r>
              <a:rPr lang="cs-CZ" sz="2000" dirty="0" smtClean="0">
                <a:latin typeface="+mj-lt"/>
              </a:rPr>
              <a:t>/</a:t>
            </a:r>
          </a:p>
          <a:p>
            <a:pPr>
              <a:defRPr/>
            </a:pPr>
            <a:r>
              <a:rPr lang="cs-CZ" sz="2000" dirty="0" smtClean="0">
                <a:latin typeface="+mj-lt"/>
              </a:rPr>
              <a:t>http://www.</a:t>
            </a:r>
            <a:r>
              <a:rPr lang="cs-CZ" sz="2000" dirty="0" err="1" smtClean="0">
                <a:latin typeface="+mj-lt"/>
              </a:rPr>
              <a:t>calccit.org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itsdecision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serv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and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tech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Electronic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toll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collection</a:t>
            </a:r>
            <a:r>
              <a:rPr lang="cs-CZ" sz="2000" dirty="0" smtClean="0">
                <a:latin typeface="+mj-lt"/>
              </a:rPr>
              <a:t>/</a:t>
            </a:r>
            <a:r>
              <a:rPr lang="cs-CZ" sz="2000" dirty="0" err="1" smtClean="0">
                <a:latin typeface="+mj-lt"/>
              </a:rPr>
              <a:t>electron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toll</a:t>
            </a:r>
            <a:r>
              <a:rPr lang="cs-CZ" sz="2000" dirty="0" smtClean="0">
                <a:latin typeface="+mj-lt"/>
              </a:rPr>
              <a:t>_</a:t>
            </a:r>
            <a:r>
              <a:rPr lang="cs-CZ" sz="2000" dirty="0" err="1" smtClean="0">
                <a:latin typeface="+mj-lt"/>
              </a:rPr>
              <a:t>collection</a:t>
            </a:r>
            <a:r>
              <a:rPr lang="cs-CZ" sz="2000" dirty="0" smtClean="0">
                <a:latin typeface="+mj-lt"/>
              </a:rPr>
              <a:t>_report.</a:t>
            </a:r>
            <a:r>
              <a:rPr lang="cs-CZ" sz="2000" dirty="0" err="1" smtClean="0">
                <a:latin typeface="+mj-lt"/>
              </a:rPr>
              <a:t>html</a:t>
            </a:r>
            <a:endParaRPr lang="cs-CZ" sz="2000" dirty="0" smtClean="0">
              <a:latin typeface="+mj-lt"/>
            </a:endParaRPr>
          </a:p>
          <a:p>
            <a:pPr>
              <a:defRPr/>
            </a:pPr>
            <a:r>
              <a:rPr lang="cs-CZ" sz="2000" dirty="0" smtClean="0">
                <a:latin typeface="+mj-lt"/>
              </a:rPr>
              <a:t>http://telematik.niedersachsen.de/fileadmin/user_upload/pdf/Stockholm_Cebit2008__Schreibgeschuetzt_.pdf</a:t>
            </a:r>
          </a:p>
          <a:p>
            <a:pPr>
              <a:defRPr/>
            </a:pPr>
            <a:r>
              <a:rPr lang="cs-CZ" sz="2000" dirty="0"/>
              <a:t>http://</a:t>
            </a:r>
            <a:r>
              <a:rPr lang="cs-CZ" sz="2000" dirty="0" smtClean="0"/>
              <a:t>www.mvcr.cz/clanek/dopravni-postrehy-ze-stockholmu.aspx</a:t>
            </a:r>
          </a:p>
          <a:p>
            <a:pPr>
              <a:defRPr/>
            </a:pPr>
            <a:r>
              <a:rPr lang="cs-CZ" sz="2000" dirty="0" smtClean="0">
                <a:latin typeface="+mj-lt"/>
              </a:rPr>
              <a:t>www.mytocz.cz</a:t>
            </a:r>
          </a:p>
          <a:p>
            <a:pPr>
              <a:defRPr/>
            </a:pPr>
            <a:r>
              <a:rPr lang="cs-CZ" sz="2000" dirty="0" smtClean="0">
                <a:latin typeface="+mj-lt"/>
              </a:rPr>
              <a:t>www.kamionaci.cz</a:t>
            </a:r>
          </a:p>
          <a:p>
            <a:pPr>
              <a:defRPr/>
            </a:pPr>
            <a:endParaRPr lang="cs-CZ" sz="2000" dirty="0" smtClean="0">
              <a:latin typeface="+mj-lt"/>
            </a:endParaRPr>
          </a:p>
          <a:p>
            <a:pPr>
              <a:defRPr/>
            </a:pPr>
            <a:endParaRPr lang="cs-CZ" sz="2000" dirty="0" smtClean="0">
              <a:latin typeface="+mj-lt"/>
            </a:endParaRPr>
          </a:p>
          <a:p>
            <a:pPr>
              <a:defRPr/>
            </a:pPr>
            <a:endParaRPr lang="cs-CZ" sz="2000" dirty="0" smtClean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Politické aspekty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Rozhodnutí o typu mýtného</a:t>
            </a:r>
          </a:p>
          <a:p>
            <a:pPr lvl="1">
              <a:defRPr/>
            </a:pPr>
            <a:r>
              <a:rPr lang="cs-CZ" dirty="0" smtClean="0"/>
              <a:t>povinný/duální EFC systém,</a:t>
            </a:r>
          </a:p>
          <a:p>
            <a:pPr lvl="1">
              <a:defRPr/>
            </a:pPr>
            <a:r>
              <a:rPr lang="cs-CZ" dirty="0" smtClean="0"/>
              <a:t>celoplošný EFC (ujetá vzdálenost) / pouze vybrané komunikace (vjezd/výjezd),</a:t>
            </a:r>
          </a:p>
          <a:p>
            <a:pPr lvl="1">
              <a:defRPr/>
            </a:pPr>
            <a:r>
              <a:rPr lang="cs-CZ" dirty="0" smtClean="0"/>
              <a:t>inverzní EFC (celoplošný systém se zlevněným přístupem na dálniční síť),</a:t>
            </a:r>
          </a:p>
          <a:p>
            <a:pPr lvl="1">
              <a:defRPr/>
            </a:pPr>
            <a:r>
              <a:rPr lang="cs-CZ" dirty="0" smtClean="0"/>
              <a:t>časové zpoplatnění,</a:t>
            </a:r>
          </a:p>
          <a:p>
            <a:pPr lvl="1">
              <a:defRPr/>
            </a:pPr>
            <a:r>
              <a:rPr lang="cs-CZ" dirty="0" smtClean="0"/>
              <a:t>městské systémy,</a:t>
            </a:r>
          </a:p>
          <a:p>
            <a:pPr lvl="1">
              <a:defRPr/>
            </a:pPr>
            <a:r>
              <a:rPr lang="cs-CZ" dirty="0" smtClean="0"/>
              <a:t>různé další kombinace </a:t>
            </a:r>
            <a:br>
              <a:rPr lang="cs-CZ" dirty="0" smtClean="0"/>
            </a:br>
            <a:r>
              <a:rPr lang="cs-CZ" dirty="0" smtClean="0"/>
              <a:t>EFC systémů</a:t>
            </a:r>
          </a:p>
          <a:p>
            <a:pPr>
              <a:defRPr/>
            </a:pPr>
            <a:endParaRPr lang="cs-CZ" dirty="0"/>
          </a:p>
        </p:txBody>
      </p:sp>
      <p:pic>
        <p:nvPicPr>
          <p:cNvPr id="7173" name="Picture 6" descr="Mýtné brán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4423618"/>
            <a:ext cx="40767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745288" y="6495305"/>
            <a:ext cx="2222500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000" dirty="0">
                <a:latin typeface="+mj-lt"/>
              </a:rPr>
              <a:t>foto Pavel </a:t>
            </a:r>
            <a:r>
              <a:rPr lang="cs-CZ" sz="1000" dirty="0" err="1">
                <a:latin typeface="+mj-lt"/>
              </a:rPr>
              <a:t>Wellner</a:t>
            </a:r>
            <a:r>
              <a:rPr lang="cs-CZ" sz="1000" dirty="0">
                <a:latin typeface="+mj-lt"/>
              </a:rPr>
              <a:t>, Lidové noviny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Ekonomické aspekty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výše poplatku/tarifu (vozidla IZS, autobusy, den/noc, vybrané dny v týdnu/roce),</a:t>
            </a:r>
          </a:p>
          <a:p>
            <a:pPr>
              <a:defRPr/>
            </a:pPr>
            <a:r>
              <a:rPr lang="cs-CZ" dirty="0" smtClean="0"/>
              <a:t>třídy vozidel (dle max. hmotnosti, počtu os, emisní třídy, přívěs),</a:t>
            </a:r>
          </a:p>
          <a:p>
            <a:pPr>
              <a:defRPr/>
            </a:pPr>
            <a:r>
              <a:rPr lang="cs-CZ" dirty="0" smtClean="0"/>
              <a:t>mýto podléhá/nepodléhá dani (DPH),</a:t>
            </a:r>
          </a:p>
          <a:p>
            <a:pPr>
              <a:defRPr/>
            </a:pPr>
            <a:r>
              <a:rPr lang="cs-CZ" dirty="0" smtClean="0"/>
              <a:t>ekologická a bezpečnostní komponenta EFC,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r>
              <a:rPr lang="cs-CZ" dirty="0" smtClean="0"/>
              <a:t>   </a:t>
            </a:r>
            <a:r>
              <a:rPr lang="pl-PL" dirty="0" smtClean="0"/>
              <a:t>Procesy EFC a jejich organizace 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502402" cy="566866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procesy spojené s </a:t>
            </a:r>
            <a:r>
              <a:rPr lang="cs-CZ" b="1" dirty="0" smtClean="0"/>
              <a:t>OBU </a:t>
            </a:r>
            <a:r>
              <a:rPr lang="cs-CZ" dirty="0" smtClean="0"/>
              <a:t>(ztráta OBU, úmyslné/neúmyslné poškození OBU, logistika OBU, oprava/výměna OBU, půjčování OBU na hranicích, vazba na sousední země)</a:t>
            </a:r>
          </a:p>
          <a:p>
            <a:pPr>
              <a:defRPr/>
            </a:pPr>
            <a:r>
              <a:rPr lang="cs-CZ" dirty="0" smtClean="0"/>
              <a:t>procesy spojené s </a:t>
            </a:r>
            <a:r>
              <a:rPr lang="cs-CZ" b="1" dirty="0" smtClean="0"/>
              <a:t>dohledem</a:t>
            </a:r>
            <a:r>
              <a:rPr lang="cs-CZ" dirty="0" smtClean="0"/>
              <a:t> (přístup k datům OBU, vybavení dohledových orgánů relevantními zařízeními, management ochranných klíčů, archivace a životní cyklus dohledových dat, vazba mezi fixním a mobilním dohledem)</a:t>
            </a:r>
          </a:p>
          <a:p>
            <a:pPr>
              <a:defRPr/>
            </a:pPr>
            <a:r>
              <a:rPr lang="cs-CZ" dirty="0" smtClean="0"/>
              <a:t>procesy spojené se </a:t>
            </a:r>
            <a:r>
              <a:rPr lang="cs-CZ" b="1" dirty="0" smtClean="0"/>
              <a:t>zpracováním informací </a:t>
            </a:r>
            <a:r>
              <a:rPr lang="cs-CZ" dirty="0" smtClean="0"/>
              <a:t>(definice plateb: </a:t>
            </a:r>
            <a:r>
              <a:rPr lang="cs-CZ" dirty="0" err="1" smtClean="0"/>
              <a:t>pre</a:t>
            </a:r>
            <a:r>
              <a:rPr lang="cs-CZ" dirty="0" smtClean="0"/>
              <a:t>-, </a:t>
            </a:r>
            <a:r>
              <a:rPr lang="cs-CZ" dirty="0" err="1" smtClean="0"/>
              <a:t>postpayment</a:t>
            </a:r>
            <a:r>
              <a:rPr lang="cs-CZ" dirty="0" smtClean="0"/>
              <a:t>, definice možného platebního média: kreditní karta, </a:t>
            </a:r>
            <a:r>
              <a:rPr lang="cs-CZ" dirty="0" err="1" smtClean="0"/>
              <a:t>karta</a:t>
            </a:r>
            <a:r>
              <a:rPr lang="cs-CZ" dirty="0" smtClean="0"/>
              <a:t> na benzín, </a:t>
            </a:r>
            <a:r>
              <a:rPr lang="cs-CZ" dirty="0" err="1" smtClean="0"/>
              <a:t>tokeny</a:t>
            </a:r>
            <a:r>
              <a:rPr lang="cs-CZ" dirty="0" smtClean="0"/>
              <a:t>, účet v bance, kontrola </a:t>
            </a:r>
            <a:r>
              <a:rPr lang="cs-CZ" dirty="0" err="1" smtClean="0"/>
              <a:t>kredibility</a:t>
            </a:r>
            <a:r>
              <a:rPr lang="cs-CZ" dirty="0" smtClean="0"/>
              <a:t>, seznam neplatičů: "</a:t>
            </a:r>
            <a:r>
              <a:rPr lang="cs-CZ" dirty="0" err="1" smtClean="0"/>
              <a:t>white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black</a:t>
            </a:r>
            <a:r>
              <a:rPr lang="cs-CZ" dirty="0" smtClean="0"/>
              <a:t> list")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r>
              <a:rPr lang="cs-CZ" dirty="0" smtClean="0"/>
              <a:t>   Sledování jednotlivých plateb, statistiky </a:t>
            </a:r>
            <a:endParaRPr lang="cs-CZ" dirty="0" smtClean="0">
              <a:solidFill>
                <a:srgbClr val="95B0FD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502402" cy="57406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dirty="0" smtClean="0"/>
              <a:t>uvedení plateb za mýto na faktuře dopravců </a:t>
            </a:r>
            <a:r>
              <a:rPr lang="cs-CZ" dirty="0" smtClean="0"/>
              <a:t>(požadavek např. od dopravců),</a:t>
            </a:r>
          </a:p>
          <a:p>
            <a:pPr>
              <a:defRPr/>
            </a:pPr>
            <a:r>
              <a:rPr lang="cs-CZ" dirty="0" smtClean="0"/>
              <a:t>dálková kontrola plateb přes internet (řidičem, dopravcem - různé druhy přístupových práv)</a:t>
            </a:r>
          </a:p>
          <a:p>
            <a:pPr>
              <a:defRPr/>
            </a:pPr>
            <a:r>
              <a:rPr lang="cs-CZ" dirty="0" smtClean="0"/>
              <a:t>různé typy věrnostních programů</a:t>
            </a:r>
          </a:p>
          <a:p>
            <a:pPr>
              <a:defRPr/>
            </a:pPr>
            <a:r>
              <a:rPr lang="cs-CZ" dirty="0" smtClean="0"/>
              <a:t>statistiky plateb pro správce infrastruktury, zadavatele, atd.</a:t>
            </a:r>
          </a:p>
          <a:p>
            <a:pPr>
              <a:defRPr/>
            </a:pPr>
            <a:r>
              <a:rPr lang="cs-CZ" dirty="0" smtClean="0"/>
              <a:t>kontrola úspěšnosti plateb třetí stranou</a:t>
            </a:r>
          </a:p>
          <a:p>
            <a:pPr>
              <a:defRPr/>
            </a:pPr>
            <a:endParaRPr lang="cs-CZ" dirty="0"/>
          </a:p>
        </p:txBody>
      </p:sp>
      <p:pic>
        <p:nvPicPr>
          <p:cNvPr id="10245" name="Picture 6" descr="http://www.autobusovenoviny.cz/image/2375/myt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779094"/>
            <a:ext cx="41433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7358063" y="6279282"/>
            <a:ext cx="1785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000" dirty="0">
                <a:latin typeface="+mj-lt"/>
              </a:rPr>
              <a:t>Zdroj: Autobusové noviny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Vlastní 4">
      <a:dk1>
        <a:srgbClr val="000000"/>
      </a:dk1>
      <a:lt1>
        <a:srgbClr val="FFFFFF"/>
      </a:lt1>
      <a:dk2>
        <a:srgbClr val="009972"/>
      </a:dk2>
      <a:lt2>
        <a:srgbClr val="84FFE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plat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2935</TotalTime>
  <Pages>5</Pages>
  <Words>3350</Words>
  <Application>Microsoft Office PowerPoint</Application>
  <PresentationFormat>Předvádění na obrazovce (4:3)</PresentationFormat>
  <Paragraphs>407</Paragraphs>
  <Slides>52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52</vt:i4>
      </vt:variant>
    </vt:vector>
  </HeadingPairs>
  <TitlesOfParts>
    <vt:vector size="53" baseType="lpstr">
      <vt:lpstr>template</vt:lpstr>
      <vt:lpstr>Prezentace aplikace PowerPoint</vt:lpstr>
      <vt:lpstr>   Přednáška 5 - obsah</vt:lpstr>
      <vt:lpstr>    Základní cíle mýtného</vt:lpstr>
      <vt:lpstr>   Důvody zavedení mýtného a typ mýtného</vt:lpstr>
      <vt:lpstr>   Systémové aspekty při návrhu systému EFC</vt:lpstr>
      <vt:lpstr>   Politické aspekty</vt:lpstr>
      <vt:lpstr>   Ekonomické aspekty</vt:lpstr>
      <vt:lpstr>   Procesy EFC a jejich organizace </vt:lpstr>
      <vt:lpstr>   Sledování jednotlivých plateb, statistiky </vt:lpstr>
      <vt:lpstr>   Definice legislativních rámců</vt:lpstr>
      <vt:lpstr>   Další aspekty</vt:lpstr>
      <vt:lpstr>   Další aspekty</vt:lpstr>
      <vt:lpstr>   Další aspekty</vt:lpstr>
      <vt:lpstr>   Datový model EFC</vt:lpstr>
      <vt:lpstr>    Základní architektura mýtných systémů</vt:lpstr>
      <vt:lpstr>   Popis subjektů EFC</vt:lpstr>
      <vt:lpstr>   Další zúčastněné strany</vt:lpstr>
      <vt:lpstr>   Technologie pro systémy výběru mýtného</vt:lpstr>
      <vt:lpstr>   DSRC technologie mýtných systémů</vt:lpstr>
      <vt:lpstr> DSRC technologie mýtných systémů</vt:lpstr>
      <vt:lpstr> DSRC technologie mýtných systémů</vt:lpstr>
      <vt:lpstr>    Technologie GNSS/CN</vt:lpstr>
      <vt:lpstr>   Technologie GNSS/CN</vt:lpstr>
      <vt:lpstr>   Porovnání systému</vt:lpstr>
      <vt:lpstr>    LSVA (Swiss system)</vt:lpstr>
      <vt:lpstr>    Systém založený na rozpoznávání registračních značek </vt:lpstr>
      <vt:lpstr>   Další využití technologie </vt:lpstr>
      <vt:lpstr>Prezentace aplikace PowerPoint</vt:lpstr>
      <vt:lpstr>Prezentace aplikace PowerPoint</vt:lpstr>
      <vt:lpstr>   Mýtné v České republice</vt:lpstr>
      <vt:lpstr>   Mýtné v České republice</vt:lpstr>
      <vt:lpstr>   Aktuální siť zpoplatněných komunikací v ČR</vt:lpstr>
      <vt:lpstr>   Mýto v České republice – ceny</vt:lpstr>
      <vt:lpstr>   Ceny mýtného v ČR</vt:lpstr>
      <vt:lpstr>   Orientační údaje o výnosech z mýtného a jejich použití</vt:lpstr>
      <vt:lpstr>   Zavádění mýta v ČR</vt:lpstr>
      <vt:lpstr>   Zavádění mýta v ČR - budoucnost</vt:lpstr>
      <vt:lpstr>   Hybridní řešení mýtného</vt:lpstr>
      <vt:lpstr>   Architektura hybridního řešení výběru mýtného</vt:lpstr>
      <vt:lpstr>   Mýtné systémy v Evropě</vt:lpstr>
      <vt:lpstr>    Mýtné systémy v Evropě</vt:lpstr>
      <vt:lpstr>    Mýtné systémy v Evropě</vt:lpstr>
      <vt:lpstr> Mýtné systémy v Evropě</vt:lpstr>
      <vt:lpstr> Mýtné systémy v Evropě</vt:lpstr>
      <vt:lpstr>   Příklady městských mýtných systémů v Evropě</vt:lpstr>
      <vt:lpstr> Městské mýto - Londýn</vt:lpstr>
      <vt:lpstr> Městské mýto - Londýn</vt:lpstr>
      <vt:lpstr>    Městské mýto - Stockholm</vt:lpstr>
      <vt:lpstr>   Další městská mýta</vt:lpstr>
      <vt:lpstr>   Evropská interoperabilita</vt:lpstr>
      <vt:lpstr>   Děkuji Vám za pozornost</vt:lpstr>
      <vt:lpstr>    Zdroje: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Telematické soustavy - mýto</dc:title>
  <dc:creator>Zuzana Bělinová</dc:creator>
  <cp:lastModifiedBy>zuzka</cp:lastModifiedBy>
  <cp:revision>397</cp:revision>
  <cp:lastPrinted>1999-02-22T19:32:19Z</cp:lastPrinted>
  <dcterms:created xsi:type="dcterms:W3CDTF">1996-06-28T11:49:40Z</dcterms:created>
  <dcterms:modified xsi:type="dcterms:W3CDTF">2012-10-25T12:46:25Z</dcterms:modified>
</cp:coreProperties>
</file>