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45"/>
  </p:notesMasterIdLst>
  <p:handoutMasterIdLst>
    <p:handoutMasterId r:id="rId46"/>
  </p:handoutMasterIdLst>
  <p:sldIdLst>
    <p:sldId id="380" r:id="rId2"/>
    <p:sldId id="441" r:id="rId3"/>
    <p:sldId id="384" r:id="rId4"/>
    <p:sldId id="416" r:id="rId5"/>
    <p:sldId id="420" r:id="rId6"/>
    <p:sldId id="437" r:id="rId7"/>
    <p:sldId id="419" r:id="rId8"/>
    <p:sldId id="421" r:id="rId9"/>
    <p:sldId id="417" r:id="rId10"/>
    <p:sldId id="439" r:id="rId11"/>
    <p:sldId id="440" r:id="rId12"/>
    <p:sldId id="425" r:id="rId13"/>
    <p:sldId id="423" r:id="rId14"/>
    <p:sldId id="424" r:id="rId15"/>
    <p:sldId id="426" r:id="rId16"/>
    <p:sldId id="454" r:id="rId17"/>
    <p:sldId id="427" r:id="rId18"/>
    <p:sldId id="428" r:id="rId19"/>
    <p:sldId id="430" r:id="rId20"/>
    <p:sldId id="432" r:id="rId21"/>
    <p:sldId id="443" r:id="rId22"/>
    <p:sldId id="431" r:id="rId23"/>
    <p:sldId id="453" r:id="rId24"/>
    <p:sldId id="452" r:id="rId25"/>
    <p:sldId id="458" r:id="rId26"/>
    <p:sldId id="459" r:id="rId27"/>
    <p:sldId id="460" r:id="rId28"/>
    <p:sldId id="434" r:id="rId29"/>
    <p:sldId id="435" r:id="rId30"/>
    <p:sldId id="436" r:id="rId31"/>
    <p:sldId id="447" r:id="rId32"/>
    <p:sldId id="448" r:id="rId33"/>
    <p:sldId id="449" r:id="rId34"/>
    <p:sldId id="455" r:id="rId35"/>
    <p:sldId id="445" r:id="rId36"/>
    <p:sldId id="456" r:id="rId37"/>
    <p:sldId id="450" r:id="rId38"/>
    <p:sldId id="442" r:id="rId39"/>
    <p:sldId id="446" r:id="rId40"/>
    <p:sldId id="457" r:id="rId41"/>
    <p:sldId id="461" r:id="rId42"/>
    <p:sldId id="451" r:id="rId43"/>
    <p:sldId id="462" r:id="rId44"/>
  </p:sldIdLst>
  <p:sldSz cx="9144000" cy="6858000" type="screen4x3"/>
  <p:notesSz cx="7007225" cy="9293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EB9"/>
    <a:srgbClr val="CCCCFF"/>
    <a:srgbClr val="99CCFF"/>
    <a:srgbClr val="3F3070"/>
    <a:srgbClr val="B7C3CD"/>
    <a:srgbClr val="6699FF"/>
    <a:srgbClr val="CC9900"/>
    <a:srgbClr val="114F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2" autoAdjust="0"/>
    <p:restoredTop sz="94612" autoAdjust="0"/>
  </p:normalViewPr>
  <p:slideViewPr>
    <p:cSldViewPr>
      <p:cViewPr varScale="1">
        <p:scale>
          <a:sx n="70" d="100"/>
          <a:sy n="70" d="100"/>
        </p:scale>
        <p:origin x="-96" y="-792"/>
      </p:cViewPr>
      <p:guideLst>
        <p:guide orient="horz" pos="2736"/>
        <p:guide pos="2880"/>
      </p:guideLst>
    </p:cSldViewPr>
  </p:slideViewPr>
  <p:outlineViewPr>
    <p:cViewPr>
      <p:scale>
        <a:sx n="33" d="100"/>
        <a:sy n="33" d="100"/>
      </p:scale>
      <p:origin x="0" y="294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84" y="660"/>
      </p:cViewPr>
      <p:guideLst>
        <p:guide orient="horz" pos="2195"/>
        <p:guide pos="29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36888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-1588"/>
            <a:ext cx="3036887" cy="46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t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6500"/>
            <a:ext cx="3505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6500"/>
            <a:ext cx="30368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 b="0" i="1">
                <a:latin typeface="Book Antiqua" pitchFamily="18" charset="0"/>
              </a:defRPr>
            </a:lvl1pPr>
          </a:lstStyle>
          <a:p>
            <a:pPr>
              <a:defRPr/>
            </a:pPr>
            <a:fld id="{39713925-4FC6-4CB7-80CA-A363C9DAB4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801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3250"/>
            <a:ext cx="51371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6" tIns="46788" rIns="93576" bIns="467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505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0737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22300" y="8716963"/>
            <a:ext cx="3568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defTabSz="928688">
              <a:defRPr sz="1000" b="0"/>
            </a:lvl1pPr>
          </a:lstStyle>
          <a:p>
            <a:pPr>
              <a:defRPr/>
            </a:pPr>
            <a:r>
              <a:rPr lang="en-US"/>
              <a:t>Chapter 1 - The Context of Systems Analysis And Design Methods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16963"/>
            <a:ext cx="233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61" tIns="0" rIns="19361" bIns="0" numCol="1" anchor="b" anchorCtr="0" compatLnSpc="1">
            <a:prstTxWarp prst="textNoShape">
              <a:avLst/>
            </a:prstTxWarp>
          </a:bodyPr>
          <a:lstStyle>
            <a:lvl1pPr algn="r" defTabSz="928688">
              <a:defRPr sz="1000"/>
            </a:lvl1pPr>
          </a:lstStyle>
          <a:p>
            <a:pPr>
              <a:defRPr/>
            </a:pPr>
            <a:fld id="{C156EF4C-AC9F-4F29-A453-90C5C87B0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755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1pPr>
    <a:lvl2pPr marL="4572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2pPr>
    <a:lvl3pPr marL="8001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3pPr>
    <a:lvl4pPr marL="11430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4pPr>
    <a:lvl5pPr marL="1485900" indent="-228600" algn="l" rtl="0" eaLnBrk="0" fontAlgn="base" hangingPunct="0">
      <a:spcBef>
        <a:spcPct val="30000"/>
      </a:spcBef>
      <a:spcAft>
        <a:spcPct val="0"/>
      </a:spcAft>
      <a:buChar char="•"/>
      <a:defRPr sz="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The Context of Systems Analysis And Design Methods</a:t>
            </a:r>
          </a:p>
        </p:txBody>
      </p:sp>
      <p:sp>
        <p:nvSpPr>
          <p:cNvPr id="46083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A1A3D-6A13-462E-BFC1-C10F247403C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6613" cy="3484562"/>
          </a:xfrm>
          <a:solidFill>
            <a:srgbClr val="FFFFFF"/>
          </a:solidFill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4838"/>
            <a:ext cx="5137150" cy="4181475"/>
          </a:xfrm>
          <a:solidFill>
            <a:srgbClr val="FFFFFF"/>
          </a:solidFill>
          <a:ln/>
        </p:spPr>
        <p:txBody>
          <a:bodyPr lIns="93141" tIns="46570" rIns="93141" bIns="46570"/>
          <a:lstStyle/>
          <a:p>
            <a:r>
              <a:rPr lang="en-US" smtClean="0">
                <a:latin typeface="Arial" pitchFamily="34" charset="0"/>
              </a:rPr>
              <a:t>This repository of slides is intended to support the named chapter. The slide repository should be used as follows:</a:t>
            </a:r>
          </a:p>
          <a:p>
            <a:pPr>
              <a:buFontTx/>
              <a:buChar char="•"/>
            </a:pPr>
            <a:r>
              <a:rPr lang="en-US" smtClean="0">
                <a:latin typeface="Arial" pitchFamily="34" charset="0"/>
              </a:rPr>
              <a:t>Copy the file to a unique name for your course and unit.</a:t>
            </a:r>
          </a:p>
          <a:p>
            <a:pPr>
              <a:buFontTx/>
              <a:buChar char="•"/>
            </a:pPr>
            <a:r>
              <a:rPr lang="en-US" smtClean="0">
                <a:latin typeface="Arial" pitchFamily="34" charset="0"/>
              </a:rPr>
              <a:t>Edit the file by deleting those slides you don’t want to cover, editing other slides as appropriate to your course, and adding slides as desired.</a:t>
            </a:r>
          </a:p>
          <a:p>
            <a:pPr>
              <a:buFontTx/>
              <a:buChar char="•"/>
            </a:pPr>
            <a:r>
              <a:rPr lang="en-US" smtClean="0">
                <a:latin typeface="Arial" pitchFamily="34" charset="0"/>
              </a:rPr>
              <a:t>Print the slides to produce transparency masters or print directly to film or present the slides using a computer image projector.</a:t>
            </a:r>
          </a:p>
          <a:p>
            <a:endParaRPr lang="en-US" smtClean="0">
              <a:latin typeface="Arial" pitchFamily="34" charset="0"/>
            </a:endParaRPr>
          </a:p>
          <a:p>
            <a:r>
              <a:rPr lang="en-US" smtClean="0">
                <a:latin typeface="Arial" pitchFamily="34" charset="0"/>
              </a:rPr>
              <a:t>Each slide includes instructor notes. To view those notes in PowerPoint, click-left on the View Menu; then click left on Notes View sub-menu.  You may need to scroll down to see the instructor notes.</a:t>
            </a:r>
          </a:p>
          <a:p>
            <a:r>
              <a:rPr lang="en-US" smtClean="0">
                <a:latin typeface="Arial" pitchFamily="34" charset="0"/>
              </a:rPr>
              <a:t>The instructor notes are also available in hardcopy as the Instructor Guide to Accompany Systems Analysis and Design Methods, 6/ed.</a:t>
            </a:r>
          </a:p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>
              <a:latin typeface="Arial" pitchFamily="34" charset="0"/>
            </a:endParaRPr>
          </a:p>
        </p:txBody>
      </p:sp>
      <p:sp>
        <p:nvSpPr>
          <p:cNvPr id="48132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The Context of Systems Analysis And Design Methods</a:t>
            </a:r>
          </a:p>
        </p:txBody>
      </p:sp>
      <p:sp>
        <p:nvSpPr>
          <p:cNvPr id="48133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89A0D8-532F-431E-B76F-2294E1BBB32C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>
              <a:latin typeface="Arial" pitchFamily="34" charset="0"/>
            </a:endParaRPr>
          </a:p>
        </p:txBody>
      </p:sp>
      <p:sp>
        <p:nvSpPr>
          <p:cNvPr id="51204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The Context of Systems Analysis And Design Methods</a:t>
            </a:r>
          </a:p>
        </p:txBody>
      </p:sp>
      <p:sp>
        <p:nvSpPr>
          <p:cNvPr id="51205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7D18C-A6A3-4975-8285-FF707FCF33F6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>
              <a:latin typeface="Arial" pitchFamily="34" charset="0"/>
            </a:endParaRPr>
          </a:p>
        </p:txBody>
      </p:sp>
      <p:sp>
        <p:nvSpPr>
          <p:cNvPr id="53252" name="Zástupný symbol pro zápatí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The Context of Systems Analysis And Design Methods</a:t>
            </a:r>
          </a:p>
        </p:txBody>
      </p:sp>
      <p:sp>
        <p:nvSpPr>
          <p:cNvPr id="53253" name="Zástupný symbol pro číslo snímku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E0D9FA-4390-4C63-8FAA-0A9B03AB8A6C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1 - The Context of Systems Analysis And Design Methods</a:t>
            </a:r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56EF4C-AC9F-4F29-A453-90C5C87B0B6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74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4105275" cy="5534025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91075" y="914400"/>
            <a:ext cx="4106863" cy="5534025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610600" cy="5334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533400" y="914400"/>
            <a:ext cx="8364538" cy="5534025"/>
          </a:xfrm>
        </p:spPr>
        <p:txBody>
          <a:bodyPr/>
          <a:lstStyle/>
          <a:p>
            <a:pPr lvl="0"/>
            <a:endParaRPr lang="cs-CZ" noProof="0" smtClean="0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685800"/>
            <a:ext cx="9144000" cy="5829300"/>
          </a:xfrm>
          <a:prstGeom prst="rect">
            <a:avLst/>
          </a:prstGeom>
          <a:solidFill>
            <a:srgbClr val="B7C3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0" y="6461125"/>
            <a:ext cx="9144000" cy="392113"/>
          </a:xfrm>
          <a:prstGeom prst="rect">
            <a:avLst/>
          </a:prstGeom>
          <a:gradFill rotWithShape="0">
            <a:gsLst>
              <a:gs pos="0">
                <a:srgbClr val="B7C3CD"/>
              </a:gs>
              <a:gs pos="100000">
                <a:srgbClr val="B7C3CD">
                  <a:gamma/>
                  <a:tint val="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0" y="0"/>
            <a:ext cx="9144000" cy="350838"/>
          </a:xfrm>
          <a:prstGeom prst="rect">
            <a:avLst/>
          </a:prstGeom>
          <a:gradFill rotWithShape="0">
            <a:gsLst>
              <a:gs pos="0">
                <a:srgbClr val="B7C3CD">
                  <a:gamma/>
                  <a:tint val="0"/>
                  <a:invGamma/>
                </a:srgbClr>
              </a:gs>
              <a:gs pos="100000">
                <a:srgbClr val="B7C3CD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b="0"/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533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8610600" cy="533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 předlohy nadpisů.</a:t>
            </a:r>
            <a:endParaRPr lang="en-US" dirty="0" smtClean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914400"/>
            <a:ext cx="8364538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235528" name="Text Box 8"/>
          <p:cNvSpPr txBox="1">
            <a:spLocks noChangeArrowheads="1"/>
          </p:cNvSpPr>
          <p:nvPr/>
        </p:nvSpPr>
        <p:spPr bwMode="auto">
          <a:xfrm>
            <a:off x="-57150" y="6613525"/>
            <a:ext cx="139974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200" i="1" dirty="0" smtClean="0">
                <a:latin typeface="+mn-lt"/>
              </a:rPr>
              <a:t>Zuzana </a:t>
            </a:r>
            <a:r>
              <a:rPr lang="cs-CZ" sz="1200" i="1" dirty="0">
                <a:latin typeface="+mn-lt"/>
              </a:rPr>
              <a:t>Bělinová</a:t>
            </a:r>
            <a:endParaRPr lang="en-US" sz="1200" i="1" dirty="0">
              <a:latin typeface="+mn-lt"/>
            </a:endParaRPr>
          </a:p>
        </p:txBody>
      </p:sp>
      <p:sp>
        <p:nvSpPr>
          <p:cNvPr id="235529" name="Text Box 9"/>
          <p:cNvSpPr txBox="1">
            <a:spLocks noChangeArrowheads="1"/>
          </p:cNvSpPr>
          <p:nvPr/>
        </p:nvSpPr>
        <p:spPr bwMode="auto">
          <a:xfrm>
            <a:off x="4773035" y="6618288"/>
            <a:ext cx="42947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cs-CZ" sz="1200" i="1" dirty="0" smtClean="0">
                <a:latin typeface="+mn-lt"/>
              </a:rPr>
              <a:t>Fakulta dopravní, České vysoké učení technické v Praze</a:t>
            </a:r>
            <a:endParaRPr lang="en-US" sz="1200" i="1" dirty="0">
              <a:latin typeface="+mn-lt"/>
            </a:endParaRP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-76200" y="-16351"/>
            <a:ext cx="29483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200" dirty="0" smtClean="0">
                <a:solidFill>
                  <a:srgbClr val="5294A6"/>
                </a:solidFill>
                <a:latin typeface="Arial" charset="0"/>
              </a:rPr>
              <a:t>TELEMATICKÉ </a:t>
            </a:r>
            <a:r>
              <a:rPr lang="cs-CZ" sz="1200" dirty="0" smtClean="0">
                <a:solidFill>
                  <a:srgbClr val="5294A6"/>
                </a:solidFill>
                <a:latin typeface="Arial" charset="0"/>
              </a:rPr>
              <a:t>SYSTÉMY</a:t>
            </a:r>
            <a:r>
              <a:rPr lang="cs-CZ" sz="1200" baseline="0" dirty="0" smtClean="0">
                <a:solidFill>
                  <a:srgbClr val="5294A6"/>
                </a:solidFill>
                <a:latin typeface="Arial" charset="0"/>
              </a:rPr>
              <a:t> A SLUŽBY</a:t>
            </a:r>
            <a:endParaRPr lang="en-US" dirty="0">
              <a:solidFill>
                <a:srgbClr val="5294A6"/>
              </a:solidFill>
            </a:endParaRPr>
          </a:p>
        </p:txBody>
      </p:sp>
      <p:sp>
        <p:nvSpPr>
          <p:cNvPr id="235533" name="Text Box 13"/>
          <p:cNvSpPr txBox="1">
            <a:spLocks noChangeArrowheads="1"/>
          </p:cNvSpPr>
          <p:nvPr/>
        </p:nvSpPr>
        <p:spPr bwMode="auto">
          <a:xfrm>
            <a:off x="8062760" y="-26988"/>
            <a:ext cx="11320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cs-CZ" sz="1200" i="1" dirty="0" smtClean="0">
                <a:latin typeface="+mn-lt"/>
              </a:rPr>
              <a:t>Přednáška </a:t>
            </a:r>
            <a:r>
              <a:rPr lang="cs-CZ" sz="1200" i="1" dirty="0">
                <a:latin typeface="+mn-lt"/>
              </a:rPr>
              <a:t>2 </a:t>
            </a:r>
            <a:endParaRPr lang="en-US" sz="1200" i="1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7" r:id="rId4"/>
    <p:sldLayoutId id="2147483662" r:id="rId5"/>
  </p:sldLayoutIdLst>
  <p:transition>
    <p:strip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j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228600"/>
            <a:ext cx="9144000" cy="6629400"/>
          </a:xfrm>
          <a:prstGeom prst="rect">
            <a:avLst/>
          </a:prstGeom>
          <a:solidFill>
            <a:srgbClr val="B7C3C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dirty="0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282700" y="1765300"/>
            <a:ext cx="15335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18900" b="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2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49313" y="685800"/>
            <a:ext cx="2438400" cy="6858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38188" y="1358900"/>
            <a:ext cx="2538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cs-CZ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PŘEDNÁŠKA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28" name="Text Box 7"/>
          <p:cNvSpPr txBox="1">
            <a:spLocks noChangeArrowheads="1"/>
          </p:cNvSpPr>
          <p:nvPr/>
        </p:nvSpPr>
        <p:spPr bwMode="auto">
          <a:xfrm>
            <a:off x="3923928" y="2564904"/>
            <a:ext cx="47720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>
                <a:latin typeface="Arial" pitchFamily="34" charset="0"/>
              </a:rPr>
              <a:t>DOPRAVNÍ TELEMATIKA – definice, přínosy, telekomunikační prostředí</a:t>
            </a:r>
            <a:endParaRPr lang="en-US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8112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Definice dopravní telematiky – shrnutí</a:t>
            </a:r>
            <a:endParaRPr lang="cs-CZ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14400"/>
            <a:ext cx="8574410" cy="568295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usiluje o </a:t>
            </a:r>
          </a:p>
          <a:p>
            <a:pPr lvl="1">
              <a:defRPr/>
            </a:pPr>
            <a:r>
              <a:rPr lang="cs-CZ" dirty="0" smtClean="0"/>
              <a:t>zvýšení bezpečnosti</a:t>
            </a:r>
          </a:p>
          <a:p>
            <a:pPr lvl="1">
              <a:defRPr/>
            </a:pPr>
            <a:r>
              <a:rPr lang="cs-CZ" dirty="0" smtClean="0"/>
              <a:t>zvýšení přepravních výkonů</a:t>
            </a:r>
          </a:p>
          <a:p>
            <a:pPr lvl="1">
              <a:defRPr/>
            </a:pPr>
            <a:r>
              <a:rPr lang="cs-CZ" dirty="0" smtClean="0"/>
              <a:t>zvýšení komfortu</a:t>
            </a:r>
          </a:p>
          <a:p>
            <a:pPr lvl="1">
              <a:defRPr/>
            </a:pPr>
            <a:r>
              <a:rPr lang="cs-CZ" dirty="0" smtClean="0"/>
              <a:t>atd.</a:t>
            </a:r>
          </a:p>
          <a:p>
            <a:pPr>
              <a:defRPr/>
            </a:pPr>
            <a:r>
              <a:rPr lang="cs-CZ" dirty="0" smtClean="0"/>
              <a:t>využívá </a:t>
            </a:r>
          </a:p>
          <a:p>
            <a:pPr lvl="1">
              <a:defRPr/>
            </a:pPr>
            <a:r>
              <a:rPr lang="cs-CZ" dirty="0" smtClean="0"/>
              <a:t>informační a telekomunikační technologie </a:t>
            </a:r>
          </a:p>
          <a:p>
            <a:pPr lvl="1">
              <a:defRPr/>
            </a:pPr>
            <a:r>
              <a:rPr lang="cs-CZ" dirty="0" smtClean="0"/>
              <a:t>dopravní inženýrství </a:t>
            </a:r>
          </a:p>
          <a:p>
            <a:pPr>
              <a:defRPr/>
            </a:pPr>
            <a:r>
              <a:rPr lang="cs-CZ" dirty="0" smtClean="0"/>
              <a:t>stávající infrastruktura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916832"/>
            <a:ext cx="8364538" cy="4531593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cs-CZ" dirty="0" smtClean="0"/>
          </a:p>
          <a:p>
            <a:pPr algn="ctr">
              <a:buFontTx/>
              <a:buNone/>
              <a:defRPr/>
            </a:pPr>
            <a:endParaRPr lang="cs-CZ" dirty="0" smtClean="0"/>
          </a:p>
          <a:p>
            <a:pPr algn="ctr">
              <a:buFontTx/>
              <a:buNone/>
              <a:defRPr/>
            </a:pPr>
            <a:r>
              <a:rPr lang="cs-CZ" dirty="0" smtClean="0"/>
              <a:t>Přínosy dopravní telematiky </a:t>
            </a:r>
          </a:p>
          <a:p>
            <a:pPr algn="ctr">
              <a:defRPr/>
            </a:pPr>
            <a:endParaRPr lang="cs-CZ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>
                <a:latin typeface="+mn-lt"/>
              </a:rPr>
              <a:t>Finanční </a:t>
            </a:r>
            <a:r>
              <a:rPr lang="cs-CZ" dirty="0" err="1" smtClean="0">
                <a:latin typeface="+mn-lt"/>
              </a:rPr>
              <a:t>benefity</a:t>
            </a:r>
            <a:r>
              <a:rPr lang="cs-CZ" dirty="0" smtClean="0">
                <a:latin typeface="+mn-lt"/>
              </a:rPr>
              <a:t> </a:t>
            </a:r>
            <a:endParaRPr lang="cs-CZ" dirty="0" smtClean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81000" y="857250"/>
            <a:ext cx="2698750" cy="23145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defRPr/>
            </a:pPr>
            <a:r>
              <a:rPr lang="cs-CZ" sz="1300" dirty="0">
                <a:latin typeface="+mn-lt"/>
              </a:rPr>
              <a:t>Státní rozpočet:</a:t>
            </a:r>
            <a:endParaRPr lang="cs-CZ" sz="1300" b="0" dirty="0">
              <a:latin typeface="+mn-lt"/>
            </a:endParaRPr>
          </a:p>
          <a:p>
            <a:pPr>
              <a:defRPr/>
            </a:pPr>
            <a:r>
              <a:rPr lang="cs-CZ" sz="1300" b="0" dirty="0">
                <a:latin typeface="+mn-lt"/>
              </a:rPr>
              <a:t>- ekologie</a:t>
            </a:r>
          </a:p>
          <a:p>
            <a:pPr>
              <a:defRPr/>
            </a:pPr>
            <a:r>
              <a:rPr lang="cs-CZ" sz="1300" b="0" dirty="0">
                <a:latin typeface="+mn-lt"/>
              </a:rPr>
              <a:t>- rozvoj infrastruktury</a:t>
            </a:r>
          </a:p>
          <a:p>
            <a:pPr>
              <a:defRPr/>
            </a:pPr>
            <a:r>
              <a:rPr lang="cs-CZ" sz="1300" b="0" dirty="0">
                <a:latin typeface="+mn-lt"/>
              </a:rPr>
              <a:t>- zdravotní a</a:t>
            </a:r>
            <a:br>
              <a:rPr lang="cs-CZ" sz="1300" b="0" dirty="0">
                <a:latin typeface="+mn-lt"/>
              </a:rPr>
            </a:br>
            <a:r>
              <a:rPr lang="cs-CZ" sz="1300" b="0" dirty="0">
                <a:latin typeface="+mn-lt"/>
              </a:rPr>
              <a:t>  důchodové pojištění</a:t>
            </a:r>
          </a:p>
          <a:p>
            <a:pPr>
              <a:buFontTx/>
              <a:buChar char="-"/>
              <a:defRPr/>
            </a:pPr>
            <a:r>
              <a:rPr lang="cs-CZ" sz="1300" b="0" dirty="0">
                <a:latin typeface="+mn-lt"/>
              </a:rPr>
              <a:t>fond </a:t>
            </a:r>
            <a:r>
              <a:rPr lang="cs-CZ" sz="1300" b="0" dirty="0" smtClean="0">
                <a:latin typeface="+mn-lt"/>
              </a:rPr>
              <a:t>dopravy</a:t>
            </a:r>
            <a:endParaRPr lang="cs-CZ" sz="1300" b="0" dirty="0">
              <a:latin typeface="+mn-lt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200400" y="857250"/>
            <a:ext cx="2698750" cy="23145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  <a:spcBef>
                <a:spcPct val="50000"/>
              </a:spcBef>
              <a:defRPr/>
            </a:pPr>
            <a:r>
              <a:rPr lang="cs-CZ" sz="1600" dirty="0">
                <a:latin typeface="+mn-lt"/>
              </a:rPr>
              <a:t>Měst, obcí a regionů:</a:t>
            </a:r>
            <a:endParaRPr lang="cs-CZ" sz="1600" b="0" dirty="0">
              <a:latin typeface="+mn-lt"/>
            </a:endParaRPr>
          </a:p>
          <a:p>
            <a:pPr>
              <a:defRPr/>
            </a:pPr>
            <a:r>
              <a:rPr lang="cs-CZ" sz="1600" b="0" dirty="0">
                <a:latin typeface="+mn-lt"/>
              </a:rPr>
              <a:t>- ekologie</a:t>
            </a:r>
          </a:p>
          <a:p>
            <a:pPr>
              <a:buFontTx/>
              <a:buChar char="-"/>
              <a:defRPr/>
            </a:pPr>
            <a:r>
              <a:rPr lang="cs-CZ" sz="1600" b="0" dirty="0">
                <a:latin typeface="+mn-lt"/>
              </a:rPr>
              <a:t>rozvoj infrastruktury</a:t>
            </a:r>
          </a:p>
          <a:p>
            <a:pPr>
              <a:defRPr/>
            </a:pPr>
            <a:endParaRPr lang="cs-CZ" sz="16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019800" y="857250"/>
            <a:ext cx="2698750" cy="23145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cs-CZ" sz="1700" dirty="0">
                <a:latin typeface="+mn-lt"/>
              </a:rPr>
              <a:t>Dopravní organizace:</a:t>
            </a:r>
            <a:endParaRPr lang="cs-CZ" sz="1700" b="0" dirty="0">
              <a:latin typeface="+mn-lt"/>
            </a:endParaRPr>
          </a:p>
          <a:p>
            <a:pPr>
              <a:defRPr/>
            </a:pPr>
            <a:r>
              <a:rPr lang="cs-CZ" sz="1700" b="0" dirty="0">
                <a:latin typeface="+mn-lt"/>
              </a:rPr>
              <a:t>- pohonné hmoty</a:t>
            </a:r>
          </a:p>
          <a:p>
            <a:pPr>
              <a:defRPr/>
            </a:pPr>
            <a:r>
              <a:rPr lang="cs-CZ" sz="1700" b="0" dirty="0">
                <a:latin typeface="+mn-lt"/>
              </a:rPr>
              <a:t>- náhradní díly</a:t>
            </a:r>
          </a:p>
          <a:p>
            <a:pPr>
              <a:buFontTx/>
              <a:buChar char="-"/>
              <a:defRPr/>
            </a:pPr>
            <a:r>
              <a:rPr lang="cs-CZ" sz="1700" b="0" dirty="0">
                <a:latin typeface="+mn-lt"/>
              </a:rPr>
              <a:t>provozní </a:t>
            </a:r>
            <a:r>
              <a:rPr lang="cs-CZ" sz="1700" b="0" dirty="0" smtClean="0">
                <a:latin typeface="+mn-lt"/>
              </a:rPr>
              <a:t>náklady</a:t>
            </a:r>
            <a:endParaRPr lang="cs-CZ" sz="1700" b="0" dirty="0">
              <a:latin typeface="+mn-lt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200400" y="4500563"/>
            <a:ext cx="2698750" cy="214312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cs-CZ" sz="1600" dirty="0">
                <a:latin typeface="+mn-lt"/>
              </a:rPr>
              <a:t>Výrobní organizace:</a:t>
            </a:r>
            <a:endParaRPr lang="cs-CZ" sz="1600" b="0" dirty="0"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cs-CZ" sz="1600" b="0" dirty="0">
                <a:latin typeface="+mn-lt"/>
              </a:rPr>
              <a:t>snížení nákladů podílu dopravy v ceně výrobku = až o 70 </a:t>
            </a:r>
            <a:r>
              <a:rPr lang="cs-CZ" sz="1600" b="0" dirty="0" smtClean="0">
                <a:latin typeface="+mn-lt"/>
              </a:rPr>
              <a:t>%</a:t>
            </a:r>
            <a:endParaRPr lang="cs-CZ" sz="1600" b="0" dirty="0">
              <a:latin typeface="+mn-lt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019800" y="4500563"/>
            <a:ext cx="2698750" cy="214312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defRPr/>
            </a:pPr>
            <a:r>
              <a:rPr lang="cs-CZ" sz="1600" dirty="0">
                <a:latin typeface="+mn-lt"/>
              </a:rPr>
              <a:t>Občana:</a:t>
            </a:r>
            <a:endParaRPr lang="cs-CZ" sz="1600" b="0" dirty="0">
              <a:latin typeface="+mn-lt"/>
            </a:endParaRPr>
          </a:p>
          <a:p>
            <a:pPr>
              <a:lnSpc>
                <a:spcPct val="120000"/>
              </a:lnSpc>
              <a:defRPr/>
            </a:pPr>
            <a:r>
              <a:rPr lang="cs-CZ" sz="1600" b="0" dirty="0">
                <a:latin typeface="+mn-lt"/>
              </a:rPr>
              <a:t>- důsledky nehod,</a:t>
            </a:r>
            <a:br>
              <a:rPr lang="cs-CZ" sz="1600" b="0" dirty="0">
                <a:latin typeface="+mn-lt"/>
              </a:rPr>
            </a:br>
            <a:r>
              <a:rPr lang="cs-CZ" sz="1600" b="0" dirty="0">
                <a:latin typeface="+mn-lt"/>
              </a:rPr>
              <a:t>  stresů </a:t>
            </a:r>
          </a:p>
          <a:p>
            <a:pPr>
              <a:buFontTx/>
              <a:buChar char="-"/>
              <a:defRPr/>
            </a:pPr>
            <a:r>
              <a:rPr lang="cs-CZ" sz="1600" b="0" dirty="0">
                <a:latin typeface="+mn-lt"/>
              </a:rPr>
              <a:t>snížení </a:t>
            </a:r>
            <a:r>
              <a:rPr lang="cs-CZ" sz="1600" b="0" dirty="0" smtClean="0">
                <a:latin typeface="+mn-lt"/>
              </a:rPr>
              <a:t>nákladů</a:t>
            </a:r>
            <a:endParaRPr lang="cs-CZ" sz="1600" b="0" dirty="0">
              <a:latin typeface="+mn-lt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85750" y="4500563"/>
            <a:ext cx="2698750" cy="2071687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cs-CZ" sz="1600" dirty="0">
                <a:latin typeface="+mn-lt"/>
              </a:rPr>
              <a:t>Pojišťovny:</a:t>
            </a:r>
            <a:endParaRPr lang="cs-CZ" sz="1600" b="0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cs-CZ" sz="1600" b="0" dirty="0">
                <a:latin typeface="+mn-lt"/>
              </a:rPr>
              <a:t>likvidace následků nehod</a:t>
            </a:r>
          </a:p>
          <a:p>
            <a:pPr>
              <a:lnSpc>
                <a:spcPct val="90000"/>
              </a:lnSpc>
              <a:spcBef>
                <a:spcPts val="0"/>
              </a:spcBef>
              <a:buFontTx/>
              <a:buChar char="-"/>
              <a:defRPr/>
            </a:pPr>
            <a:r>
              <a:rPr lang="cs-CZ" sz="1600" b="0" dirty="0">
                <a:latin typeface="+mn-lt"/>
              </a:rPr>
              <a:t>zdravotní, materiálové</a:t>
            </a:r>
          </a:p>
          <a:p>
            <a:pPr>
              <a:lnSpc>
                <a:spcPct val="90000"/>
              </a:lnSpc>
              <a:spcBef>
                <a:spcPts val="0"/>
              </a:spcBef>
              <a:defRPr/>
            </a:pPr>
            <a:endParaRPr lang="cs-CZ" sz="16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23561" name="Group 8"/>
          <p:cNvGrpSpPr>
            <a:grpSpLocks/>
          </p:cNvGrpSpPr>
          <p:nvPr/>
        </p:nvGrpSpPr>
        <p:grpSpPr bwMode="auto">
          <a:xfrm>
            <a:off x="1214438" y="3214688"/>
            <a:ext cx="6643687" cy="1219200"/>
            <a:chOff x="765" y="2064"/>
            <a:chExt cx="4185" cy="768"/>
          </a:xfrm>
        </p:grpSpPr>
        <p:grpSp>
          <p:nvGrpSpPr>
            <p:cNvPr id="23562" name="Group 9"/>
            <p:cNvGrpSpPr>
              <a:grpSpLocks/>
            </p:cNvGrpSpPr>
            <p:nvPr/>
          </p:nvGrpSpPr>
          <p:grpSpPr bwMode="auto">
            <a:xfrm>
              <a:off x="765" y="2304"/>
              <a:ext cx="4185" cy="288"/>
              <a:chOff x="1005" y="2352"/>
              <a:chExt cx="4185" cy="288"/>
            </a:xfrm>
          </p:grpSpPr>
          <p:sp>
            <p:nvSpPr>
              <p:cNvPr id="20498" name="AutoShape 10"/>
              <p:cNvSpPr>
                <a:spLocks noChangeArrowheads="1"/>
              </p:cNvSpPr>
              <p:nvPr/>
            </p:nvSpPr>
            <p:spPr bwMode="auto">
              <a:xfrm>
                <a:off x="1005" y="2352"/>
                <a:ext cx="4185" cy="288"/>
              </a:xfrm>
              <a:prstGeom prst="octagon">
                <a:avLst>
                  <a:gd name="adj" fmla="val 29287"/>
                </a:avLst>
              </a:prstGeom>
              <a:solidFill>
                <a:srgbClr val="CCFFCC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>
                  <a:latin typeface="+mn-lt"/>
                </a:endParaRPr>
              </a:p>
            </p:txBody>
          </p:sp>
          <p:sp>
            <p:nvSpPr>
              <p:cNvPr id="20499" name="Text Box 11"/>
              <p:cNvSpPr txBox="1">
                <a:spLocks noChangeArrowheads="1"/>
              </p:cNvSpPr>
              <p:nvPr/>
            </p:nvSpPr>
            <p:spPr bwMode="auto">
              <a:xfrm>
                <a:off x="1050" y="2352"/>
                <a:ext cx="4050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cs-CZ" sz="2000" dirty="0">
                    <a:latin typeface="+mn-lt"/>
                  </a:rPr>
                  <a:t>ITS-ovlivní </a:t>
                </a:r>
                <a:r>
                  <a:rPr lang="cs-CZ" sz="2000" dirty="0" smtClean="0">
                    <a:latin typeface="+mn-lt"/>
                  </a:rPr>
                  <a:t>rozpočty</a:t>
                </a:r>
                <a:endParaRPr lang="cs-CZ" sz="2000" dirty="0">
                  <a:solidFill>
                    <a:schemeClr val="accent5">
                      <a:lumMod val="50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20492" name="AutoShape 12"/>
            <p:cNvSpPr>
              <a:spLocks noChangeArrowheads="1"/>
            </p:cNvSpPr>
            <p:nvPr/>
          </p:nvSpPr>
          <p:spPr bwMode="auto">
            <a:xfrm>
              <a:off x="2736" y="2064"/>
              <a:ext cx="192" cy="192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  <p:sp>
          <p:nvSpPr>
            <p:cNvPr id="20493" name="AutoShape 13"/>
            <p:cNvSpPr>
              <a:spLocks noChangeArrowheads="1"/>
            </p:cNvSpPr>
            <p:nvPr/>
          </p:nvSpPr>
          <p:spPr bwMode="auto">
            <a:xfrm>
              <a:off x="4224" y="2064"/>
              <a:ext cx="192" cy="192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  <p:sp>
          <p:nvSpPr>
            <p:cNvPr id="20494" name="AutoShape 14"/>
            <p:cNvSpPr>
              <a:spLocks noChangeArrowheads="1"/>
            </p:cNvSpPr>
            <p:nvPr/>
          </p:nvSpPr>
          <p:spPr bwMode="auto">
            <a:xfrm>
              <a:off x="1440" y="2064"/>
              <a:ext cx="192" cy="192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  <p:sp>
          <p:nvSpPr>
            <p:cNvPr id="20495" name="AutoShape 15"/>
            <p:cNvSpPr>
              <a:spLocks noChangeArrowheads="1"/>
            </p:cNvSpPr>
            <p:nvPr/>
          </p:nvSpPr>
          <p:spPr bwMode="auto">
            <a:xfrm flipV="1">
              <a:off x="2736" y="2640"/>
              <a:ext cx="192" cy="192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  <p:sp>
          <p:nvSpPr>
            <p:cNvPr id="20496" name="AutoShape 16"/>
            <p:cNvSpPr>
              <a:spLocks noChangeArrowheads="1"/>
            </p:cNvSpPr>
            <p:nvPr/>
          </p:nvSpPr>
          <p:spPr bwMode="auto">
            <a:xfrm flipV="1">
              <a:off x="4224" y="2640"/>
              <a:ext cx="192" cy="192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  <p:sp>
          <p:nvSpPr>
            <p:cNvPr id="20497" name="AutoShape 17"/>
            <p:cNvSpPr>
              <a:spLocks noChangeArrowheads="1"/>
            </p:cNvSpPr>
            <p:nvPr/>
          </p:nvSpPr>
          <p:spPr bwMode="auto">
            <a:xfrm flipV="1">
              <a:off x="1440" y="2640"/>
              <a:ext cx="192" cy="192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</p:grp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Predikce přínosů ITS</a:t>
            </a:r>
            <a:endParaRPr lang="cs-CZ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92088" y="1928813"/>
            <a:ext cx="2879725" cy="1741487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sz="1400" dirty="0">
                <a:latin typeface="+mn-lt"/>
              </a:rPr>
              <a:t>Státní rozpočet – přínosy:</a:t>
            </a:r>
          </a:p>
          <a:p>
            <a:pPr>
              <a:defRPr/>
            </a:pPr>
            <a:r>
              <a:rPr lang="cs-CZ" sz="1400" dirty="0">
                <a:latin typeface="+mn-lt"/>
              </a:rPr>
              <a:t>- ekologie </a:t>
            </a:r>
          </a:p>
          <a:p>
            <a:pPr>
              <a:buFontTx/>
              <a:buChar char="-"/>
              <a:defRPr/>
            </a:pPr>
            <a:r>
              <a:rPr lang="cs-CZ" sz="1400" dirty="0" smtClean="0">
                <a:latin typeface="+mn-lt"/>
              </a:rPr>
              <a:t>rozvoj </a:t>
            </a:r>
            <a:r>
              <a:rPr lang="cs-CZ" sz="1400" dirty="0">
                <a:latin typeface="+mn-lt"/>
              </a:rPr>
              <a:t>infrastruktury</a:t>
            </a:r>
          </a:p>
          <a:p>
            <a:pPr>
              <a:buFontTx/>
              <a:buChar char="-"/>
              <a:defRPr/>
            </a:pPr>
            <a:endParaRPr lang="cs-CZ" sz="14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192838" y="1928813"/>
            <a:ext cx="2879725" cy="1741487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30000"/>
              </a:lnSpc>
              <a:spcBef>
                <a:spcPts val="0"/>
              </a:spcBef>
              <a:defRPr/>
            </a:pPr>
            <a:r>
              <a:rPr lang="cs-CZ" sz="1400" dirty="0">
                <a:latin typeface="+mn-lt"/>
              </a:rPr>
              <a:t>Snížení nehod o 35% = snížení úhrad na likvidaci důsledků </a:t>
            </a:r>
          </a:p>
          <a:p>
            <a:pPr algn="ctr">
              <a:lnSpc>
                <a:spcPct val="130000"/>
              </a:lnSpc>
              <a:spcBef>
                <a:spcPts val="0"/>
              </a:spcBef>
              <a:defRPr/>
            </a:pPr>
            <a:endParaRPr lang="cs-CZ" sz="1400" dirty="0">
              <a:latin typeface="+mn-lt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92088" y="3962400"/>
            <a:ext cx="2879725" cy="1538288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cs-CZ" sz="1400" dirty="0">
                <a:latin typeface="+mn-lt"/>
              </a:rPr>
              <a:t>Zvýšení plynulosti = snížení nákladů dopravy</a:t>
            </a:r>
          </a:p>
          <a:p>
            <a:pPr algn="ctr">
              <a:spcBef>
                <a:spcPts val="0"/>
              </a:spcBef>
              <a:defRPr/>
            </a:pPr>
            <a:endParaRPr lang="cs-CZ" sz="1400" dirty="0">
              <a:latin typeface="+mn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192463" y="5143500"/>
            <a:ext cx="2879725" cy="142875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cs-CZ" sz="1400" dirty="0">
                <a:latin typeface="+mn-lt"/>
              </a:rPr>
              <a:t>Zabezpečení optimálních úhrad za použití dopravních cest= tržby pro fond </a:t>
            </a:r>
            <a:r>
              <a:rPr lang="cs-CZ" sz="1400" dirty="0" smtClean="0">
                <a:latin typeface="+mn-lt"/>
              </a:rPr>
              <a:t>dopravy</a:t>
            </a:r>
            <a:endParaRPr lang="cs-CZ" sz="1400" dirty="0">
              <a:latin typeface="+mn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192838" y="4000500"/>
            <a:ext cx="2879725" cy="1500188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cs-CZ" sz="1400" dirty="0">
                <a:latin typeface="+mn-lt"/>
              </a:rPr>
              <a:t>Vazby logistických dopravních řetězců= snížení nákladů dopravy</a:t>
            </a:r>
          </a:p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endParaRPr lang="cs-CZ" sz="1600" dirty="0">
              <a:latin typeface="Tahoma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200400" y="857250"/>
            <a:ext cx="2879725" cy="159385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cs-CZ" sz="1400" dirty="0">
                <a:latin typeface="+mn-lt"/>
              </a:rPr>
              <a:t>Předcházení </a:t>
            </a:r>
            <a:r>
              <a:rPr lang="cs-CZ" sz="1400" dirty="0" err="1">
                <a:latin typeface="+mn-lt"/>
              </a:rPr>
              <a:t>mikrospánku</a:t>
            </a:r>
            <a:r>
              <a:rPr lang="cs-CZ" sz="1400" dirty="0">
                <a:latin typeface="+mn-lt"/>
              </a:rPr>
              <a:t> řidičů-snížení nehod kamionů </a:t>
            </a:r>
            <a:br>
              <a:rPr lang="cs-CZ" sz="1400" dirty="0">
                <a:latin typeface="+mn-lt"/>
              </a:rPr>
            </a:br>
            <a:r>
              <a:rPr lang="cs-CZ" sz="1400" dirty="0">
                <a:latin typeface="+mn-lt"/>
              </a:rPr>
              <a:t>o 50</a:t>
            </a:r>
            <a:r>
              <a:rPr lang="cs-CZ" sz="1400" dirty="0" smtClean="0">
                <a:latin typeface="+mn-lt"/>
              </a:rPr>
              <a:t>%</a:t>
            </a:r>
            <a:endParaRPr lang="cs-CZ" sz="1400" dirty="0">
              <a:latin typeface="+mn-lt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581400" y="2667000"/>
            <a:ext cx="2133600" cy="2362200"/>
            <a:chOff x="2256" y="1680"/>
            <a:chExt cx="1344" cy="1488"/>
          </a:xfrm>
        </p:grpSpPr>
        <p:sp>
          <p:nvSpPr>
            <p:cNvPr id="21514" name="AutoShape 10"/>
            <p:cNvSpPr>
              <a:spLocks noChangeArrowheads="1"/>
            </p:cNvSpPr>
            <p:nvPr/>
          </p:nvSpPr>
          <p:spPr bwMode="auto">
            <a:xfrm>
              <a:off x="2400" y="2016"/>
              <a:ext cx="1056" cy="816"/>
            </a:xfrm>
            <a:prstGeom prst="hexagon">
              <a:avLst>
                <a:gd name="adj" fmla="val 32353"/>
                <a:gd name="vf" fmla="val 115470"/>
              </a:avLst>
            </a:prstGeom>
            <a:solidFill>
              <a:srgbClr val="CCFFCC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>
              <a:off x="2544" y="2256"/>
              <a:ext cx="81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s-CZ" sz="3200">
                  <a:latin typeface="Tahoma" pitchFamily="34" charset="0"/>
                </a:rPr>
                <a:t>ITS </a:t>
              </a:r>
            </a:p>
          </p:txBody>
        </p:sp>
        <p:sp>
          <p:nvSpPr>
            <p:cNvPr id="21516" name="AutoShape 12"/>
            <p:cNvSpPr>
              <a:spLocks noChangeArrowheads="1"/>
            </p:cNvSpPr>
            <p:nvPr/>
          </p:nvSpPr>
          <p:spPr bwMode="auto">
            <a:xfrm>
              <a:off x="2832" y="2928"/>
              <a:ext cx="192" cy="24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1517" name="AutoShape 13"/>
            <p:cNvSpPr>
              <a:spLocks noChangeArrowheads="1"/>
            </p:cNvSpPr>
            <p:nvPr/>
          </p:nvSpPr>
          <p:spPr bwMode="auto">
            <a:xfrm flipV="1">
              <a:off x="2832" y="1680"/>
              <a:ext cx="192" cy="24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1518" name="AutoShape 14"/>
            <p:cNvSpPr>
              <a:spLocks noChangeArrowheads="1"/>
            </p:cNvSpPr>
            <p:nvPr/>
          </p:nvSpPr>
          <p:spPr bwMode="auto">
            <a:xfrm rot="18193367" flipV="1">
              <a:off x="2280" y="1992"/>
              <a:ext cx="192" cy="24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1519" name="AutoShape 15"/>
            <p:cNvSpPr>
              <a:spLocks noChangeArrowheads="1"/>
            </p:cNvSpPr>
            <p:nvPr/>
          </p:nvSpPr>
          <p:spPr bwMode="auto">
            <a:xfrm rot="3406633" flipH="1" flipV="1">
              <a:off x="3384" y="1992"/>
              <a:ext cx="192" cy="24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1520" name="AutoShape 16"/>
            <p:cNvSpPr>
              <a:spLocks noChangeArrowheads="1"/>
            </p:cNvSpPr>
            <p:nvPr/>
          </p:nvSpPr>
          <p:spPr bwMode="auto">
            <a:xfrm rot="3406633">
              <a:off x="2280" y="2616"/>
              <a:ext cx="192" cy="24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1521" name="AutoShape 17"/>
            <p:cNvSpPr>
              <a:spLocks noChangeArrowheads="1"/>
            </p:cNvSpPr>
            <p:nvPr/>
          </p:nvSpPr>
          <p:spPr bwMode="auto">
            <a:xfrm rot="18193367" flipH="1">
              <a:off x="3384" y="2616"/>
              <a:ext cx="192" cy="24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</p:grp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V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r>
              <a:rPr lang="cs-CZ" dirty="0" smtClean="0"/>
              <a:t>    Přínosy v hromadná přepravě materiálů a osob </a:t>
            </a: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6019800" y="1676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cs-CZ" b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33400" y="1000125"/>
            <a:ext cx="3298825" cy="2819400"/>
            <a:chOff x="336" y="912"/>
            <a:chExt cx="2078" cy="1776"/>
          </a:xfrm>
        </p:grpSpPr>
        <p:sp>
          <p:nvSpPr>
            <p:cNvPr id="19474" name="Text Box 5"/>
            <p:cNvSpPr txBox="1">
              <a:spLocks noChangeArrowheads="1"/>
            </p:cNvSpPr>
            <p:nvPr/>
          </p:nvSpPr>
          <p:spPr bwMode="auto">
            <a:xfrm>
              <a:off x="336" y="912"/>
              <a:ext cx="1814" cy="1776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cs-CZ" sz="1600" dirty="0">
                  <a:latin typeface="+mn-lt"/>
                </a:rPr>
                <a:t>Zabezpečení logistických vazeb:</a:t>
              </a:r>
              <a:endParaRPr lang="cs-CZ" sz="1600" b="0" dirty="0">
                <a:latin typeface="+mn-lt"/>
              </a:endParaRPr>
            </a:p>
            <a:p>
              <a:pPr>
                <a:defRPr/>
              </a:pPr>
              <a:r>
                <a:rPr lang="cs-CZ" sz="1600" b="0" dirty="0">
                  <a:latin typeface="+mn-lt"/>
                </a:rPr>
                <a:t>- sníží ekologické</a:t>
              </a:r>
              <a:br>
                <a:rPr lang="cs-CZ" sz="1600" b="0" dirty="0">
                  <a:latin typeface="+mn-lt"/>
                </a:rPr>
              </a:br>
              <a:r>
                <a:rPr lang="cs-CZ" sz="1600" b="0" dirty="0">
                  <a:latin typeface="+mn-lt"/>
                </a:rPr>
                <a:t>  dopady</a:t>
              </a:r>
            </a:p>
            <a:p>
              <a:pPr>
                <a:buFontTx/>
                <a:buChar char="-"/>
                <a:defRPr/>
              </a:pPr>
              <a:r>
                <a:rPr lang="cs-CZ" sz="1600" b="0" dirty="0">
                  <a:latin typeface="+mn-lt"/>
                </a:rPr>
                <a:t>rozvoj integrovaných</a:t>
              </a:r>
              <a:br>
                <a:rPr lang="cs-CZ" sz="1600" b="0" dirty="0">
                  <a:latin typeface="+mn-lt"/>
                </a:rPr>
              </a:br>
              <a:r>
                <a:rPr lang="cs-CZ" sz="1600" b="0" dirty="0">
                  <a:latin typeface="+mn-lt"/>
                </a:rPr>
                <a:t>  dopravních systémů</a:t>
              </a:r>
            </a:p>
            <a:p>
              <a:pPr>
                <a:defRPr/>
              </a:pPr>
              <a:endParaRPr lang="cs-CZ" sz="1600" dirty="0">
                <a:solidFill>
                  <a:schemeClr val="accent5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19475" name="AutoShape 6"/>
            <p:cNvSpPr>
              <a:spLocks noChangeArrowheads="1"/>
            </p:cNvSpPr>
            <p:nvPr/>
          </p:nvSpPr>
          <p:spPr bwMode="auto">
            <a:xfrm rot="2700000">
              <a:off x="2191" y="2116"/>
              <a:ext cx="288" cy="158"/>
            </a:xfrm>
            <a:prstGeom prst="leftArrow">
              <a:avLst>
                <a:gd name="adj1" fmla="val 50000"/>
                <a:gd name="adj2" fmla="val 4557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230813" y="1000125"/>
            <a:ext cx="3363912" cy="2173288"/>
            <a:chOff x="3295" y="630"/>
            <a:chExt cx="2119" cy="1369"/>
          </a:xfrm>
        </p:grpSpPr>
        <p:sp>
          <p:nvSpPr>
            <p:cNvPr id="19472" name="Text Box 8"/>
            <p:cNvSpPr txBox="1">
              <a:spLocks noChangeArrowheads="1"/>
            </p:cNvSpPr>
            <p:nvPr/>
          </p:nvSpPr>
          <p:spPr bwMode="auto">
            <a:xfrm>
              <a:off x="3600" y="630"/>
              <a:ext cx="1814" cy="130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cs-CZ" sz="1600" dirty="0">
                  <a:latin typeface="+mn-lt"/>
                </a:rPr>
                <a:t>Snížení ceny realizace dopravy:</a:t>
              </a:r>
              <a:endParaRPr lang="cs-CZ" sz="1600" b="0" dirty="0">
                <a:latin typeface="+mn-lt"/>
              </a:endParaRPr>
            </a:p>
            <a:p>
              <a:pPr>
                <a:defRPr/>
              </a:pPr>
              <a:r>
                <a:rPr lang="cs-CZ" sz="1600" b="0" dirty="0">
                  <a:latin typeface="+mn-lt"/>
                </a:rPr>
                <a:t>- dopravců</a:t>
              </a:r>
            </a:p>
            <a:p>
              <a:pPr>
                <a:buFontTx/>
                <a:buChar char="-"/>
                <a:defRPr/>
              </a:pPr>
              <a:r>
                <a:rPr lang="cs-CZ" sz="1600" b="0" dirty="0">
                  <a:latin typeface="+mn-lt"/>
                </a:rPr>
                <a:t>výrobních </a:t>
              </a:r>
              <a:r>
                <a:rPr lang="cs-CZ" sz="1600" b="0" dirty="0" smtClean="0">
                  <a:latin typeface="+mn-lt"/>
                </a:rPr>
                <a:t>podniků</a:t>
              </a:r>
              <a:endParaRPr lang="cs-CZ" sz="1600" b="0" dirty="0">
                <a:latin typeface="+mn-lt"/>
              </a:endParaRPr>
            </a:p>
          </p:txBody>
        </p:sp>
        <p:sp>
          <p:nvSpPr>
            <p:cNvPr id="19473" name="AutoShape 9"/>
            <p:cNvSpPr>
              <a:spLocks noChangeArrowheads="1"/>
            </p:cNvSpPr>
            <p:nvPr/>
          </p:nvSpPr>
          <p:spPr bwMode="auto">
            <a:xfrm rot="18900000" flipH="1">
              <a:off x="3295" y="1841"/>
              <a:ext cx="288" cy="158"/>
            </a:xfrm>
            <a:prstGeom prst="leftArrow">
              <a:avLst>
                <a:gd name="adj1" fmla="val 50000"/>
                <a:gd name="adj2" fmla="val 4557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 sz="1600">
                <a:latin typeface="+mn-lt"/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33400" y="4000500"/>
            <a:ext cx="3478213" cy="2500313"/>
            <a:chOff x="336" y="2555"/>
            <a:chExt cx="2191" cy="1249"/>
          </a:xfrm>
        </p:grpSpPr>
        <p:sp>
          <p:nvSpPr>
            <p:cNvPr id="19470" name="Text Box 11"/>
            <p:cNvSpPr txBox="1">
              <a:spLocks noChangeArrowheads="1"/>
            </p:cNvSpPr>
            <p:nvPr/>
          </p:nvSpPr>
          <p:spPr bwMode="auto">
            <a:xfrm>
              <a:off x="336" y="2555"/>
              <a:ext cx="1814" cy="1249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lnSpc>
                  <a:spcPct val="90000"/>
                </a:lnSpc>
                <a:defRPr/>
              </a:pPr>
              <a:r>
                <a:rPr lang="cs-CZ" sz="1600" dirty="0">
                  <a:latin typeface="+mn-lt"/>
                </a:rPr>
                <a:t>Podpora výkonu  dopravní politiky:</a:t>
              </a:r>
              <a:endParaRPr lang="cs-CZ" sz="1600" b="0" dirty="0">
                <a:latin typeface="+mn-lt"/>
              </a:endParaRPr>
            </a:p>
            <a:p>
              <a:pPr>
                <a:defRPr/>
              </a:pPr>
              <a:r>
                <a:rPr lang="cs-CZ" sz="1600" b="0" dirty="0">
                  <a:latin typeface="+mn-lt"/>
                </a:rPr>
                <a:t>- evropské</a:t>
              </a:r>
            </a:p>
            <a:p>
              <a:pPr>
                <a:defRPr/>
              </a:pPr>
              <a:r>
                <a:rPr lang="cs-CZ" sz="1600" b="0" dirty="0">
                  <a:latin typeface="+mn-lt"/>
                </a:rPr>
                <a:t>- státní</a:t>
              </a:r>
            </a:p>
            <a:p>
              <a:pPr>
                <a:buFontTx/>
                <a:buChar char="-"/>
                <a:defRPr/>
              </a:pPr>
              <a:r>
                <a:rPr lang="cs-CZ" sz="1600" b="0" dirty="0" smtClean="0">
                  <a:latin typeface="+mn-lt"/>
                </a:rPr>
                <a:t>regionální</a:t>
              </a:r>
              <a:endParaRPr lang="cs-CZ" sz="1600" b="0" dirty="0">
                <a:latin typeface="+mn-lt"/>
              </a:endParaRPr>
            </a:p>
          </p:txBody>
        </p:sp>
        <p:sp>
          <p:nvSpPr>
            <p:cNvPr id="19471" name="AutoShape 12"/>
            <p:cNvSpPr>
              <a:spLocks noChangeArrowheads="1"/>
            </p:cNvSpPr>
            <p:nvPr/>
          </p:nvSpPr>
          <p:spPr bwMode="auto">
            <a:xfrm rot="18900000" flipV="1">
              <a:off x="2239" y="2753"/>
              <a:ext cx="288" cy="158"/>
            </a:xfrm>
            <a:prstGeom prst="leftArrow">
              <a:avLst>
                <a:gd name="adj1" fmla="val 50000"/>
                <a:gd name="adj2" fmla="val 4557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257800" y="3214688"/>
            <a:ext cx="3336925" cy="3286125"/>
            <a:chOff x="3312" y="2025"/>
            <a:chExt cx="2102" cy="2070"/>
          </a:xfrm>
        </p:grpSpPr>
        <p:sp>
          <p:nvSpPr>
            <p:cNvPr id="19468" name="Text Box 14"/>
            <p:cNvSpPr txBox="1">
              <a:spLocks noChangeArrowheads="1"/>
            </p:cNvSpPr>
            <p:nvPr/>
          </p:nvSpPr>
          <p:spPr bwMode="auto">
            <a:xfrm>
              <a:off x="3600" y="2025"/>
              <a:ext cx="1814" cy="207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cs-CZ" sz="1600" dirty="0">
                  <a:latin typeface="+mn-lt"/>
                </a:rPr>
                <a:t>Tvorba podmínek </a:t>
              </a:r>
              <a:r>
                <a:rPr lang="cs-CZ" sz="1600" dirty="0" err="1">
                  <a:latin typeface="+mn-lt"/>
                </a:rPr>
                <a:t>restrukturizace</a:t>
              </a:r>
              <a:r>
                <a:rPr lang="cs-CZ" sz="1600" dirty="0">
                  <a:latin typeface="+mn-lt"/>
                </a:rPr>
                <a:t> dopravních podniků:</a:t>
              </a:r>
              <a:endParaRPr lang="cs-CZ" sz="1600" b="0" dirty="0">
                <a:latin typeface="+mn-lt"/>
              </a:endParaRPr>
            </a:p>
            <a:p>
              <a:pPr>
                <a:defRPr/>
              </a:pPr>
              <a:r>
                <a:rPr lang="cs-CZ" sz="1600" b="0" dirty="0">
                  <a:latin typeface="+mn-lt"/>
                </a:rPr>
                <a:t>- železnic, vodní a kamionové </a:t>
              </a:r>
              <a:br>
                <a:rPr lang="cs-CZ" sz="1600" b="0" dirty="0">
                  <a:latin typeface="+mn-lt"/>
                </a:rPr>
              </a:br>
              <a:r>
                <a:rPr lang="cs-CZ" sz="1600" b="0" dirty="0">
                  <a:latin typeface="+mn-lt"/>
                </a:rPr>
                <a:t>   dopravy</a:t>
              </a:r>
            </a:p>
            <a:p>
              <a:pPr>
                <a:buFontTx/>
                <a:buChar char="-"/>
                <a:defRPr/>
              </a:pPr>
              <a:r>
                <a:rPr lang="cs-CZ" sz="1600" b="0" dirty="0">
                  <a:latin typeface="+mn-lt"/>
                </a:rPr>
                <a:t>regionálních</a:t>
              </a:r>
              <a:br>
                <a:rPr lang="cs-CZ" sz="1600" b="0" dirty="0">
                  <a:latin typeface="+mn-lt"/>
                </a:rPr>
              </a:br>
              <a:r>
                <a:rPr lang="cs-CZ" sz="1600" b="0" dirty="0">
                  <a:latin typeface="+mn-lt"/>
                </a:rPr>
                <a:t>   dopravních </a:t>
              </a:r>
              <a:r>
                <a:rPr lang="cs-CZ" sz="1600" b="0" dirty="0" smtClean="0">
                  <a:latin typeface="+mn-lt"/>
                </a:rPr>
                <a:t>systémů</a:t>
              </a:r>
              <a:endParaRPr lang="cs-CZ" sz="1600" b="0" dirty="0">
                <a:latin typeface="+mn-lt"/>
              </a:endParaRPr>
            </a:p>
          </p:txBody>
        </p:sp>
        <p:sp>
          <p:nvSpPr>
            <p:cNvPr id="19469" name="AutoShape 15"/>
            <p:cNvSpPr>
              <a:spLocks noChangeArrowheads="1"/>
            </p:cNvSpPr>
            <p:nvPr/>
          </p:nvSpPr>
          <p:spPr bwMode="auto">
            <a:xfrm rot="2700000" flipH="1" flipV="1">
              <a:off x="3247" y="2753"/>
              <a:ext cx="288" cy="158"/>
            </a:xfrm>
            <a:prstGeom prst="leftArrow">
              <a:avLst>
                <a:gd name="adj1" fmla="val 50000"/>
                <a:gd name="adj2" fmla="val 4557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 sz="1600">
                <a:latin typeface="+mn-lt"/>
              </a:endParaRP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3733800" y="2971800"/>
            <a:ext cx="1676400" cy="1447800"/>
            <a:chOff x="2352" y="1872"/>
            <a:chExt cx="1056" cy="912"/>
          </a:xfrm>
        </p:grpSpPr>
        <p:sp>
          <p:nvSpPr>
            <p:cNvPr id="22537" name="AutoShape 17"/>
            <p:cNvSpPr>
              <a:spLocks noChangeArrowheads="1"/>
            </p:cNvSpPr>
            <p:nvPr/>
          </p:nvSpPr>
          <p:spPr bwMode="auto">
            <a:xfrm>
              <a:off x="2352" y="1872"/>
              <a:ext cx="1056" cy="912"/>
            </a:xfrm>
            <a:prstGeom prst="hexagon">
              <a:avLst>
                <a:gd name="adj" fmla="val 28947"/>
                <a:gd name="vf" fmla="val 115470"/>
              </a:avLst>
            </a:prstGeom>
            <a:solidFill>
              <a:srgbClr val="CCFFCC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2538" name="Text Box 18"/>
            <p:cNvSpPr txBox="1">
              <a:spLocks noChangeArrowheads="1"/>
            </p:cNvSpPr>
            <p:nvPr/>
          </p:nvSpPr>
          <p:spPr bwMode="auto">
            <a:xfrm>
              <a:off x="2544" y="2112"/>
              <a:ext cx="72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s-CZ" sz="3600">
                  <a:latin typeface="Tahoma" pitchFamily="34" charset="0"/>
                </a:rPr>
                <a:t>ITS</a:t>
              </a:r>
            </a:p>
          </p:txBody>
        </p:sp>
      </p:grp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Definice ceny realizace dopravního procesu</a:t>
            </a:r>
            <a:endParaRPr lang="cs-CZ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7274"/>
            <a:ext cx="8820472" cy="5396061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buFontTx/>
              <a:buNone/>
              <a:defRPr/>
            </a:pPr>
            <a:r>
              <a:rPr lang="cs-CZ" sz="3800" dirty="0" smtClean="0">
                <a:latin typeface="Tahoma" pitchFamily="34" charset="0"/>
              </a:rPr>
              <a:t>	C= N</a:t>
            </a:r>
            <a:r>
              <a:rPr lang="cs-CZ" sz="3800" baseline="-25000" dirty="0" smtClean="0">
                <a:latin typeface="Verdana" pitchFamily="34" charset="0"/>
              </a:rPr>
              <a:t>i</a:t>
            </a:r>
            <a:r>
              <a:rPr lang="cs-CZ" sz="3800" dirty="0" smtClean="0">
                <a:latin typeface="Tahoma" pitchFamily="34" charset="0"/>
              </a:rPr>
              <a:t> + N</a:t>
            </a:r>
            <a:r>
              <a:rPr lang="cs-CZ" sz="3800" baseline="-25000" dirty="0" smtClean="0">
                <a:latin typeface="Verdana" pitchFamily="34" charset="0"/>
              </a:rPr>
              <a:t>o</a:t>
            </a:r>
            <a:r>
              <a:rPr lang="cs-CZ" sz="3800" dirty="0" smtClean="0">
                <a:latin typeface="Tahoma" pitchFamily="34" charset="0"/>
              </a:rPr>
              <a:t> + O + N</a:t>
            </a:r>
            <a:r>
              <a:rPr lang="cs-CZ" sz="3800" baseline="-25000" dirty="0" smtClean="0">
                <a:latin typeface="Verdana" pitchFamily="34" charset="0"/>
              </a:rPr>
              <a:t>e</a:t>
            </a:r>
            <a:endParaRPr lang="cs-CZ" sz="3800" dirty="0" smtClean="0"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endParaRPr lang="cs-CZ" sz="2700" dirty="0" smtClean="0">
              <a:latin typeface="Verdana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ts val="600"/>
              </a:spcAft>
              <a:defRPr/>
            </a:pPr>
            <a:r>
              <a:rPr lang="cs-CZ" sz="2200" dirty="0" smtClean="0">
                <a:latin typeface="Verdana" pitchFamily="34" charset="0"/>
              </a:rPr>
              <a:t>C ..	Celková cena realizace dopravního procesu vztažená k jednotkové délce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ts val="600"/>
              </a:spcAft>
              <a:defRPr/>
            </a:pPr>
            <a:r>
              <a:rPr lang="cs-CZ" sz="2200" dirty="0" smtClean="0">
                <a:latin typeface="Verdana" pitchFamily="34" charset="0"/>
              </a:rPr>
              <a:t>N</a:t>
            </a:r>
            <a:r>
              <a:rPr lang="cs-CZ" sz="2200" baseline="-25000" dirty="0" smtClean="0">
                <a:latin typeface="Verdana" pitchFamily="34" charset="0"/>
              </a:rPr>
              <a:t>i</a:t>
            </a:r>
            <a:r>
              <a:rPr lang="cs-CZ" sz="2200" dirty="0" smtClean="0">
                <a:latin typeface="Verdana" pitchFamily="34" charset="0"/>
              </a:rPr>
              <a:t> .. Náklady na údržbu dopravní cesty (údržba silnic, železničních tratí, atd.)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ts val="600"/>
              </a:spcAft>
              <a:defRPr/>
            </a:pPr>
            <a:r>
              <a:rPr lang="cs-CZ" sz="2200" dirty="0" smtClean="0">
                <a:latin typeface="Verdana" pitchFamily="34" charset="0"/>
              </a:rPr>
              <a:t>N</a:t>
            </a:r>
            <a:r>
              <a:rPr lang="cs-CZ" sz="2200" baseline="-25000" dirty="0" smtClean="0">
                <a:latin typeface="Verdana" pitchFamily="34" charset="0"/>
              </a:rPr>
              <a:t>o</a:t>
            </a:r>
            <a:r>
              <a:rPr lang="cs-CZ" sz="2200" dirty="0" smtClean="0">
                <a:latin typeface="Verdana" pitchFamily="34" charset="0"/>
              </a:rPr>
              <a:t> .. Náklady na obsluhu dopravní cesty (policie, záchranný systém, výpravčí, atd.)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ts val="600"/>
              </a:spcAft>
              <a:defRPr/>
            </a:pPr>
            <a:r>
              <a:rPr lang="cs-CZ" sz="2200" dirty="0" smtClean="0">
                <a:latin typeface="Verdana" pitchFamily="34" charset="0"/>
              </a:rPr>
              <a:t>O .. Odpisy HIM, dopravních cest a prostředků údržby definované v jednotkové délce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ts val="600"/>
              </a:spcAft>
              <a:defRPr/>
            </a:pPr>
            <a:r>
              <a:rPr lang="cs-CZ" sz="2200" dirty="0" smtClean="0">
                <a:latin typeface="Verdana" pitchFamily="34" charset="0"/>
              </a:rPr>
              <a:t>N</a:t>
            </a:r>
            <a:r>
              <a:rPr lang="cs-CZ" sz="2200" baseline="-25000" dirty="0" smtClean="0">
                <a:latin typeface="Verdana" pitchFamily="34" charset="0"/>
              </a:rPr>
              <a:t>e</a:t>
            </a:r>
            <a:r>
              <a:rPr lang="cs-CZ" sz="2200" dirty="0" smtClean="0">
                <a:latin typeface="Verdana" pitchFamily="34" charset="0"/>
              </a:rPr>
              <a:t> .. Náklady dopravního elementu na pohonné hmoty</a:t>
            </a:r>
            <a:endParaRPr lang="cs-CZ" sz="22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2492896"/>
            <a:ext cx="8646418" cy="3955529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	Telekomunikační technologie </a:t>
            </a:r>
            <a:br>
              <a:rPr lang="cs-CZ" dirty="0" smtClean="0"/>
            </a:br>
            <a:r>
              <a:rPr lang="cs-CZ" dirty="0" smtClean="0"/>
              <a:t>s možným využitím v dopravní telematice</a:t>
            </a: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>
          <a:xfrm>
            <a:off x="0" y="228601"/>
            <a:ext cx="9144000" cy="824135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Požadavky na telekomunikační prostředí pro dopravní   </a:t>
            </a:r>
            <a:br>
              <a:rPr lang="cs-CZ" dirty="0" smtClean="0"/>
            </a:br>
            <a:r>
              <a:rPr lang="cs-CZ" dirty="0" smtClean="0"/>
              <a:t>    telematiku</a:t>
            </a:r>
            <a:endParaRPr lang="cs-CZ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5603" name="Group 3"/>
          <p:cNvGrpSpPr>
            <a:grpSpLocks noGrp="1"/>
          </p:cNvGrpSpPr>
          <p:nvPr/>
        </p:nvGrpSpPr>
        <p:grpSpPr bwMode="auto">
          <a:xfrm>
            <a:off x="250583" y="2492897"/>
            <a:ext cx="8365475" cy="2221916"/>
            <a:chOff x="1583" y="10944"/>
            <a:chExt cx="8929" cy="2700"/>
          </a:xfrm>
        </p:grpSpPr>
        <p:grpSp>
          <p:nvGrpSpPr>
            <p:cNvPr id="25613" name="Group 4"/>
            <p:cNvGrpSpPr>
              <a:grpSpLocks/>
            </p:cNvGrpSpPr>
            <p:nvPr/>
          </p:nvGrpSpPr>
          <p:grpSpPr bwMode="auto">
            <a:xfrm>
              <a:off x="4752" y="10944"/>
              <a:ext cx="2592" cy="1008"/>
              <a:chOff x="3312" y="13968"/>
              <a:chExt cx="4176" cy="2019"/>
            </a:xfrm>
          </p:grpSpPr>
          <p:sp>
            <p:nvSpPr>
              <p:cNvPr id="22557" name="AutoShape 5"/>
              <p:cNvSpPr>
                <a:spLocks noChangeArrowheads="1"/>
              </p:cNvSpPr>
              <p:nvPr/>
            </p:nvSpPr>
            <p:spPr bwMode="auto">
              <a:xfrm>
                <a:off x="3313" y="13968"/>
                <a:ext cx="4174" cy="1986"/>
              </a:xfrm>
              <a:prstGeom prst="roundRect">
                <a:avLst>
                  <a:gd name="adj" fmla="val 16667"/>
                </a:avLst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Bottom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C0C0C0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cs-CZ">
                  <a:latin typeface="+mn-lt"/>
                </a:endParaRPr>
              </a:p>
            </p:txBody>
          </p:sp>
          <p:grpSp>
            <p:nvGrpSpPr>
              <p:cNvPr id="25639" name="Group 6"/>
              <p:cNvGrpSpPr>
                <a:grpSpLocks/>
              </p:cNvGrpSpPr>
              <p:nvPr/>
            </p:nvGrpSpPr>
            <p:grpSpPr bwMode="auto">
              <a:xfrm>
                <a:off x="3312" y="13968"/>
                <a:ext cx="4176" cy="2019"/>
                <a:chOff x="6048" y="13680"/>
                <a:chExt cx="4176" cy="2019"/>
              </a:xfrm>
            </p:grpSpPr>
            <p:sp>
              <p:nvSpPr>
                <p:cNvPr id="22559" name="AutoShape 7"/>
                <p:cNvSpPr>
                  <a:spLocks noChangeArrowheads="1"/>
                </p:cNvSpPr>
                <p:nvPr/>
              </p:nvSpPr>
              <p:spPr bwMode="auto">
                <a:xfrm>
                  <a:off x="6049" y="13684"/>
                  <a:ext cx="4174" cy="203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cs-CZ">
                    <a:latin typeface="+mn-lt"/>
                  </a:endParaRPr>
                </a:p>
              </p:txBody>
            </p:sp>
            <p:sp>
              <p:nvSpPr>
                <p:cNvPr id="22560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6049" y="13680"/>
                  <a:ext cx="4174" cy="19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lnSpc>
                      <a:spcPct val="120000"/>
                    </a:lnSpc>
                    <a:spcBef>
                      <a:spcPts val="1200"/>
                    </a:spcBef>
                    <a:defRPr/>
                  </a:pPr>
                  <a:r>
                    <a:rPr lang="cs-CZ" sz="1800">
                      <a:latin typeface="+mn-lt"/>
                    </a:rPr>
                    <a:t>Bez požadavků</a:t>
                  </a:r>
                  <a:endParaRPr lang="cs-CZ" sz="1200" b="0">
                    <a:latin typeface="+mn-lt"/>
                  </a:endParaRPr>
                </a:p>
              </p:txBody>
            </p:sp>
          </p:grpSp>
        </p:grpSp>
        <p:grpSp>
          <p:nvGrpSpPr>
            <p:cNvPr id="25614" name="Group 9"/>
            <p:cNvGrpSpPr>
              <a:grpSpLocks/>
            </p:cNvGrpSpPr>
            <p:nvPr/>
          </p:nvGrpSpPr>
          <p:grpSpPr bwMode="auto">
            <a:xfrm>
              <a:off x="7920" y="10944"/>
              <a:ext cx="2592" cy="1008"/>
              <a:chOff x="3312" y="13968"/>
              <a:chExt cx="4176" cy="2019"/>
            </a:xfrm>
          </p:grpSpPr>
          <p:sp>
            <p:nvSpPr>
              <p:cNvPr id="22553" name="AutoShape 10"/>
              <p:cNvSpPr>
                <a:spLocks noChangeArrowheads="1"/>
              </p:cNvSpPr>
              <p:nvPr/>
            </p:nvSpPr>
            <p:spPr bwMode="auto">
              <a:xfrm>
                <a:off x="3311" y="13968"/>
                <a:ext cx="4177" cy="1986"/>
              </a:xfrm>
              <a:prstGeom prst="roundRect">
                <a:avLst>
                  <a:gd name="adj" fmla="val 16667"/>
                </a:avLst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Bottom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C0C0C0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cs-CZ">
                  <a:latin typeface="+mn-lt"/>
                </a:endParaRPr>
              </a:p>
            </p:txBody>
          </p:sp>
          <p:grpSp>
            <p:nvGrpSpPr>
              <p:cNvPr id="25635" name="Group 11"/>
              <p:cNvGrpSpPr>
                <a:grpSpLocks/>
              </p:cNvGrpSpPr>
              <p:nvPr/>
            </p:nvGrpSpPr>
            <p:grpSpPr bwMode="auto">
              <a:xfrm>
                <a:off x="3312" y="13968"/>
                <a:ext cx="4176" cy="2019"/>
                <a:chOff x="6048" y="13680"/>
                <a:chExt cx="4176" cy="2019"/>
              </a:xfrm>
            </p:grpSpPr>
            <p:sp>
              <p:nvSpPr>
                <p:cNvPr id="22555" name="AutoShape 12"/>
                <p:cNvSpPr>
                  <a:spLocks noChangeArrowheads="1"/>
                </p:cNvSpPr>
                <p:nvPr/>
              </p:nvSpPr>
              <p:spPr bwMode="auto">
                <a:xfrm>
                  <a:off x="6047" y="13684"/>
                  <a:ext cx="4177" cy="203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cs-CZ">
                    <a:latin typeface="+mn-lt"/>
                  </a:endParaRPr>
                </a:p>
              </p:txBody>
            </p:sp>
            <p:sp>
              <p:nvSpPr>
                <p:cNvPr id="22556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6047" y="13680"/>
                  <a:ext cx="4177" cy="19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lnSpc>
                      <a:spcPct val="130000"/>
                    </a:lnSpc>
                    <a:spcBef>
                      <a:spcPts val="600"/>
                    </a:spcBef>
                    <a:defRPr/>
                  </a:pPr>
                  <a:r>
                    <a:rPr lang="cs-CZ" sz="1800">
                      <a:latin typeface="+mn-lt"/>
                    </a:rPr>
                    <a:t>Libovolné prostředí</a:t>
                  </a:r>
                  <a:endParaRPr lang="cs-CZ" sz="1200" b="0">
                    <a:latin typeface="+mn-lt"/>
                  </a:endParaRPr>
                </a:p>
              </p:txBody>
            </p:sp>
          </p:grpSp>
        </p:grpSp>
        <p:grpSp>
          <p:nvGrpSpPr>
            <p:cNvPr id="25615" name="Group 14"/>
            <p:cNvGrpSpPr>
              <a:grpSpLocks/>
            </p:cNvGrpSpPr>
            <p:nvPr/>
          </p:nvGrpSpPr>
          <p:grpSpPr bwMode="auto">
            <a:xfrm>
              <a:off x="4752" y="12384"/>
              <a:ext cx="2592" cy="1008"/>
              <a:chOff x="3312" y="13968"/>
              <a:chExt cx="4176" cy="2019"/>
            </a:xfrm>
          </p:grpSpPr>
          <p:sp>
            <p:nvSpPr>
              <p:cNvPr id="22549" name="AutoShape 15"/>
              <p:cNvSpPr>
                <a:spLocks noChangeArrowheads="1"/>
              </p:cNvSpPr>
              <p:nvPr/>
            </p:nvSpPr>
            <p:spPr bwMode="auto">
              <a:xfrm>
                <a:off x="3313" y="13955"/>
                <a:ext cx="4174" cy="1998"/>
              </a:xfrm>
              <a:prstGeom prst="roundRect">
                <a:avLst>
                  <a:gd name="adj" fmla="val 16667"/>
                </a:avLst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Bottom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C0C0C0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cs-CZ">
                  <a:latin typeface="+mn-lt"/>
                </a:endParaRPr>
              </a:p>
            </p:txBody>
          </p:sp>
          <p:grpSp>
            <p:nvGrpSpPr>
              <p:cNvPr id="25631" name="Group 16"/>
              <p:cNvGrpSpPr>
                <a:grpSpLocks/>
              </p:cNvGrpSpPr>
              <p:nvPr/>
            </p:nvGrpSpPr>
            <p:grpSpPr bwMode="auto">
              <a:xfrm>
                <a:off x="3312" y="13968"/>
                <a:ext cx="4176" cy="2019"/>
                <a:chOff x="6048" y="13680"/>
                <a:chExt cx="4176" cy="2019"/>
              </a:xfrm>
            </p:grpSpPr>
            <p:sp>
              <p:nvSpPr>
                <p:cNvPr id="22551" name="AutoShape 17"/>
                <p:cNvSpPr>
                  <a:spLocks noChangeArrowheads="1"/>
                </p:cNvSpPr>
                <p:nvPr/>
              </p:nvSpPr>
              <p:spPr bwMode="auto">
                <a:xfrm>
                  <a:off x="6049" y="13682"/>
                  <a:ext cx="4174" cy="201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cs-CZ">
                    <a:latin typeface="+mn-lt"/>
                  </a:endParaRPr>
                </a:p>
              </p:txBody>
            </p:sp>
            <p:sp>
              <p:nvSpPr>
                <p:cNvPr id="22552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6049" y="13667"/>
                  <a:ext cx="4174" cy="19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lnSpc>
                      <a:spcPct val="200000"/>
                    </a:lnSpc>
                    <a:spcBef>
                      <a:spcPts val="1200"/>
                    </a:spcBef>
                    <a:defRPr/>
                  </a:pPr>
                  <a:r>
                    <a:rPr lang="cs-CZ" sz="1800" dirty="0">
                      <a:latin typeface="+mn-lt"/>
                    </a:rPr>
                    <a:t>S požadavky</a:t>
                  </a:r>
                  <a:endParaRPr lang="cs-CZ" sz="1200" b="0" dirty="0">
                    <a:latin typeface="+mn-lt"/>
                  </a:endParaRPr>
                </a:p>
                <a:p>
                  <a:pPr>
                    <a:defRPr/>
                  </a:pPr>
                  <a:endParaRPr lang="cs-CZ" b="0" dirty="0">
                    <a:latin typeface="+mn-lt"/>
                  </a:endParaRPr>
                </a:p>
              </p:txBody>
            </p:sp>
          </p:grpSp>
        </p:grpSp>
        <p:grpSp>
          <p:nvGrpSpPr>
            <p:cNvPr id="25616" name="Group 19"/>
            <p:cNvGrpSpPr>
              <a:grpSpLocks/>
            </p:cNvGrpSpPr>
            <p:nvPr/>
          </p:nvGrpSpPr>
          <p:grpSpPr bwMode="auto">
            <a:xfrm>
              <a:off x="7920" y="12384"/>
              <a:ext cx="2592" cy="1008"/>
              <a:chOff x="3312" y="13968"/>
              <a:chExt cx="4176" cy="2019"/>
            </a:xfrm>
          </p:grpSpPr>
          <p:sp>
            <p:nvSpPr>
              <p:cNvPr id="22545" name="AutoShape 20"/>
              <p:cNvSpPr>
                <a:spLocks noChangeArrowheads="1"/>
              </p:cNvSpPr>
              <p:nvPr/>
            </p:nvSpPr>
            <p:spPr bwMode="auto">
              <a:xfrm>
                <a:off x="3311" y="13955"/>
                <a:ext cx="4177" cy="1998"/>
              </a:xfrm>
              <a:prstGeom prst="roundRect">
                <a:avLst>
                  <a:gd name="adj" fmla="val 16667"/>
                </a:avLst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BottomRight"/>
                <a:lightRig rig="legacyFlat3" dir="b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C0C0C0"/>
                </a:extrusionClr>
              </a:sp3d>
            </p:spPr>
            <p:txBody>
              <a:bodyPr>
                <a:flatTx/>
              </a:bodyPr>
              <a:lstStyle/>
              <a:p>
                <a:pPr>
                  <a:defRPr/>
                </a:pPr>
                <a:endParaRPr lang="cs-CZ">
                  <a:latin typeface="+mn-lt"/>
                </a:endParaRPr>
              </a:p>
            </p:txBody>
          </p:sp>
          <p:grpSp>
            <p:nvGrpSpPr>
              <p:cNvPr id="25627" name="Group 21"/>
              <p:cNvGrpSpPr>
                <a:grpSpLocks/>
              </p:cNvGrpSpPr>
              <p:nvPr/>
            </p:nvGrpSpPr>
            <p:grpSpPr bwMode="auto">
              <a:xfrm>
                <a:off x="3312" y="13968"/>
                <a:ext cx="4176" cy="2019"/>
                <a:chOff x="6048" y="13680"/>
                <a:chExt cx="4176" cy="2019"/>
              </a:xfrm>
            </p:grpSpPr>
            <p:sp>
              <p:nvSpPr>
                <p:cNvPr id="22547" name="AutoShape 22"/>
                <p:cNvSpPr>
                  <a:spLocks noChangeArrowheads="1"/>
                </p:cNvSpPr>
                <p:nvPr/>
              </p:nvSpPr>
              <p:spPr bwMode="auto">
                <a:xfrm>
                  <a:off x="6047" y="13682"/>
                  <a:ext cx="4177" cy="201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cs-CZ">
                    <a:latin typeface="+mn-lt"/>
                  </a:endParaRPr>
                </a:p>
              </p:txBody>
            </p:sp>
            <p:sp>
              <p:nvSpPr>
                <p:cNvPr id="22548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6047" y="13667"/>
                  <a:ext cx="4177" cy="19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lnSpc>
                      <a:spcPct val="130000"/>
                    </a:lnSpc>
                    <a:spcBef>
                      <a:spcPts val="600"/>
                    </a:spcBef>
                    <a:defRPr/>
                  </a:pPr>
                  <a:r>
                    <a:rPr lang="cs-CZ" sz="1800">
                      <a:latin typeface="+mn-lt"/>
                    </a:rPr>
                    <a:t>Speciální </a:t>
                  </a:r>
                  <a:br>
                    <a:rPr lang="cs-CZ" sz="1800">
                      <a:latin typeface="+mn-lt"/>
                    </a:rPr>
                  </a:br>
                  <a:r>
                    <a:rPr lang="cs-CZ" sz="1800">
                      <a:latin typeface="+mn-lt"/>
                    </a:rPr>
                    <a:t>sítě</a:t>
                  </a:r>
                  <a:endParaRPr lang="cs-CZ" sz="1800" b="0">
                    <a:latin typeface="+mn-lt"/>
                  </a:endParaRPr>
                </a:p>
              </p:txBody>
            </p:sp>
          </p:grpSp>
        </p:grpSp>
        <p:grpSp>
          <p:nvGrpSpPr>
            <p:cNvPr id="25623" name="Group 26"/>
            <p:cNvGrpSpPr>
              <a:grpSpLocks/>
            </p:cNvGrpSpPr>
            <p:nvPr/>
          </p:nvGrpSpPr>
          <p:grpSpPr bwMode="auto">
            <a:xfrm>
              <a:off x="1583" y="11037"/>
              <a:ext cx="2609" cy="2607"/>
              <a:chOff x="6049" y="13749"/>
              <a:chExt cx="4205" cy="2149"/>
            </a:xfrm>
          </p:grpSpPr>
          <p:sp>
            <p:nvSpPr>
              <p:cNvPr id="22543" name="AutoShape 27"/>
              <p:cNvSpPr>
                <a:spLocks noChangeArrowheads="1"/>
              </p:cNvSpPr>
              <p:nvPr/>
            </p:nvSpPr>
            <p:spPr bwMode="auto">
              <a:xfrm>
                <a:off x="6049" y="13749"/>
                <a:ext cx="4178" cy="201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>
                  <a:latin typeface="+mn-lt"/>
                </a:endParaRPr>
              </a:p>
            </p:txBody>
          </p:sp>
          <p:sp>
            <p:nvSpPr>
              <p:cNvPr id="22544" name="Text Box 28"/>
              <p:cNvSpPr txBox="1">
                <a:spLocks noChangeArrowheads="1"/>
              </p:cNvSpPr>
              <p:nvPr/>
            </p:nvSpPr>
            <p:spPr bwMode="auto">
              <a:xfrm>
                <a:off x="6077" y="13917"/>
                <a:ext cx="4177" cy="19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120000"/>
                  </a:lnSpc>
                  <a:spcBef>
                    <a:spcPts val="1200"/>
                  </a:spcBef>
                  <a:defRPr/>
                </a:pPr>
                <a:r>
                  <a:rPr lang="cs-CZ" sz="1800" dirty="0">
                    <a:latin typeface="+mn-lt"/>
                  </a:rPr>
                  <a:t>Požadavky na bezpečnost, spolehlivost</a:t>
                </a:r>
                <a:br>
                  <a:rPr lang="cs-CZ" sz="1800" dirty="0">
                    <a:latin typeface="+mn-lt"/>
                  </a:rPr>
                </a:br>
                <a:r>
                  <a:rPr lang="cs-CZ" sz="1800" dirty="0">
                    <a:latin typeface="+mn-lt"/>
                  </a:rPr>
                  <a:t> a </a:t>
                </a:r>
                <a:r>
                  <a:rPr lang="cs-CZ" sz="1800" dirty="0" smtClean="0">
                    <a:latin typeface="+mn-lt"/>
                  </a:rPr>
                  <a:t>dostupnost </a:t>
                </a:r>
                <a:r>
                  <a:rPr lang="cs-CZ" sz="1800" dirty="0">
                    <a:latin typeface="+mn-lt"/>
                  </a:rPr>
                  <a:t>přenosu informace</a:t>
                </a:r>
              </a:p>
            </p:txBody>
          </p:sp>
        </p:grpSp>
        <p:sp>
          <p:nvSpPr>
            <p:cNvPr id="22537" name="AutoShape 29"/>
            <p:cNvSpPr>
              <a:spLocks noChangeArrowheads="1"/>
            </p:cNvSpPr>
            <p:nvPr/>
          </p:nvSpPr>
          <p:spPr bwMode="auto">
            <a:xfrm>
              <a:off x="7350" y="11280"/>
              <a:ext cx="551" cy="287"/>
            </a:xfrm>
            <a:prstGeom prst="rightArrow">
              <a:avLst>
                <a:gd name="adj1" fmla="val 50000"/>
                <a:gd name="adj2" fmla="val 47830"/>
              </a:avLst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  <p:sp>
          <p:nvSpPr>
            <p:cNvPr id="22538" name="AutoShape 30"/>
            <p:cNvSpPr>
              <a:spLocks noChangeArrowheads="1"/>
            </p:cNvSpPr>
            <p:nvPr/>
          </p:nvSpPr>
          <p:spPr bwMode="auto">
            <a:xfrm>
              <a:off x="7350" y="12721"/>
              <a:ext cx="566" cy="287"/>
            </a:xfrm>
            <a:prstGeom prst="rightArrow">
              <a:avLst>
                <a:gd name="adj1" fmla="val 50000"/>
                <a:gd name="adj2" fmla="val 49132"/>
              </a:avLst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  <p:sp>
          <p:nvSpPr>
            <p:cNvPr id="22539" name="AutoShape 31"/>
            <p:cNvSpPr>
              <a:spLocks noChangeArrowheads="1"/>
            </p:cNvSpPr>
            <p:nvPr/>
          </p:nvSpPr>
          <p:spPr bwMode="auto">
            <a:xfrm>
              <a:off x="4185" y="12721"/>
              <a:ext cx="566" cy="287"/>
            </a:xfrm>
            <a:prstGeom prst="rightArrow">
              <a:avLst>
                <a:gd name="adj1" fmla="val 50000"/>
                <a:gd name="adj2" fmla="val 49132"/>
              </a:avLst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  <p:sp>
          <p:nvSpPr>
            <p:cNvPr id="22540" name="AutoShape 32"/>
            <p:cNvSpPr>
              <a:spLocks noChangeArrowheads="1"/>
            </p:cNvSpPr>
            <p:nvPr/>
          </p:nvSpPr>
          <p:spPr bwMode="auto">
            <a:xfrm>
              <a:off x="4193" y="11280"/>
              <a:ext cx="552" cy="287"/>
            </a:xfrm>
            <a:prstGeom prst="rightArrow">
              <a:avLst>
                <a:gd name="adj1" fmla="val 50000"/>
                <a:gd name="adj2" fmla="val 47917"/>
              </a:avLst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>
                <a:latin typeface="+mn-lt"/>
              </a:endParaRPr>
            </a:p>
          </p:txBody>
        </p:sp>
      </p:grp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r>
              <a:rPr lang="cs-CZ" dirty="0" smtClean="0"/>
              <a:t>    Pevné telekomunikační sítě</a:t>
            </a:r>
          </a:p>
        </p:txBody>
      </p:sp>
      <p:sp>
        <p:nvSpPr>
          <p:cNvPr id="26627" name="Zástupný symbol pro obsah 2"/>
          <p:cNvSpPr>
            <a:spLocks noGrp="1"/>
          </p:cNvSpPr>
          <p:nvPr>
            <p:ph idx="1"/>
          </p:nvPr>
        </p:nvSpPr>
        <p:spPr>
          <a:xfrm>
            <a:off x="395536" y="914400"/>
            <a:ext cx="8502402" cy="561094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cs-CZ" dirty="0" smtClean="0"/>
              <a:t>Bez speciálních požadavků na bezpečnost, dostupnost a spolehlivost</a:t>
            </a:r>
          </a:p>
          <a:p>
            <a:pPr lvl="1">
              <a:lnSpc>
                <a:spcPct val="150000"/>
              </a:lnSpc>
              <a:defRPr/>
            </a:pPr>
            <a:r>
              <a:rPr lang="cs-CZ" dirty="0" smtClean="0"/>
              <a:t>Internet, Intranet, veřejné datové služby, modem, atd.</a:t>
            </a:r>
          </a:p>
          <a:p>
            <a:pPr>
              <a:lnSpc>
                <a:spcPct val="120000"/>
              </a:lnSpc>
              <a:defRPr/>
            </a:pPr>
            <a:r>
              <a:rPr lang="cs-CZ" dirty="0" smtClean="0"/>
              <a:t>Se speciálními požadavky na bezpečnost, dostupnost a spolehlivost</a:t>
            </a:r>
          </a:p>
          <a:p>
            <a:pPr lvl="1">
              <a:lnSpc>
                <a:spcPct val="150000"/>
              </a:lnSpc>
              <a:defRPr/>
            </a:pPr>
            <a:r>
              <a:rPr lang="cs-CZ" dirty="0" smtClean="0"/>
              <a:t>uzavřené telekomunikační sítě, ATM se speciálním managementem, případně bezpečnostním protokolem</a:t>
            </a:r>
          </a:p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Nadpis 1"/>
          <p:cNvSpPr>
            <a:spLocks noGrp="1"/>
          </p:cNvSpPr>
          <p:nvPr>
            <p:ph type="title"/>
          </p:nvPr>
        </p:nvSpPr>
        <p:spPr>
          <a:xfrm>
            <a:off x="0" y="228601"/>
            <a:ext cx="9144000" cy="752128"/>
          </a:xfrm>
        </p:spPr>
        <p:txBody>
          <a:bodyPr/>
          <a:lstStyle/>
          <a:p>
            <a:pPr>
              <a:defRPr/>
            </a:pPr>
            <a:r>
              <a:rPr lang="cs-CZ" sz="2300" dirty="0" smtClean="0"/>
              <a:t>       Příklad technického řešení přístupového uzlu speciální dopravní telekomunikační sítě</a:t>
            </a:r>
            <a:endParaRPr lang="cs-CZ" sz="23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077" name="Freeform 2"/>
          <p:cNvSpPr>
            <a:spLocks/>
          </p:cNvSpPr>
          <p:nvPr/>
        </p:nvSpPr>
        <p:spPr bwMode="auto">
          <a:xfrm>
            <a:off x="5759450" y="2013744"/>
            <a:ext cx="504825" cy="609600"/>
          </a:xfrm>
          <a:custGeom>
            <a:avLst/>
            <a:gdLst>
              <a:gd name="T0" fmla="*/ 2147483647 w 336"/>
              <a:gd name="T1" fmla="*/ 2147483647 h 384"/>
              <a:gd name="T2" fmla="*/ 0 w 336"/>
              <a:gd name="T3" fmla="*/ 2147483647 h 384"/>
              <a:gd name="T4" fmla="*/ 0 w 336"/>
              <a:gd name="T5" fmla="*/ 0 h 384"/>
              <a:gd name="T6" fmla="*/ 2147483647 w 336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336"/>
              <a:gd name="T13" fmla="*/ 0 h 384"/>
              <a:gd name="T14" fmla="*/ 336 w 336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" h="384">
                <a:moveTo>
                  <a:pt x="48" y="384"/>
                </a:moveTo>
                <a:lnTo>
                  <a:pt x="0" y="384"/>
                </a:lnTo>
                <a:lnTo>
                  <a:pt x="0" y="0"/>
                </a:lnTo>
                <a:lnTo>
                  <a:pt x="336" y="0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078" name="Freeform 3"/>
          <p:cNvSpPr>
            <a:spLocks/>
          </p:cNvSpPr>
          <p:nvPr/>
        </p:nvSpPr>
        <p:spPr bwMode="auto">
          <a:xfrm>
            <a:off x="5727700" y="1553369"/>
            <a:ext cx="762000" cy="942975"/>
          </a:xfrm>
          <a:custGeom>
            <a:avLst/>
            <a:gdLst>
              <a:gd name="T0" fmla="*/ 2147483647 w 336"/>
              <a:gd name="T1" fmla="*/ 2147483647 h 384"/>
              <a:gd name="T2" fmla="*/ 0 w 336"/>
              <a:gd name="T3" fmla="*/ 2147483647 h 384"/>
              <a:gd name="T4" fmla="*/ 0 w 336"/>
              <a:gd name="T5" fmla="*/ 0 h 384"/>
              <a:gd name="T6" fmla="*/ 2147483647 w 336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336"/>
              <a:gd name="T13" fmla="*/ 0 h 384"/>
              <a:gd name="T14" fmla="*/ 336 w 336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" h="384">
                <a:moveTo>
                  <a:pt x="48" y="384"/>
                </a:moveTo>
                <a:lnTo>
                  <a:pt x="0" y="384"/>
                </a:lnTo>
                <a:lnTo>
                  <a:pt x="0" y="0"/>
                </a:lnTo>
                <a:lnTo>
                  <a:pt x="336" y="0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079" name="Freeform 4"/>
          <p:cNvSpPr>
            <a:spLocks/>
          </p:cNvSpPr>
          <p:nvPr/>
        </p:nvSpPr>
        <p:spPr bwMode="auto">
          <a:xfrm>
            <a:off x="3365500" y="1429544"/>
            <a:ext cx="2895600" cy="914400"/>
          </a:xfrm>
          <a:custGeom>
            <a:avLst/>
            <a:gdLst>
              <a:gd name="T0" fmla="*/ 2147483647 w 528"/>
              <a:gd name="T1" fmla="*/ 0 h 624"/>
              <a:gd name="T2" fmla="*/ 0 w 528"/>
              <a:gd name="T3" fmla="*/ 0 h 624"/>
              <a:gd name="T4" fmla="*/ 0 w 528"/>
              <a:gd name="T5" fmla="*/ 2147483647 h 624"/>
              <a:gd name="T6" fmla="*/ 0 60000 65536"/>
              <a:gd name="T7" fmla="*/ 0 60000 65536"/>
              <a:gd name="T8" fmla="*/ 0 60000 65536"/>
              <a:gd name="T9" fmla="*/ 0 w 528"/>
              <a:gd name="T10" fmla="*/ 0 h 624"/>
              <a:gd name="T11" fmla="*/ 528 w 528"/>
              <a:gd name="T12" fmla="*/ 624 h 6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8" h="624">
                <a:moveTo>
                  <a:pt x="528" y="0"/>
                </a:moveTo>
                <a:lnTo>
                  <a:pt x="0" y="0"/>
                </a:lnTo>
                <a:lnTo>
                  <a:pt x="0" y="624"/>
                </a:ln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080" name="Freeform 5"/>
          <p:cNvSpPr>
            <a:spLocks/>
          </p:cNvSpPr>
          <p:nvPr/>
        </p:nvSpPr>
        <p:spPr bwMode="auto">
          <a:xfrm>
            <a:off x="3517900" y="1886744"/>
            <a:ext cx="2743200" cy="457200"/>
          </a:xfrm>
          <a:custGeom>
            <a:avLst/>
            <a:gdLst>
              <a:gd name="T0" fmla="*/ 2147483647 w 432"/>
              <a:gd name="T1" fmla="*/ 0 h 432"/>
              <a:gd name="T2" fmla="*/ 0 w 432"/>
              <a:gd name="T3" fmla="*/ 0 h 432"/>
              <a:gd name="T4" fmla="*/ 0 w 432"/>
              <a:gd name="T5" fmla="*/ 2147483647 h 432"/>
              <a:gd name="T6" fmla="*/ 0 60000 65536"/>
              <a:gd name="T7" fmla="*/ 0 60000 65536"/>
              <a:gd name="T8" fmla="*/ 0 60000 65536"/>
              <a:gd name="T9" fmla="*/ 0 w 432"/>
              <a:gd name="T10" fmla="*/ 0 h 432"/>
              <a:gd name="T11" fmla="*/ 432 w 432"/>
              <a:gd name="T12" fmla="*/ 432 h 4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" h="432">
                <a:moveTo>
                  <a:pt x="432" y="0"/>
                </a:moveTo>
                <a:lnTo>
                  <a:pt x="0" y="0"/>
                </a:lnTo>
                <a:lnTo>
                  <a:pt x="0" y="432"/>
                </a:ln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081" name="Rectangle 6"/>
          <p:cNvSpPr>
            <a:spLocks noChangeArrowheads="1"/>
          </p:cNvSpPr>
          <p:nvPr/>
        </p:nvSpPr>
        <p:spPr bwMode="auto">
          <a:xfrm>
            <a:off x="517525" y="2296319"/>
            <a:ext cx="548957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082" name="Line 7"/>
          <p:cNvSpPr>
            <a:spLocks noChangeShapeType="1"/>
          </p:cNvSpPr>
          <p:nvPr/>
        </p:nvSpPr>
        <p:spPr bwMode="auto">
          <a:xfrm>
            <a:off x="4119563" y="3861594"/>
            <a:ext cx="9588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083" name="Line 8"/>
          <p:cNvSpPr>
            <a:spLocks noChangeShapeType="1"/>
          </p:cNvSpPr>
          <p:nvPr/>
        </p:nvSpPr>
        <p:spPr bwMode="auto">
          <a:xfrm flipV="1">
            <a:off x="4132263" y="4306094"/>
            <a:ext cx="6731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084" name="Line 9"/>
          <p:cNvSpPr>
            <a:spLocks noChangeShapeType="1"/>
          </p:cNvSpPr>
          <p:nvPr/>
        </p:nvSpPr>
        <p:spPr bwMode="auto">
          <a:xfrm>
            <a:off x="4148138" y="4691857"/>
            <a:ext cx="657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085" name="Freeform 10"/>
          <p:cNvSpPr>
            <a:spLocks/>
          </p:cNvSpPr>
          <p:nvPr/>
        </p:nvSpPr>
        <p:spPr bwMode="auto">
          <a:xfrm>
            <a:off x="2035175" y="2559844"/>
            <a:ext cx="1978025" cy="3271838"/>
          </a:xfrm>
          <a:custGeom>
            <a:avLst/>
            <a:gdLst>
              <a:gd name="T0" fmla="*/ 0 w 1349"/>
              <a:gd name="T1" fmla="*/ 0 h 2061"/>
              <a:gd name="T2" fmla="*/ 2147483647 w 1349"/>
              <a:gd name="T3" fmla="*/ 0 h 2061"/>
              <a:gd name="T4" fmla="*/ 2147483647 w 1349"/>
              <a:gd name="T5" fmla="*/ 2147483647 h 2061"/>
              <a:gd name="T6" fmla="*/ 0 w 1349"/>
              <a:gd name="T7" fmla="*/ 2147483647 h 2061"/>
              <a:gd name="T8" fmla="*/ 0 w 1349"/>
              <a:gd name="T9" fmla="*/ 0 h 20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49"/>
              <a:gd name="T16" fmla="*/ 0 h 2061"/>
              <a:gd name="T17" fmla="*/ 1349 w 1349"/>
              <a:gd name="T18" fmla="*/ 2061 h 20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49" h="2061">
                <a:moveTo>
                  <a:pt x="0" y="0"/>
                </a:moveTo>
                <a:lnTo>
                  <a:pt x="1348" y="0"/>
                </a:lnTo>
                <a:lnTo>
                  <a:pt x="1348" y="2060"/>
                </a:lnTo>
                <a:lnTo>
                  <a:pt x="0" y="2060"/>
                </a:lnTo>
                <a:lnTo>
                  <a:pt x="0" y="0"/>
                </a:lnTo>
              </a:path>
            </a:pathLst>
          </a:custGeom>
          <a:solidFill>
            <a:srgbClr val="E6E6E6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086" name="Freeform 11"/>
          <p:cNvSpPr>
            <a:spLocks/>
          </p:cNvSpPr>
          <p:nvPr/>
        </p:nvSpPr>
        <p:spPr bwMode="auto">
          <a:xfrm>
            <a:off x="2070100" y="2597944"/>
            <a:ext cx="1916113" cy="2413000"/>
          </a:xfrm>
          <a:custGeom>
            <a:avLst/>
            <a:gdLst>
              <a:gd name="T0" fmla="*/ 0 w 1308"/>
              <a:gd name="T1" fmla="*/ 0 h 1520"/>
              <a:gd name="T2" fmla="*/ 0 w 1308"/>
              <a:gd name="T3" fmla="*/ 2147483647 h 1520"/>
              <a:gd name="T4" fmla="*/ 2147483647 w 1308"/>
              <a:gd name="T5" fmla="*/ 2147483647 h 1520"/>
              <a:gd name="T6" fmla="*/ 2147483647 w 1308"/>
              <a:gd name="T7" fmla="*/ 2147483647 h 1520"/>
              <a:gd name="T8" fmla="*/ 2147483647 w 1308"/>
              <a:gd name="T9" fmla="*/ 0 h 1520"/>
              <a:gd name="T10" fmla="*/ 2147483647 w 1308"/>
              <a:gd name="T11" fmla="*/ 0 h 1520"/>
              <a:gd name="T12" fmla="*/ 0 w 1308"/>
              <a:gd name="T13" fmla="*/ 0 h 15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08"/>
              <a:gd name="T22" fmla="*/ 0 h 1520"/>
              <a:gd name="T23" fmla="*/ 1308 w 1308"/>
              <a:gd name="T24" fmla="*/ 1520 h 15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08" h="1520">
                <a:moveTo>
                  <a:pt x="0" y="0"/>
                </a:moveTo>
                <a:lnTo>
                  <a:pt x="0" y="1519"/>
                </a:lnTo>
                <a:lnTo>
                  <a:pt x="1304" y="1519"/>
                </a:lnTo>
                <a:lnTo>
                  <a:pt x="1304" y="944"/>
                </a:lnTo>
                <a:lnTo>
                  <a:pt x="1307" y="0"/>
                </a:lnTo>
                <a:lnTo>
                  <a:pt x="655" y="0"/>
                </a:lnTo>
                <a:lnTo>
                  <a:pt x="0" y="0"/>
                </a:lnTo>
              </a:path>
            </a:pathLst>
          </a:custGeom>
          <a:solidFill>
            <a:srgbClr val="0000FF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087" name="Line 12"/>
          <p:cNvSpPr>
            <a:spLocks noChangeShapeType="1"/>
          </p:cNvSpPr>
          <p:nvPr/>
        </p:nvSpPr>
        <p:spPr bwMode="auto">
          <a:xfrm flipH="1">
            <a:off x="1319213" y="3137694"/>
            <a:ext cx="7143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088" name="Freeform 13"/>
          <p:cNvSpPr>
            <a:spLocks/>
          </p:cNvSpPr>
          <p:nvPr/>
        </p:nvSpPr>
        <p:spPr bwMode="auto">
          <a:xfrm>
            <a:off x="2108200" y="2951957"/>
            <a:ext cx="887413" cy="339725"/>
          </a:xfrm>
          <a:custGeom>
            <a:avLst/>
            <a:gdLst>
              <a:gd name="T0" fmla="*/ 0 w 605"/>
              <a:gd name="T1" fmla="*/ 0 h 214"/>
              <a:gd name="T2" fmla="*/ 2147483647 w 605"/>
              <a:gd name="T3" fmla="*/ 0 h 214"/>
              <a:gd name="T4" fmla="*/ 2147483647 w 605"/>
              <a:gd name="T5" fmla="*/ 2147483647 h 214"/>
              <a:gd name="T6" fmla="*/ 0 w 605"/>
              <a:gd name="T7" fmla="*/ 2147483647 h 214"/>
              <a:gd name="T8" fmla="*/ 0 w 605"/>
              <a:gd name="T9" fmla="*/ 0 h 2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5"/>
              <a:gd name="T16" fmla="*/ 0 h 214"/>
              <a:gd name="T17" fmla="*/ 605 w 605"/>
              <a:gd name="T18" fmla="*/ 214 h 2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5" h="214">
                <a:moveTo>
                  <a:pt x="0" y="0"/>
                </a:moveTo>
                <a:lnTo>
                  <a:pt x="604" y="0"/>
                </a:lnTo>
                <a:lnTo>
                  <a:pt x="604" y="213"/>
                </a:lnTo>
                <a:lnTo>
                  <a:pt x="0" y="213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089" name="Freeform 14"/>
          <p:cNvSpPr>
            <a:spLocks/>
          </p:cNvSpPr>
          <p:nvPr/>
        </p:nvSpPr>
        <p:spPr bwMode="auto">
          <a:xfrm>
            <a:off x="2111375" y="2616994"/>
            <a:ext cx="887413" cy="342900"/>
          </a:xfrm>
          <a:custGeom>
            <a:avLst/>
            <a:gdLst>
              <a:gd name="T0" fmla="*/ 0 w 605"/>
              <a:gd name="T1" fmla="*/ 0 h 216"/>
              <a:gd name="T2" fmla="*/ 2147483647 w 605"/>
              <a:gd name="T3" fmla="*/ 0 h 216"/>
              <a:gd name="T4" fmla="*/ 2147483647 w 605"/>
              <a:gd name="T5" fmla="*/ 2147483647 h 216"/>
              <a:gd name="T6" fmla="*/ 0 w 605"/>
              <a:gd name="T7" fmla="*/ 2147483647 h 216"/>
              <a:gd name="T8" fmla="*/ 0 w 605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5"/>
              <a:gd name="T16" fmla="*/ 0 h 216"/>
              <a:gd name="T17" fmla="*/ 605 w 605"/>
              <a:gd name="T18" fmla="*/ 216 h 2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5" h="216">
                <a:moveTo>
                  <a:pt x="0" y="0"/>
                </a:moveTo>
                <a:lnTo>
                  <a:pt x="604" y="0"/>
                </a:lnTo>
                <a:lnTo>
                  <a:pt x="604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090" name="Freeform 15"/>
          <p:cNvSpPr>
            <a:spLocks/>
          </p:cNvSpPr>
          <p:nvPr/>
        </p:nvSpPr>
        <p:spPr bwMode="auto">
          <a:xfrm>
            <a:off x="2095500" y="3356769"/>
            <a:ext cx="889000" cy="371475"/>
          </a:xfrm>
          <a:custGeom>
            <a:avLst/>
            <a:gdLst>
              <a:gd name="T0" fmla="*/ 0 w 606"/>
              <a:gd name="T1" fmla="*/ 0 h 234"/>
              <a:gd name="T2" fmla="*/ 2147483647 w 606"/>
              <a:gd name="T3" fmla="*/ 0 h 234"/>
              <a:gd name="T4" fmla="*/ 2147483647 w 606"/>
              <a:gd name="T5" fmla="*/ 2147483647 h 234"/>
              <a:gd name="T6" fmla="*/ 0 w 606"/>
              <a:gd name="T7" fmla="*/ 2147483647 h 234"/>
              <a:gd name="T8" fmla="*/ 0 w 606"/>
              <a:gd name="T9" fmla="*/ 0 h 2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234"/>
              <a:gd name="T17" fmla="*/ 606 w 606"/>
              <a:gd name="T18" fmla="*/ 234 h 2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234">
                <a:moveTo>
                  <a:pt x="0" y="0"/>
                </a:moveTo>
                <a:lnTo>
                  <a:pt x="605" y="0"/>
                </a:lnTo>
                <a:lnTo>
                  <a:pt x="605" y="233"/>
                </a:lnTo>
                <a:lnTo>
                  <a:pt x="0" y="233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091" name="Freeform 16"/>
          <p:cNvSpPr>
            <a:spLocks/>
          </p:cNvSpPr>
          <p:nvPr/>
        </p:nvSpPr>
        <p:spPr bwMode="auto">
          <a:xfrm>
            <a:off x="2095500" y="3694907"/>
            <a:ext cx="889000" cy="346075"/>
          </a:xfrm>
          <a:custGeom>
            <a:avLst/>
            <a:gdLst>
              <a:gd name="T0" fmla="*/ 0 w 606"/>
              <a:gd name="T1" fmla="*/ 0 h 218"/>
              <a:gd name="T2" fmla="*/ 2147483647 w 606"/>
              <a:gd name="T3" fmla="*/ 0 h 218"/>
              <a:gd name="T4" fmla="*/ 2147483647 w 606"/>
              <a:gd name="T5" fmla="*/ 2147483647 h 218"/>
              <a:gd name="T6" fmla="*/ 0 w 606"/>
              <a:gd name="T7" fmla="*/ 2147483647 h 218"/>
              <a:gd name="T8" fmla="*/ 0 w 606"/>
              <a:gd name="T9" fmla="*/ 0 h 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218"/>
              <a:gd name="T17" fmla="*/ 606 w 606"/>
              <a:gd name="T18" fmla="*/ 218 h 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218">
                <a:moveTo>
                  <a:pt x="0" y="0"/>
                </a:moveTo>
                <a:lnTo>
                  <a:pt x="605" y="0"/>
                </a:lnTo>
                <a:lnTo>
                  <a:pt x="605" y="217"/>
                </a:lnTo>
                <a:lnTo>
                  <a:pt x="0" y="217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092" name="Freeform 17"/>
          <p:cNvSpPr>
            <a:spLocks/>
          </p:cNvSpPr>
          <p:nvPr/>
        </p:nvSpPr>
        <p:spPr bwMode="auto">
          <a:xfrm>
            <a:off x="2095500" y="4144169"/>
            <a:ext cx="889000" cy="338138"/>
          </a:xfrm>
          <a:custGeom>
            <a:avLst/>
            <a:gdLst>
              <a:gd name="T0" fmla="*/ 0 w 606"/>
              <a:gd name="T1" fmla="*/ 0 h 213"/>
              <a:gd name="T2" fmla="*/ 2147483647 w 606"/>
              <a:gd name="T3" fmla="*/ 0 h 213"/>
              <a:gd name="T4" fmla="*/ 2147483647 w 606"/>
              <a:gd name="T5" fmla="*/ 2147483647 h 213"/>
              <a:gd name="T6" fmla="*/ 0 w 606"/>
              <a:gd name="T7" fmla="*/ 2147483647 h 213"/>
              <a:gd name="T8" fmla="*/ 0 w 606"/>
              <a:gd name="T9" fmla="*/ 0 h 2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213"/>
              <a:gd name="T17" fmla="*/ 606 w 606"/>
              <a:gd name="T18" fmla="*/ 213 h 2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213">
                <a:moveTo>
                  <a:pt x="0" y="0"/>
                </a:moveTo>
                <a:lnTo>
                  <a:pt x="605" y="0"/>
                </a:lnTo>
                <a:lnTo>
                  <a:pt x="605" y="212"/>
                </a:lnTo>
                <a:lnTo>
                  <a:pt x="0" y="212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093" name="Freeform 18"/>
          <p:cNvSpPr>
            <a:spLocks/>
          </p:cNvSpPr>
          <p:nvPr/>
        </p:nvSpPr>
        <p:spPr bwMode="auto">
          <a:xfrm>
            <a:off x="2095500" y="4480719"/>
            <a:ext cx="889000" cy="344488"/>
          </a:xfrm>
          <a:custGeom>
            <a:avLst/>
            <a:gdLst>
              <a:gd name="T0" fmla="*/ 0 w 606"/>
              <a:gd name="T1" fmla="*/ 0 h 217"/>
              <a:gd name="T2" fmla="*/ 2147483647 w 606"/>
              <a:gd name="T3" fmla="*/ 0 h 217"/>
              <a:gd name="T4" fmla="*/ 2147483647 w 606"/>
              <a:gd name="T5" fmla="*/ 2147483647 h 217"/>
              <a:gd name="T6" fmla="*/ 0 w 606"/>
              <a:gd name="T7" fmla="*/ 2147483647 h 217"/>
              <a:gd name="T8" fmla="*/ 0 w 6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217"/>
              <a:gd name="T17" fmla="*/ 606 w 606"/>
              <a:gd name="T18" fmla="*/ 217 h 2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217">
                <a:moveTo>
                  <a:pt x="0" y="0"/>
                </a:moveTo>
                <a:lnTo>
                  <a:pt x="605" y="0"/>
                </a:lnTo>
                <a:lnTo>
                  <a:pt x="6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solidFill>
            <a:srgbClr val="FFFF0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094" name="Freeform 19"/>
          <p:cNvSpPr>
            <a:spLocks/>
          </p:cNvSpPr>
          <p:nvPr/>
        </p:nvSpPr>
        <p:spPr bwMode="auto">
          <a:xfrm>
            <a:off x="3049588" y="4137819"/>
            <a:ext cx="906462" cy="339725"/>
          </a:xfrm>
          <a:custGeom>
            <a:avLst/>
            <a:gdLst>
              <a:gd name="T0" fmla="*/ 0 w 618"/>
              <a:gd name="T1" fmla="*/ 0 h 214"/>
              <a:gd name="T2" fmla="*/ 2147483647 w 618"/>
              <a:gd name="T3" fmla="*/ 0 h 214"/>
              <a:gd name="T4" fmla="*/ 2147483647 w 618"/>
              <a:gd name="T5" fmla="*/ 2147483647 h 214"/>
              <a:gd name="T6" fmla="*/ 0 w 618"/>
              <a:gd name="T7" fmla="*/ 2147483647 h 214"/>
              <a:gd name="T8" fmla="*/ 0 w 618"/>
              <a:gd name="T9" fmla="*/ 0 h 2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8"/>
              <a:gd name="T16" fmla="*/ 0 h 214"/>
              <a:gd name="T17" fmla="*/ 618 w 618"/>
              <a:gd name="T18" fmla="*/ 214 h 2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8" h="214">
                <a:moveTo>
                  <a:pt x="0" y="0"/>
                </a:moveTo>
                <a:lnTo>
                  <a:pt x="617" y="0"/>
                </a:lnTo>
                <a:lnTo>
                  <a:pt x="617" y="213"/>
                </a:lnTo>
                <a:lnTo>
                  <a:pt x="0" y="213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095" name="Freeform 20"/>
          <p:cNvSpPr>
            <a:spLocks/>
          </p:cNvSpPr>
          <p:nvPr/>
        </p:nvSpPr>
        <p:spPr bwMode="auto">
          <a:xfrm>
            <a:off x="3049588" y="4475957"/>
            <a:ext cx="903287" cy="344487"/>
          </a:xfrm>
          <a:custGeom>
            <a:avLst/>
            <a:gdLst>
              <a:gd name="T0" fmla="*/ 0 w 616"/>
              <a:gd name="T1" fmla="*/ 0 h 217"/>
              <a:gd name="T2" fmla="*/ 2147483647 w 616"/>
              <a:gd name="T3" fmla="*/ 0 h 217"/>
              <a:gd name="T4" fmla="*/ 2147483647 w 616"/>
              <a:gd name="T5" fmla="*/ 2147483647 h 217"/>
              <a:gd name="T6" fmla="*/ 0 w 616"/>
              <a:gd name="T7" fmla="*/ 2147483647 h 217"/>
              <a:gd name="T8" fmla="*/ 0 w 61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6"/>
              <a:gd name="T16" fmla="*/ 0 h 217"/>
              <a:gd name="T17" fmla="*/ 616 w 616"/>
              <a:gd name="T18" fmla="*/ 217 h 2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6" h="217">
                <a:moveTo>
                  <a:pt x="0" y="0"/>
                </a:moveTo>
                <a:lnTo>
                  <a:pt x="615" y="0"/>
                </a:lnTo>
                <a:lnTo>
                  <a:pt x="61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096" name="Rectangle 21"/>
          <p:cNvSpPr>
            <a:spLocks noChangeArrowheads="1"/>
          </p:cNvSpPr>
          <p:nvPr/>
        </p:nvSpPr>
        <p:spPr bwMode="auto">
          <a:xfrm>
            <a:off x="2060575" y="2664619"/>
            <a:ext cx="69850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Eskalátory</a:t>
            </a:r>
          </a:p>
          <a:p>
            <a:pPr defTabSz="584200">
              <a:lnSpc>
                <a:spcPct val="90000"/>
              </a:lnSpc>
            </a:pPr>
            <a:endParaRPr lang="en-US" sz="800">
              <a:latin typeface="Tahoma" pitchFamily="34" charset="0"/>
            </a:endParaRPr>
          </a:p>
        </p:txBody>
      </p:sp>
      <p:sp>
        <p:nvSpPr>
          <p:cNvPr id="3097" name="Rectangle 22"/>
          <p:cNvSpPr>
            <a:spLocks noChangeArrowheads="1"/>
          </p:cNvSpPr>
          <p:nvPr/>
        </p:nvSpPr>
        <p:spPr bwMode="auto">
          <a:xfrm>
            <a:off x="2063750" y="2993232"/>
            <a:ext cx="3444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CIS</a:t>
            </a:r>
          </a:p>
        </p:txBody>
      </p:sp>
      <p:sp>
        <p:nvSpPr>
          <p:cNvPr id="3098" name="Rectangle 23"/>
          <p:cNvSpPr>
            <a:spLocks noChangeArrowheads="1"/>
          </p:cNvSpPr>
          <p:nvPr/>
        </p:nvSpPr>
        <p:spPr bwMode="auto">
          <a:xfrm>
            <a:off x="2060575" y="3337719"/>
            <a:ext cx="83978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AFC</a:t>
            </a:r>
          </a:p>
        </p:txBody>
      </p:sp>
      <p:sp>
        <p:nvSpPr>
          <p:cNvPr id="3099" name="Rectangle 24"/>
          <p:cNvSpPr>
            <a:spLocks noChangeArrowheads="1"/>
          </p:cNvSpPr>
          <p:nvPr/>
        </p:nvSpPr>
        <p:spPr bwMode="auto">
          <a:xfrm>
            <a:off x="2065338" y="3707607"/>
            <a:ext cx="60483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EPS/EZS</a:t>
            </a:r>
          </a:p>
        </p:txBody>
      </p:sp>
      <p:sp>
        <p:nvSpPr>
          <p:cNvPr id="3100" name="Rectangle 25"/>
          <p:cNvSpPr>
            <a:spLocks noChangeArrowheads="1"/>
          </p:cNvSpPr>
          <p:nvPr/>
        </p:nvSpPr>
        <p:spPr bwMode="auto">
          <a:xfrm>
            <a:off x="2063750" y="4167982"/>
            <a:ext cx="4476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Video</a:t>
            </a:r>
          </a:p>
        </p:txBody>
      </p:sp>
      <p:sp>
        <p:nvSpPr>
          <p:cNvPr id="3101" name="Freeform 26"/>
          <p:cNvSpPr>
            <a:spLocks/>
          </p:cNvSpPr>
          <p:nvPr/>
        </p:nvSpPr>
        <p:spPr bwMode="auto">
          <a:xfrm>
            <a:off x="2098675" y="5068094"/>
            <a:ext cx="885825" cy="344488"/>
          </a:xfrm>
          <a:custGeom>
            <a:avLst/>
            <a:gdLst>
              <a:gd name="T0" fmla="*/ 0 w 604"/>
              <a:gd name="T1" fmla="*/ 0 h 217"/>
              <a:gd name="T2" fmla="*/ 2147483647 w 604"/>
              <a:gd name="T3" fmla="*/ 0 h 217"/>
              <a:gd name="T4" fmla="*/ 2147483647 w 604"/>
              <a:gd name="T5" fmla="*/ 2147483647 h 217"/>
              <a:gd name="T6" fmla="*/ 0 w 604"/>
              <a:gd name="T7" fmla="*/ 2147483647 h 217"/>
              <a:gd name="T8" fmla="*/ 0 w 604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4"/>
              <a:gd name="T16" fmla="*/ 0 h 217"/>
              <a:gd name="T17" fmla="*/ 604 w 604"/>
              <a:gd name="T18" fmla="*/ 217 h 2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4" h="217">
                <a:moveTo>
                  <a:pt x="0" y="0"/>
                </a:moveTo>
                <a:lnTo>
                  <a:pt x="603" y="0"/>
                </a:lnTo>
                <a:lnTo>
                  <a:pt x="603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solidFill>
            <a:srgbClr val="80808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02" name="Rectangle 27"/>
          <p:cNvSpPr>
            <a:spLocks noChangeArrowheads="1"/>
          </p:cNvSpPr>
          <p:nvPr/>
        </p:nvSpPr>
        <p:spPr bwMode="auto">
          <a:xfrm>
            <a:off x="2063750" y="5071269"/>
            <a:ext cx="5397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solidFill>
                  <a:srgbClr val="FFFFFF"/>
                </a:solidFill>
                <a:latin typeface="Tahoma" pitchFamily="34" charset="0"/>
              </a:rPr>
              <a:t>Access </a:t>
            </a:r>
          </a:p>
          <a:p>
            <a:pPr defTabSz="584200">
              <a:lnSpc>
                <a:spcPct val="90000"/>
              </a:lnSpc>
            </a:pPr>
            <a:r>
              <a:rPr lang="en-US" sz="800">
                <a:solidFill>
                  <a:srgbClr val="FFFFFF"/>
                </a:solidFill>
                <a:latin typeface="Tahoma" pitchFamily="34" charset="0"/>
              </a:rPr>
              <a:t>Control</a:t>
            </a:r>
          </a:p>
        </p:txBody>
      </p:sp>
      <p:sp>
        <p:nvSpPr>
          <p:cNvPr id="3103" name="Freeform 28"/>
          <p:cNvSpPr>
            <a:spLocks/>
          </p:cNvSpPr>
          <p:nvPr/>
        </p:nvSpPr>
        <p:spPr bwMode="auto">
          <a:xfrm>
            <a:off x="2098675" y="5399882"/>
            <a:ext cx="885825" cy="342900"/>
          </a:xfrm>
          <a:custGeom>
            <a:avLst/>
            <a:gdLst>
              <a:gd name="T0" fmla="*/ 0 w 604"/>
              <a:gd name="T1" fmla="*/ 0 h 216"/>
              <a:gd name="T2" fmla="*/ 2147483647 w 604"/>
              <a:gd name="T3" fmla="*/ 0 h 216"/>
              <a:gd name="T4" fmla="*/ 2147483647 w 604"/>
              <a:gd name="T5" fmla="*/ 2147483647 h 216"/>
              <a:gd name="T6" fmla="*/ 0 w 604"/>
              <a:gd name="T7" fmla="*/ 2147483647 h 216"/>
              <a:gd name="T8" fmla="*/ 0 w 604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4"/>
              <a:gd name="T16" fmla="*/ 0 h 216"/>
              <a:gd name="T17" fmla="*/ 604 w 604"/>
              <a:gd name="T18" fmla="*/ 216 h 2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4" h="216">
                <a:moveTo>
                  <a:pt x="0" y="0"/>
                </a:moveTo>
                <a:lnTo>
                  <a:pt x="603" y="0"/>
                </a:lnTo>
                <a:lnTo>
                  <a:pt x="603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solidFill>
            <a:srgbClr val="80808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04" name="Freeform 29"/>
          <p:cNvSpPr>
            <a:spLocks/>
          </p:cNvSpPr>
          <p:nvPr/>
        </p:nvSpPr>
        <p:spPr bwMode="auto">
          <a:xfrm>
            <a:off x="3049588" y="5068094"/>
            <a:ext cx="908050" cy="346075"/>
          </a:xfrm>
          <a:custGeom>
            <a:avLst/>
            <a:gdLst>
              <a:gd name="T0" fmla="*/ 0 w 620"/>
              <a:gd name="T1" fmla="*/ 0 h 218"/>
              <a:gd name="T2" fmla="*/ 2147483647 w 620"/>
              <a:gd name="T3" fmla="*/ 0 h 218"/>
              <a:gd name="T4" fmla="*/ 2147483647 w 620"/>
              <a:gd name="T5" fmla="*/ 2147483647 h 218"/>
              <a:gd name="T6" fmla="*/ 0 w 620"/>
              <a:gd name="T7" fmla="*/ 2147483647 h 218"/>
              <a:gd name="T8" fmla="*/ 0 w 620"/>
              <a:gd name="T9" fmla="*/ 0 h 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0"/>
              <a:gd name="T16" fmla="*/ 0 h 218"/>
              <a:gd name="T17" fmla="*/ 620 w 620"/>
              <a:gd name="T18" fmla="*/ 218 h 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0" h="218">
                <a:moveTo>
                  <a:pt x="0" y="0"/>
                </a:moveTo>
                <a:lnTo>
                  <a:pt x="619" y="0"/>
                </a:lnTo>
                <a:lnTo>
                  <a:pt x="619" y="217"/>
                </a:lnTo>
                <a:lnTo>
                  <a:pt x="0" y="217"/>
                </a:lnTo>
                <a:lnTo>
                  <a:pt x="0" y="0"/>
                </a:lnTo>
              </a:path>
            </a:pathLst>
          </a:custGeom>
          <a:solidFill>
            <a:srgbClr val="FFFF0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05" name="Freeform 30"/>
          <p:cNvSpPr>
            <a:spLocks/>
          </p:cNvSpPr>
          <p:nvPr/>
        </p:nvSpPr>
        <p:spPr bwMode="auto">
          <a:xfrm>
            <a:off x="3049588" y="5406232"/>
            <a:ext cx="908050" cy="339725"/>
          </a:xfrm>
          <a:custGeom>
            <a:avLst/>
            <a:gdLst>
              <a:gd name="T0" fmla="*/ 0 w 620"/>
              <a:gd name="T1" fmla="*/ 0 h 214"/>
              <a:gd name="T2" fmla="*/ 2147483647 w 620"/>
              <a:gd name="T3" fmla="*/ 0 h 214"/>
              <a:gd name="T4" fmla="*/ 2147483647 w 620"/>
              <a:gd name="T5" fmla="*/ 2147483647 h 214"/>
              <a:gd name="T6" fmla="*/ 0 w 620"/>
              <a:gd name="T7" fmla="*/ 2147483647 h 214"/>
              <a:gd name="T8" fmla="*/ 0 w 620"/>
              <a:gd name="T9" fmla="*/ 0 h 2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0"/>
              <a:gd name="T16" fmla="*/ 0 h 214"/>
              <a:gd name="T17" fmla="*/ 620 w 620"/>
              <a:gd name="T18" fmla="*/ 214 h 2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0" h="214">
                <a:moveTo>
                  <a:pt x="0" y="0"/>
                </a:moveTo>
                <a:lnTo>
                  <a:pt x="619" y="0"/>
                </a:lnTo>
                <a:lnTo>
                  <a:pt x="619" y="213"/>
                </a:lnTo>
                <a:lnTo>
                  <a:pt x="0" y="213"/>
                </a:lnTo>
                <a:lnTo>
                  <a:pt x="0" y="0"/>
                </a:lnTo>
              </a:path>
            </a:pathLst>
          </a:custGeom>
          <a:solidFill>
            <a:srgbClr val="FFFF0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06" name="Rectangle 31"/>
          <p:cNvSpPr>
            <a:spLocks noChangeArrowheads="1"/>
          </p:cNvSpPr>
          <p:nvPr/>
        </p:nvSpPr>
        <p:spPr bwMode="auto">
          <a:xfrm>
            <a:off x="2065338" y="5409407"/>
            <a:ext cx="736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solidFill>
                  <a:srgbClr val="FFFFFF"/>
                </a:solidFill>
                <a:latin typeface="Tahoma" pitchFamily="34" charset="0"/>
              </a:rPr>
              <a:t>Token Ring</a:t>
            </a:r>
          </a:p>
        </p:txBody>
      </p:sp>
      <p:sp>
        <p:nvSpPr>
          <p:cNvPr id="3107" name="Rectangle 32"/>
          <p:cNvSpPr>
            <a:spLocks noChangeArrowheads="1"/>
          </p:cNvSpPr>
          <p:nvPr/>
        </p:nvSpPr>
        <p:spPr bwMode="auto">
          <a:xfrm>
            <a:off x="2065338" y="5568157"/>
            <a:ext cx="1619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endParaRPr lang="cs-CZ" sz="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108" name="Rectangle 33"/>
          <p:cNvSpPr>
            <a:spLocks noChangeArrowheads="1"/>
          </p:cNvSpPr>
          <p:nvPr/>
        </p:nvSpPr>
        <p:spPr bwMode="auto">
          <a:xfrm>
            <a:off x="2062163" y="4558507"/>
            <a:ext cx="9191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Video-rozhraní</a:t>
            </a:r>
          </a:p>
        </p:txBody>
      </p:sp>
      <p:sp>
        <p:nvSpPr>
          <p:cNvPr id="3109" name="Rectangle 34"/>
          <p:cNvSpPr>
            <a:spLocks noChangeArrowheads="1"/>
          </p:cNvSpPr>
          <p:nvPr/>
        </p:nvSpPr>
        <p:spPr bwMode="auto">
          <a:xfrm>
            <a:off x="3059113" y="4228307"/>
            <a:ext cx="53181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rozhlas</a:t>
            </a:r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1308100" y="2951957"/>
            <a:ext cx="723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  <a:defRPr/>
            </a:pPr>
            <a:r>
              <a:rPr lang="en-US" sz="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2 * RS.485</a:t>
            </a:r>
          </a:p>
        </p:txBody>
      </p:sp>
      <p:sp>
        <p:nvSpPr>
          <p:cNvPr id="3111" name="Rectangle 36"/>
          <p:cNvSpPr>
            <a:spLocks noChangeArrowheads="1"/>
          </p:cNvSpPr>
          <p:nvPr/>
        </p:nvSpPr>
        <p:spPr bwMode="auto">
          <a:xfrm>
            <a:off x="1319213" y="3353594"/>
            <a:ext cx="531812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RS.232</a:t>
            </a:r>
          </a:p>
        </p:txBody>
      </p:sp>
      <p:grpSp>
        <p:nvGrpSpPr>
          <p:cNvPr id="3112" name="Group 37"/>
          <p:cNvGrpSpPr>
            <a:grpSpLocks/>
          </p:cNvGrpSpPr>
          <p:nvPr/>
        </p:nvGrpSpPr>
        <p:grpSpPr bwMode="auto">
          <a:xfrm>
            <a:off x="877888" y="2578894"/>
            <a:ext cx="1158875" cy="296863"/>
            <a:chOff x="929" y="1509"/>
            <a:chExt cx="791" cy="187"/>
          </a:xfrm>
        </p:grpSpPr>
        <p:grpSp>
          <p:nvGrpSpPr>
            <p:cNvPr id="27922" name="Group 38"/>
            <p:cNvGrpSpPr>
              <a:grpSpLocks/>
            </p:cNvGrpSpPr>
            <p:nvPr/>
          </p:nvGrpSpPr>
          <p:grpSpPr bwMode="auto">
            <a:xfrm>
              <a:off x="964" y="1509"/>
              <a:ext cx="756" cy="185"/>
              <a:chOff x="964" y="1509"/>
              <a:chExt cx="756" cy="185"/>
            </a:xfrm>
          </p:grpSpPr>
          <p:grpSp>
            <p:nvGrpSpPr>
              <p:cNvPr id="27944" name="Group 39"/>
              <p:cNvGrpSpPr>
                <a:grpSpLocks/>
              </p:cNvGrpSpPr>
              <p:nvPr/>
            </p:nvGrpSpPr>
            <p:grpSpPr bwMode="auto">
              <a:xfrm>
                <a:off x="964" y="1509"/>
                <a:ext cx="756" cy="185"/>
                <a:chOff x="964" y="1509"/>
                <a:chExt cx="756" cy="185"/>
              </a:xfrm>
            </p:grpSpPr>
            <p:sp>
              <p:nvSpPr>
                <p:cNvPr id="27946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1384" y="1622"/>
                  <a:ext cx="33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sp>
              <p:nvSpPr>
                <p:cNvPr id="27947" name="Rectangle 41"/>
                <p:cNvSpPr>
                  <a:spLocks noChangeArrowheads="1"/>
                </p:cNvSpPr>
                <p:nvPr/>
              </p:nvSpPr>
              <p:spPr bwMode="auto">
                <a:xfrm>
                  <a:off x="1400" y="1509"/>
                  <a:ext cx="270" cy="1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80962" tIns="39688" rIns="80962" bIns="39688">
                  <a:spAutoFit/>
                </a:bodyPr>
                <a:lstStyle/>
                <a:p>
                  <a:pPr defTabSz="584200">
                    <a:lnSpc>
                      <a:spcPct val="90000"/>
                    </a:lnSpc>
                  </a:pPr>
                  <a:r>
                    <a:rPr lang="en-US" sz="800">
                      <a:latin typeface="Tahoma" pitchFamily="34" charset="0"/>
                    </a:rPr>
                    <a:t>V.24</a:t>
                  </a:r>
                </a:p>
              </p:txBody>
            </p:sp>
            <p:sp>
              <p:nvSpPr>
                <p:cNvPr id="27948" name="Freeform 42"/>
                <p:cNvSpPr>
                  <a:spLocks/>
                </p:cNvSpPr>
                <p:nvPr/>
              </p:nvSpPr>
              <p:spPr bwMode="auto">
                <a:xfrm>
                  <a:off x="964" y="1524"/>
                  <a:ext cx="420" cy="170"/>
                </a:xfrm>
                <a:custGeom>
                  <a:avLst/>
                  <a:gdLst>
                    <a:gd name="T0" fmla="*/ 0 w 420"/>
                    <a:gd name="T1" fmla="*/ 169 h 170"/>
                    <a:gd name="T2" fmla="*/ 0 w 420"/>
                    <a:gd name="T3" fmla="*/ 149 h 170"/>
                    <a:gd name="T4" fmla="*/ 32 w 420"/>
                    <a:gd name="T5" fmla="*/ 149 h 170"/>
                    <a:gd name="T6" fmla="*/ 32 w 420"/>
                    <a:gd name="T7" fmla="*/ 134 h 170"/>
                    <a:gd name="T8" fmla="*/ 67 w 420"/>
                    <a:gd name="T9" fmla="*/ 134 h 170"/>
                    <a:gd name="T10" fmla="*/ 67 w 420"/>
                    <a:gd name="T11" fmla="*/ 119 h 170"/>
                    <a:gd name="T12" fmla="*/ 99 w 420"/>
                    <a:gd name="T13" fmla="*/ 119 h 170"/>
                    <a:gd name="T14" fmla="*/ 99 w 420"/>
                    <a:gd name="T15" fmla="*/ 104 h 170"/>
                    <a:gd name="T16" fmla="*/ 134 w 420"/>
                    <a:gd name="T17" fmla="*/ 104 h 170"/>
                    <a:gd name="T18" fmla="*/ 134 w 420"/>
                    <a:gd name="T19" fmla="*/ 90 h 170"/>
                    <a:gd name="T20" fmla="*/ 166 w 420"/>
                    <a:gd name="T21" fmla="*/ 90 h 170"/>
                    <a:gd name="T22" fmla="*/ 166 w 420"/>
                    <a:gd name="T23" fmla="*/ 74 h 170"/>
                    <a:gd name="T24" fmla="*/ 200 w 420"/>
                    <a:gd name="T25" fmla="*/ 74 h 170"/>
                    <a:gd name="T26" fmla="*/ 200 w 420"/>
                    <a:gd name="T27" fmla="*/ 60 h 170"/>
                    <a:gd name="T28" fmla="*/ 233 w 420"/>
                    <a:gd name="T29" fmla="*/ 60 h 170"/>
                    <a:gd name="T30" fmla="*/ 233 w 420"/>
                    <a:gd name="T31" fmla="*/ 44 h 170"/>
                    <a:gd name="T32" fmla="*/ 267 w 420"/>
                    <a:gd name="T33" fmla="*/ 44 h 170"/>
                    <a:gd name="T34" fmla="*/ 267 w 420"/>
                    <a:gd name="T35" fmla="*/ 30 h 170"/>
                    <a:gd name="T36" fmla="*/ 300 w 420"/>
                    <a:gd name="T37" fmla="*/ 30 h 170"/>
                    <a:gd name="T38" fmla="*/ 300 w 420"/>
                    <a:gd name="T39" fmla="*/ 15 h 170"/>
                    <a:gd name="T40" fmla="*/ 334 w 420"/>
                    <a:gd name="T41" fmla="*/ 15 h 170"/>
                    <a:gd name="T42" fmla="*/ 334 w 420"/>
                    <a:gd name="T43" fmla="*/ 0 h 170"/>
                    <a:gd name="T44" fmla="*/ 419 w 420"/>
                    <a:gd name="T45" fmla="*/ 0 h 170"/>
                    <a:gd name="T46" fmla="*/ 419 w 420"/>
                    <a:gd name="T47" fmla="*/ 169 h 170"/>
                    <a:gd name="T48" fmla="*/ 0 w 420"/>
                    <a:gd name="T49" fmla="*/ 169 h 17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420"/>
                    <a:gd name="T76" fmla="*/ 0 h 170"/>
                    <a:gd name="T77" fmla="*/ 420 w 420"/>
                    <a:gd name="T78" fmla="*/ 170 h 17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420" h="170">
                      <a:moveTo>
                        <a:pt x="0" y="169"/>
                      </a:moveTo>
                      <a:lnTo>
                        <a:pt x="0" y="149"/>
                      </a:lnTo>
                      <a:lnTo>
                        <a:pt x="32" y="149"/>
                      </a:lnTo>
                      <a:lnTo>
                        <a:pt x="32" y="134"/>
                      </a:lnTo>
                      <a:lnTo>
                        <a:pt x="67" y="134"/>
                      </a:lnTo>
                      <a:lnTo>
                        <a:pt x="67" y="119"/>
                      </a:lnTo>
                      <a:lnTo>
                        <a:pt x="99" y="119"/>
                      </a:lnTo>
                      <a:lnTo>
                        <a:pt x="99" y="104"/>
                      </a:lnTo>
                      <a:lnTo>
                        <a:pt x="134" y="104"/>
                      </a:lnTo>
                      <a:lnTo>
                        <a:pt x="134" y="90"/>
                      </a:lnTo>
                      <a:lnTo>
                        <a:pt x="166" y="90"/>
                      </a:lnTo>
                      <a:lnTo>
                        <a:pt x="166" y="74"/>
                      </a:lnTo>
                      <a:lnTo>
                        <a:pt x="200" y="74"/>
                      </a:lnTo>
                      <a:lnTo>
                        <a:pt x="200" y="60"/>
                      </a:lnTo>
                      <a:lnTo>
                        <a:pt x="233" y="60"/>
                      </a:lnTo>
                      <a:lnTo>
                        <a:pt x="233" y="44"/>
                      </a:lnTo>
                      <a:lnTo>
                        <a:pt x="267" y="44"/>
                      </a:lnTo>
                      <a:lnTo>
                        <a:pt x="267" y="30"/>
                      </a:lnTo>
                      <a:lnTo>
                        <a:pt x="300" y="30"/>
                      </a:lnTo>
                      <a:lnTo>
                        <a:pt x="300" y="15"/>
                      </a:lnTo>
                      <a:lnTo>
                        <a:pt x="334" y="15"/>
                      </a:lnTo>
                      <a:lnTo>
                        <a:pt x="334" y="0"/>
                      </a:lnTo>
                      <a:lnTo>
                        <a:pt x="419" y="0"/>
                      </a:lnTo>
                      <a:lnTo>
                        <a:pt x="419" y="169"/>
                      </a:lnTo>
                      <a:lnTo>
                        <a:pt x="0" y="169"/>
                      </a:lnTo>
                    </a:path>
                  </a:pathLst>
                </a:custGeom>
                <a:solidFill>
                  <a:srgbClr val="000080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sp>
            <p:nvSpPr>
              <p:cNvPr id="27945" name="Freeform 43"/>
              <p:cNvSpPr>
                <a:spLocks/>
              </p:cNvSpPr>
              <p:nvPr/>
            </p:nvSpPr>
            <p:spPr bwMode="auto">
              <a:xfrm>
                <a:off x="1249" y="1515"/>
                <a:ext cx="135" cy="17"/>
              </a:xfrm>
              <a:custGeom>
                <a:avLst/>
                <a:gdLst>
                  <a:gd name="T0" fmla="*/ 83 w 135"/>
                  <a:gd name="T1" fmla="*/ 0 h 17"/>
                  <a:gd name="T2" fmla="*/ 134 w 135"/>
                  <a:gd name="T3" fmla="*/ 16 h 17"/>
                  <a:gd name="T4" fmla="*/ 49 w 135"/>
                  <a:gd name="T5" fmla="*/ 16 h 17"/>
                  <a:gd name="T6" fmla="*/ 0 w 135"/>
                  <a:gd name="T7" fmla="*/ 0 h 17"/>
                  <a:gd name="T8" fmla="*/ 83 w 135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7"/>
                  <a:gd name="T17" fmla="*/ 135 w 135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7">
                    <a:moveTo>
                      <a:pt x="83" y="0"/>
                    </a:moveTo>
                    <a:lnTo>
                      <a:pt x="134" y="16"/>
                    </a:lnTo>
                    <a:lnTo>
                      <a:pt x="49" y="16"/>
                    </a:lnTo>
                    <a:lnTo>
                      <a:pt x="0" y="0"/>
                    </a:lnTo>
                    <a:lnTo>
                      <a:pt x="83" y="0"/>
                    </a:lnTo>
                  </a:path>
                </a:pathLst>
              </a:custGeom>
              <a:solidFill>
                <a:srgbClr val="0000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27923" name="Group 44"/>
            <p:cNvGrpSpPr>
              <a:grpSpLocks/>
            </p:cNvGrpSpPr>
            <p:nvPr/>
          </p:nvGrpSpPr>
          <p:grpSpPr bwMode="auto">
            <a:xfrm>
              <a:off x="929" y="1515"/>
              <a:ext cx="372" cy="181"/>
              <a:chOff x="929" y="1515"/>
              <a:chExt cx="372" cy="181"/>
            </a:xfrm>
          </p:grpSpPr>
          <p:sp>
            <p:nvSpPr>
              <p:cNvPr id="27924" name="Freeform 45"/>
              <p:cNvSpPr>
                <a:spLocks/>
              </p:cNvSpPr>
              <p:nvPr/>
            </p:nvSpPr>
            <p:spPr bwMode="auto">
              <a:xfrm>
                <a:off x="1215" y="1529"/>
                <a:ext cx="86" cy="17"/>
              </a:xfrm>
              <a:custGeom>
                <a:avLst/>
                <a:gdLst>
                  <a:gd name="T0" fmla="*/ 33 w 86"/>
                  <a:gd name="T1" fmla="*/ 0 h 17"/>
                  <a:gd name="T2" fmla="*/ 85 w 86"/>
                  <a:gd name="T3" fmla="*/ 16 h 17"/>
                  <a:gd name="T4" fmla="*/ 50 w 86"/>
                  <a:gd name="T5" fmla="*/ 16 h 17"/>
                  <a:gd name="T6" fmla="*/ 0 w 86"/>
                  <a:gd name="T7" fmla="*/ 0 h 17"/>
                  <a:gd name="T8" fmla="*/ 33 w 8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7"/>
                  <a:gd name="T17" fmla="*/ 86 w 86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7">
                    <a:moveTo>
                      <a:pt x="33" y="0"/>
                    </a:moveTo>
                    <a:lnTo>
                      <a:pt x="85" y="16"/>
                    </a:lnTo>
                    <a:lnTo>
                      <a:pt x="50" y="16"/>
                    </a:lnTo>
                    <a:lnTo>
                      <a:pt x="0" y="0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0000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25" name="Freeform 46"/>
              <p:cNvSpPr>
                <a:spLocks/>
              </p:cNvSpPr>
              <p:nvPr/>
            </p:nvSpPr>
            <p:spPr bwMode="auto">
              <a:xfrm>
                <a:off x="1182" y="1545"/>
                <a:ext cx="84" cy="17"/>
              </a:xfrm>
              <a:custGeom>
                <a:avLst/>
                <a:gdLst>
                  <a:gd name="T0" fmla="*/ 0 w 84"/>
                  <a:gd name="T1" fmla="*/ 0 h 17"/>
                  <a:gd name="T2" fmla="*/ 32 w 84"/>
                  <a:gd name="T3" fmla="*/ 0 h 17"/>
                  <a:gd name="T4" fmla="*/ 83 w 84"/>
                  <a:gd name="T5" fmla="*/ 16 h 17"/>
                  <a:gd name="T6" fmla="*/ 49 w 84"/>
                  <a:gd name="T7" fmla="*/ 16 h 17"/>
                  <a:gd name="T8" fmla="*/ 0 w 84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7"/>
                  <a:gd name="T17" fmla="*/ 84 w 84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7">
                    <a:moveTo>
                      <a:pt x="0" y="0"/>
                    </a:moveTo>
                    <a:lnTo>
                      <a:pt x="32" y="0"/>
                    </a:lnTo>
                    <a:lnTo>
                      <a:pt x="83" y="16"/>
                    </a:lnTo>
                    <a:lnTo>
                      <a:pt x="49" y="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26" name="Freeform 47"/>
              <p:cNvSpPr>
                <a:spLocks/>
              </p:cNvSpPr>
              <p:nvPr/>
            </p:nvSpPr>
            <p:spPr bwMode="auto">
              <a:xfrm>
                <a:off x="1148" y="1558"/>
                <a:ext cx="85" cy="17"/>
              </a:xfrm>
              <a:custGeom>
                <a:avLst/>
                <a:gdLst>
                  <a:gd name="T0" fmla="*/ 0 w 85"/>
                  <a:gd name="T1" fmla="*/ 0 h 17"/>
                  <a:gd name="T2" fmla="*/ 33 w 85"/>
                  <a:gd name="T3" fmla="*/ 0 h 17"/>
                  <a:gd name="T4" fmla="*/ 84 w 85"/>
                  <a:gd name="T5" fmla="*/ 16 h 17"/>
                  <a:gd name="T6" fmla="*/ 49 w 85"/>
                  <a:gd name="T7" fmla="*/ 16 h 17"/>
                  <a:gd name="T8" fmla="*/ 0 w 85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7"/>
                  <a:gd name="T17" fmla="*/ 85 w 85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7">
                    <a:moveTo>
                      <a:pt x="0" y="0"/>
                    </a:moveTo>
                    <a:lnTo>
                      <a:pt x="33" y="0"/>
                    </a:lnTo>
                    <a:lnTo>
                      <a:pt x="84" y="16"/>
                    </a:lnTo>
                    <a:lnTo>
                      <a:pt x="49" y="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27" name="Freeform 48"/>
              <p:cNvSpPr>
                <a:spLocks/>
              </p:cNvSpPr>
              <p:nvPr/>
            </p:nvSpPr>
            <p:spPr bwMode="auto">
              <a:xfrm>
                <a:off x="1114" y="1574"/>
                <a:ext cx="85" cy="17"/>
              </a:xfrm>
              <a:custGeom>
                <a:avLst/>
                <a:gdLst>
                  <a:gd name="T0" fmla="*/ 0 w 85"/>
                  <a:gd name="T1" fmla="*/ 0 h 17"/>
                  <a:gd name="T2" fmla="*/ 32 w 85"/>
                  <a:gd name="T3" fmla="*/ 0 h 17"/>
                  <a:gd name="T4" fmla="*/ 84 w 85"/>
                  <a:gd name="T5" fmla="*/ 16 h 17"/>
                  <a:gd name="T6" fmla="*/ 50 w 85"/>
                  <a:gd name="T7" fmla="*/ 16 h 17"/>
                  <a:gd name="T8" fmla="*/ 0 w 85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7"/>
                  <a:gd name="T17" fmla="*/ 85 w 85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7">
                    <a:moveTo>
                      <a:pt x="0" y="0"/>
                    </a:moveTo>
                    <a:lnTo>
                      <a:pt x="32" y="0"/>
                    </a:lnTo>
                    <a:lnTo>
                      <a:pt x="84" y="16"/>
                    </a:lnTo>
                    <a:lnTo>
                      <a:pt x="50" y="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28" name="Freeform 49"/>
              <p:cNvSpPr>
                <a:spLocks/>
              </p:cNvSpPr>
              <p:nvPr/>
            </p:nvSpPr>
            <p:spPr bwMode="auto">
              <a:xfrm>
                <a:off x="1082" y="1589"/>
                <a:ext cx="84" cy="17"/>
              </a:xfrm>
              <a:custGeom>
                <a:avLst/>
                <a:gdLst>
                  <a:gd name="T0" fmla="*/ 0 w 84"/>
                  <a:gd name="T1" fmla="*/ 0 h 17"/>
                  <a:gd name="T2" fmla="*/ 32 w 84"/>
                  <a:gd name="T3" fmla="*/ 0 h 17"/>
                  <a:gd name="T4" fmla="*/ 83 w 84"/>
                  <a:gd name="T5" fmla="*/ 16 h 17"/>
                  <a:gd name="T6" fmla="*/ 48 w 84"/>
                  <a:gd name="T7" fmla="*/ 16 h 17"/>
                  <a:gd name="T8" fmla="*/ 0 w 84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7"/>
                  <a:gd name="T17" fmla="*/ 84 w 84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7">
                    <a:moveTo>
                      <a:pt x="0" y="0"/>
                    </a:moveTo>
                    <a:lnTo>
                      <a:pt x="32" y="0"/>
                    </a:lnTo>
                    <a:lnTo>
                      <a:pt x="83" y="16"/>
                    </a:lnTo>
                    <a:lnTo>
                      <a:pt x="48" y="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29" name="Freeform 50"/>
              <p:cNvSpPr>
                <a:spLocks/>
              </p:cNvSpPr>
              <p:nvPr/>
            </p:nvSpPr>
            <p:spPr bwMode="auto">
              <a:xfrm>
                <a:off x="1048" y="1604"/>
                <a:ext cx="84" cy="17"/>
              </a:xfrm>
              <a:custGeom>
                <a:avLst/>
                <a:gdLst>
                  <a:gd name="T0" fmla="*/ 0 w 84"/>
                  <a:gd name="T1" fmla="*/ 0 h 17"/>
                  <a:gd name="T2" fmla="*/ 32 w 84"/>
                  <a:gd name="T3" fmla="*/ 0 h 17"/>
                  <a:gd name="T4" fmla="*/ 83 w 84"/>
                  <a:gd name="T5" fmla="*/ 16 h 17"/>
                  <a:gd name="T6" fmla="*/ 50 w 84"/>
                  <a:gd name="T7" fmla="*/ 16 h 17"/>
                  <a:gd name="T8" fmla="*/ 0 w 84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7"/>
                  <a:gd name="T17" fmla="*/ 84 w 84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7">
                    <a:moveTo>
                      <a:pt x="0" y="0"/>
                    </a:moveTo>
                    <a:lnTo>
                      <a:pt x="32" y="0"/>
                    </a:lnTo>
                    <a:lnTo>
                      <a:pt x="83" y="16"/>
                    </a:lnTo>
                    <a:lnTo>
                      <a:pt x="50" y="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30" name="Freeform 51"/>
              <p:cNvSpPr>
                <a:spLocks/>
              </p:cNvSpPr>
              <p:nvPr/>
            </p:nvSpPr>
            <p:spPr bwMode="auto">
              <a:xfrm>
                <a:off x="1014" y="1618"/>
                <a:ext cx="85" cy="17"/>
              </a:xfrm>
              <a:custGeom>
                <a:avLst/>
                <a:gdLst>
                  <a:gd name="T0" fmla="*/ 0 w 85"/>
                  <a:gd name="T1" fmla="*/ 0 h 17"/>
                  <a:gd name="T2" fmla="*/ 33 w 85"/>
                  <a:gd name="T3" fmla="*/ 0 h 17"/>
                  <a:gd name="T4" fmla="*/ 84 w 85"/>
                  <a:gd name="T5" fmla="*/ 16 h 17"/>
                  <a:gd name="T6" fmla="*/ 49 w 85"/>
                  <a:gd name="T7" fmla="*/ 16 h 17"/>
                  <a:gd name="T8" fmla="*/ 0 w 85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7"/>
                  <a:gd name="T17" fmla="*/ 85 w 85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7">
                    <a:moveTo>
                      <a:pt x="0" y="0"/>
                    </a:moveTo>
                    <a:lnTo>
                      <a:pt x="33" y="0"/>
                    </a:lnTo>
                    <a:lnTo>
                      <a:pt x="84" y="16"/>
                    </a:lnTo>
                    <a:lnTo>
                      <a:pt x="49" y="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31" name="Freeform 52"/>
              <p:cNvSpPr>
                <a:spLocks/>
              </p:cNvSpPr>
              <p:nvPr/>
            </p:nvSpPr>
            <p:spPr bwMode="auto">
              <a:xfrm>
                <a:off x="981" y="1634"/>
                <a:ext cx="85" cy="17"/>
              </a:xfrm>
              <a:custGeom>
                <a:avLst/>
                <a:gdLst>
                  <a:gd name="T0" fmla="*/ 0 w 85"/>
                  <a:gd name="T1" fmla="*/ 0 h 17"/>
                  <a:gd name="T2" fmla="*/ 32 w 85"/>
                  <a:gd name="T3" fmla="*/ 0 h 17"/>
                  <a:gd name="T4" fmla="*/ 84 w 85"/>
                  <a:gd name="T5" fmla="*/ 16 h 17"/>
                  <a:gd name="T6" fmla="*/ 50 w 85"/>
                  <a:gd name="T7" fmla="*/ 16 h 17"/>
                  <a:gd name="T8" fmla="*/ 0 w 85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7"/>
                  <a:gd name="T17" fmla="*/ 85 w 85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7">
                    <a:moveTo>
                      <a:pt x="0" y="0"/>
                    </a:moveTo>
                    <a:lnTo>
                      <a:pt x="32" y="0"/>
                    </a:lnTo>
                    <a:lnTo>
                      <a:pt x="84" y="16"/>
                    </a:lnTo>
                    <a:lnTo>
                      <a:pt x="50" y="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32" name="Freeform 53"/>
              <p:cNvSpPr>
                <a:spLocks/>
              </p:cNvSpPr>
              <p:nvPr/>
            </p:nvSpPr>
            <p:spPr bwMode="auto">
              <a:xfrm>
                <a:off x="946" y="1648"/>
                <a:ext cx="86" cy="17"/>
              </a:xfrm>
              <a:custGeom>
                <a:avLst/>
                <a:gdLst>
                  <a:gd name="T0" fmla="*/ 0 w 86"/>
                  <a:gd name="T1" fmla="*/ 0 h 17"/>
                  <a:gd name="T2" fmla="*/ 33 w 86"/>
                  <a:gd name="T3" fmla="*/ 0 h 17"/>
                  <a:gd name="T4" fmla="*/ 85 w 86"/>
                  <a:gd name="T5" fmla="*/ 16 h 17"/>
                  <a:gd name="T6" fmla="*/ 50 w 86"/>
                  <a:gd name="T7" fmla="*/ 16 h 17"/>
                  <a:gd name="T8" fmla="*/ 0 w 8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7"/>
                  <a:gd name="T17" fmla="*/ 86 w 86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7">
                    <a:moveTo>
                      <a:pt x="0" y="0"/>
                    </a:moveTo>
                    <a:lnTo>
                      <a:pt x="33" y="0"/>
                    </a:lnTo>
                    <a:lnTo>
                      <a:pt x="85" y="16"/>
                    </a:lnTo>
                    <a:lnTo>
                      <a:pt x="50" y="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33" name="Freeform 54"/>
              <p:cNvSpPr>
                <a:spLocks/>
              </p:cNvSpPr>
              <p:nvPr/>
            </p:nvSpPr>
            <p:spPr bwMode="auto">
              <a:xfrm>
                <a:off x="929" y="1665"/>
                <a:ext cx="51" cy="31"/>
              </a:xfrm>
              <a:custGeom>
                <a:avLst/>
                <a:gdLst>
                  <a:gd name="T0" fmla="*/ 0 w 51"/>
                  <a:gd name="T1" fmla="*/ 0 h 31"/>
                  <a:gd name="T2" fmla="*/ 50 w 51"/>
                  <a:gd name="T3" fmla="*/ 9 h 31"/>
                  <a:gd name="T4" fmla="*/ 50 w 51"/>
                  <a:gd name="T5" fmla="*/ 30 h 31"/>
                  <a:gd name="T6" fmla="*/ 0 w 51"/>
                  <a:gd name="T7" fmla="*/ 19 h 31"/>
                  <a:gd name="T8" fmla="*/ 0 w 51"/>
                  <a:gd name="T9" fmla="*/ 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31"/>
                  <a:gd name="T17" fmla="*/ 51 w 51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31">
                    <a:moveTo>
                      <a:pt x="0" y="0"/>
                    </a:moveTo>
                    <a:lnTo>
                      <a:pt x="50" y="9"/>
                    </a:lnTo>
                    <a:lnTo>
                      <a:pt x="50" y="30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34" name="Freeform 55"/>
              <p:cNvSpPr>
                <a:spLocks/>
              </p:cNvSpPr>
              <p:nvPr/>
            </p:nvSpPr>
            <p:spPr bwMode="auto">
              <a:xfrm>
                <a:off x="946" y="1648"/>
                <a:ext cx="52" cy="26"/>
              </a:xfrm>
              <a:custGeom>
                <a:avLst/>
                <a:gdLst>
                  <a:gd name="T0" fmla="*/ 0 w 52"/>
                  <a:gd name="T1" fmla="*/ 0 h 26"/>
                  <a:gd name="T2" fmla="*/ 0 w 52"/>
                  <a:gd name="T3" fmla="*/ 15 h 26"/>
                  <a:gd name="T4" fmla="*/ 51 w 52"/>
                  <a:gd name="T5" fmla="*/ 25 h 26"/>
                  <a:gd name="T6" fmla="*/ 51 w 52"/>
                  <a:gd name="T7" fmla="*/ 10 h 26"/>
                  <a:gd name="T8" fmla="*/ 0 w 52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26"/>
                  <a:gd name="T17" fmla="*/ 52 w 52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26">
                    <a:moveTo>
                      <a:pt x="0" y="0"/>
                    </a:moveTo>
                    <a:lnTo>
                      <a:pt x="0" y="15"/>
                    </a:lnTo>
                    <a:lnTo>
                      <a:pt x="51" y="25"/>
                    </a:lnTo>
                    <a:lnTo>
                      <a:pt x="51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35" name="Freeform 56"/>
              <p:cNvSpPr>
                <a:spLocks/>
              </p:cNvSpPr>
              <p:nvPr/>
            </p:nvSpPr>
            <p:spPr bwMode="auto">
              <a:xfrm>
                <a:off x="981" y="1634"/>
                <a:ext cx="51" cy="26"/>
              </a:xfrm>
              <a:custGeom>
                <a:avLst/>
                <a:gdLst>
                  <a:gd name="T0" fmla="*/ 0 w 51"/>
                  <a:gd name="T1" fmla="*/ 0 h 26"/>
                  <a:gd name="T2" fmla="*/ 0 w 51"/>
                  <a:gd name="T3" fmla="*/ 14 h 26"/>
                  <a:gd name="T4" fmla="*/ 50 w 51"/>
                  <a:gd name="T5" fmla="*/ 25 h 26"/>
                  <a:gd name="T6" fmla="*/ 50 w 51"/>
                  <a:gd name="T7" fmla="*/ 9 h 26"/>
                  <a:gd name="T8" fmla="*/ 0 w 5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6"/>
                  <a:gd name="T17" fmla="*/ 51 w 51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6">
                    <a:moveTo>
                      <a:pt x="0" y="0"/>
                    </a:moveTo>
                    <a:lnTo>
                      <a:pt x="0" y="14"/>
                    </a:lnTo>
                    <a:lnTo>
                      <a:pt x="50" y="25"/>
                    </a:lnTo>
                    <a:lnTo>
                      <a:pt x="5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36" name="Freeform 57"/>
              <p:cNvSpPr>
                <a:spLocks/>
              </p:cNvSpPr>
              <p:nvPr/>
            </p:nvSpPr>
            <p:spPr bwMode="auto">
              <a:xfrm>
                <a:off x="1014" y="1618"/>
                <a:ext cx="52" cy="26"/>
              </a:xfrm>
              <a:custGeom>
                <a:avLst/>
                <a:gdLst>
                  <a:gd name="T0" fmla="*/ 0 w 52"/>
                  <a:gd name="T1" fmla="*/ 0 h 26"/>
                  <a:gd name="T2" fmla="*/ 0 w 52"/>
                  <a:gd name="T3" fmla="*/ 15 h 26"/>
                  <a:gd name="T4" fmla="*/ 51 w 52"/>
                  <a:gd name="T5" fmla="*/ 25 h 26"/>
                  <a:gd name="T6" fmla="*/ 51 w 52"/>
                  <a:gd name="T7" fmla="*/ 10 h 26"/>
                  <a:gd name="T8" fmla="*/ 0 w 52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26"/>
                  <a:gd name="T17" fmla="*/ 52 w 52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26">
                    <a:moveTo>
                      <a:pt x="0" y="0"/>
                    </a:moveTo>
                    <a:lnTo>
                      <a:pt x="0" y="15"/>
                    </a:lnTo>
                    <a:lnTo>
                      <a:pt x="51" y="25"/>
                    </a:lnTo>
                    <a:lnTo>
                      <a:pt x="51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37" name="Freeform 58"/>
              <p:cNvSpPr>
                <a:spLocks/>
              </p:cNvSpPr>
              <p:nvPr/>
            </p:nvSpPr>
            <p:spPr bwMode="auto">
              <a:xfrm>
                <a:off x="1048" y="1604"/>
                <a:ext cx="51" cy="26"/>
              </a:xfrm>
              <a:custGeom>
                <a:avLst/>
                <a:gdLst>
                  <a:gd name="T0" fmla="*/ 0 w 51"/>
                  <a:gd name="T1" fmla="*/ 0 h 26"/>
                  <a:gd name="T2" fmla="*/ 0 w 51"/>
                  <a:gd name="T3" fmla="*/ 14 h 26"/>
                  <a:gd name="T4" fmla="*/ 50 w 51"/>
                  <a:gd name="T5" fmla="*/ 25 h 26"/>
                  <a:gd name="T6" fmla="*/ 50 w 51"/>
                  <a:gd name="T7" fmla="*/ 10 h 26"/>
                  <a:gd name="T8" fmla="*/ 0 w 51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6"/>
                  <a:gd name="T17" fmla="*/ 51 w 51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6">
                    <a:moveTo>
                      <a:pt x="0" y="0"/>
                    </a:moveTo>
                    <a:lnTo>
                      <a:pt x="0" y="14"/>
                    </a:lnTo>
                    <a:lnTo>
                      <a:pt x="50" y="25"/>
                    </a:lnTo>
                    <a:lnTo>
                      <a:pt x="50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38" name="Freeform 59"/>
              <p:cNvSpPr>
                <a:spLocks/>
              </p:cNvSpPr>
              <p:nvPr/>
            </p:nvSpPr>
            <p:spPr bwMode="auto">
              <a:xfrm>
                <a:off x="1082" y="1589"/>
                <a:ext cx="50" cy="26"/>
              </a:xfrm>
              <a:custGeom>
                <a:avLst/>
                <a:gdLst>
                  <a:gd name="T0" fmla="*/ 0 w 50"/>
                  <a:gd name="T1" fmla="*/ 14 h 26"/>
                  <a:gd name="T2" fmla="*/ 49 w 50"/>
                  <a:gd name="T3" fmla="*/ 25 h 26"/>
                  <a:gd name="T4" fmla="*/ 49 w 50"/>
                  <a:gd name="T5" fmla="*/ 9 h 26"/>
                  <a:gd name="T6" fmla="*/ 0 w 50"/>
                  <a:gd name="T7" fmla="*/ 0 h 26"/>
                  <a:gd name="T8" fmla="*/ 0 w 50"/>
                  <a:gd name="T9" fmla="*/ 1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"/>
                  <a:gd name="T16" fmla="*/ 0 h 26"/>
                  <a:gd name="T17" fmla="*/ 50 w 50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" h="26">
                    <a:moveTo>
                      <a:pt x="0" y="14"/>
                    </a:moveTo>
                    <a:lnTo>
                      <a:pt x="49" y="25"/>
                    </a:lnTo>
                    <a:lnTo>
                      <a:pt x="49" y="9"/>
                    </a:lnTo>
                    <a:lnTo>
                      <a:pt x="0" y="0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39" name="Freeform 60"/>
              <p:cNvSpPr>
                <a:spLocks/>
              </p:cNvSpPr>
              <p:nvPr/>
            </p:nvSpPr>
            <p:spPr bwMode="auto">
              <a:xfrm>
                <a:off x="1114" y="1574"/>
                <a:ext cx="52" cy="26"/>
              </a:xfrm>
              <a:custGeom>
                <a:avLst/>
                <a:gdLst>
                  <a:gd name="T0" fmla="*/ 0 w 52"/>
                  <a:gd name="T1" fmla="*/ 0 h 26"/>
                  <a:gd name="T2" fmla="*/ 0 w 52"/>
                  <a:gd name="T3" fmla="*/ 15 h 26"/>
                  <a:gd name="T4" fmla="*/ 51 w 52"/>
                  <a:gd name="T5" fmla="*/ 25 h 26"/>
                  <a:gd name="T6" fmla="*/ 51 w 52"/>
                  <a:gd name="T7" fmla="*/ 10 h 26"/>
                  <a:gd name="T8" fmla="*/ 0 w 52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26"/>
                  <a:gd name="T17" fmla="*/ 52 w 52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26">
                    <a:moveTo>
                      <a:pt x="0" y="0"/>
                    </a:moveTo>
                    <a:lnTo>
                      <a:pt x="0" y="15"/>
                    </a:lnTo>
                    <a:lnTo>
                      <a:pt x="51" y="25"/>
                    </a:lnTo>
                    <a:lnTo>
                      <a:pt x="51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40" name="Freeform 61"/>
              <p:cNvSpPr>
                <a:spLocks/>
              </p:cNvSpPr>
              <p:nvPr/>
            </p:nvSpPr>
            <p:spPr bwMode="auto">
              <a:xfrm>
                <a:off x="1148" y="1558"/>
                <a:ext cx="51" cy="27"/>
              </a:xfrm>
              <a:custGeom>
                <a:avLst/>
                <a:gdLst>
                  <a:gd name="T0" fmla="*/ 0 w 51"/>
                  <a:gd name="T1" fmla="*/ 0 h 27"/>
                  <a:gd name="T2" fmla="*/ 0 w 51"/>
                  <a:gd name="T3" fmla="*/ 15 h 27"/>
                  <a:gd name="T4" fmla="*/ 50 w 51"/>
                  <a:gd name="T5" fmla="*/ 26 h 27"/>
                  <a:gd name="T6" fmla="*/ 50 w 51"/>
                  <a:gd name="T7" fmla="*/ 10 h 27"/>
                  <a:gd name="T8" fmla="*/ 0 w 51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7"/>
                  <a:gd name="T17" fmla="*/ 51 w 51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7">
                    <a:moveTo>
                      <a:pt x="0" y="0"/>
                    </a:moveTo>
                    <a:lnTo>
                      <a:pt x="0" y="15"/>
                    </a:lnTo>
                    <a:lnTo>
                      <a:pt x="50" y="26"/>
                    </a:lnTo>
                    <a:lnTo>
                      <a:pt x="50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41" name="Freeform 62"/>
              <p:cNvSpPr>
                <a:spLocks/>
              </p:cNvSpPr>
              <p:nvPr/>
            </p:nvSpPr>
            <p:spPr bwMode="auto">
              <a:xfrm>
                <a:off x="1182" y="1545"/>
                <a:ext cx="51" cy="25"/>
              </a:xfrm>
              <a:custGeom>
                <a:avLst/>
                <a:gdLst>
                  <a:gd name="T0" fmla="*/ 0 w 51"/>
                  <a:gd name="T1" fmla="*/ 0 h 25"/>
                  <a:gd name="T2" fmla="*/ 0 w 51"/>
                  <a:gd name="T3" fmla="*/ 13 h 25"/>
                  <a:gd name="T4" fmla="*/ 50 w 51"/>
                  <a:gd name="T5" fmla="*/ 24 h 25"/>
                  <a:gd name="T6" fmla="*/ 50 w 51"/>
                  <a:gd name="T7" fmla="*/ 10 h 25"/>
                  <a:gd name="T8" fmla="*/ 0 w 51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5"/>
                  <a:gd name="T17" fmla="*/ 51 w 51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5">
                    <a:moveTo>
                      <a:pt x="0" y="0"/>
                    </a:moveTo>
                    <a:lnTo>
                      <a:pt x="0" y="13"/>
                    </a:lnTo>
                    <a:lnTo>
                      <a:pt x="50" y="24"/>
                    </a:lnTo>
                    <a:lnTo>
                      <a:pt x="50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42" name="Freeform 63"/>
              <p:cNvSpPr>
                <a:spLocks/>
              </p:cNvSpPr>
              <p:nvPr/>
            </p:nvSpPr>
            <p:spPr bwMode="auto">
              <a:xfrm>
                <a:off x="1215" y="1529"/>
                <a:ext cx="51" cy="27"/>
              </a:xfrm>
              <a:custGeom>
                <a:avLst/>
                <a:gdLst>
                  <a:gd name="T0" fmla="*/ 0 w 51"/>
                  <a:gd name="T1" fmla="*/ 0 h 27"/>
                  <a:gd name="T2" fmla="*/ 0 w 51"/>
                  <a:gd name="T3" fmla="*/ 15 h 27"/>
                  <a:gd name="T4" fmla="*/ 50 w 51"/>
                  <a:gd name="T5" fmla="*/ 26 h 27"/>
                  <a:gd name="T6" fmla="*/ 50 w 51"/>
                  <a:gd name="T7" fmla="*/ 10 h 27"/>
                  <a:gd name="T8" fmla="*/ 0 w 51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7"/>
                  <a:gd name="T17" fmla="*/ 51 w 51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7">
                    <a:moveTo>
                      <a:pt x="0" y="0"/>
                    </a:moveTo>
                    <a:lnTo>
                      <a:pt x="0" y="15"/>
                    </a:lnTo>
                    <a:lnTo>
                      <a:pt x="50" y="26"/>
                    </a:lnTo>
                    <a:lnTo>
                      <a:pt x="50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943" name="Freeform 64"/>
              <p:cNvSpPr>
                <a:spLocks/>
              </p:cNvSpPr>
              <p:nvPr/>
            </p:nvSpPr>
            <p:spPr bwMode="auto">
              <a:xfrm>
                <a:off x="1249" y="1515"/>
                <a:ext cx="52" cy="25"/>
              </a:xfrm>
              <a:custGeom>
                <a:avLst/>
                <a:gdLst>
                  <a:gd name="T0" fmla="*/ 0 w 52"/>
                  <a:gd name="T1" fmla="*/ 0 h 25"/>
                  <a:gd name="T2" fmla="*/ 0 w 52"/>
                  <a:gd name="T3" fmla="*/ 14 h 25"/>
                  <a:gd name="T4" fmla="*/ 51 w 52"/>
                  <a:gd name="T5" fmla="*/ 24 h 25"/>
                  <a:gd name="T6" fmla="*/ 51 w 52"/>
                  <a:gd name="T7" fmla="*/ 9 h 25"/>
                  <a:gd name="T8" fmla="*/ 0 w 52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25"/>
                  <a:gd name="T17" fmla="*/ 52 w 52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25">
                    <a:moveTo>
                      <a:pt x="0" y="0"/>
                    </a:moveTo>
                    <a:lnTo>
                      <a:pt x="0" y="14"/>
                    </a:lnTo>
                    <a:lnTo>
                      <a:pt x="51" y="24"/>
                    </a:lnTo>
                    <a:lnTo>
                      <a:pt x="51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</p:grpSp>
      <p:grpSp>
        <p:nvGrpSpPr>
          <p:cNvPr id="3113" name="Group 65"/>
          <p:cNvGrpSpPr>
            <a:grpSpLocks/>
          </p:cNvGrpSpPr>
          <p:nvPr/>
        </p:nvGrpSpPr>
        <p:grpSpPr bwMode="auto">
          <a:xfrm>
            <a:off x="890588" y="3285332"/>
            <a:ext cx="233362" cy="560387"/>
            <a:chOff x="938" y="1954"/>
            <a:chExt cx="159" cy="353"/>
          </a:xfrm>
        </p:grpSpPr>
        <p:sp>
          <p:nvSpPr>
            <p:cNvPr id="27722" name="Freeform 66"/>
            <p:cNvSpPr>
              <a:spLocks/>
            </p:cNvSpPr>
            <p:nvPr/>
          </p:nvSpPr>
          <p:spPr bwMode="auto">
            <a:xfrm>
              <a:off x="938" y="1970"/>
              <a:ext cx="154" cy="337"/>
            </a:xfrm>
            <a:custGeom>
              <a:avLst/>
              <a:gdLst>
                <a:gd name="T0" fmla="*/ 0 w 154"/>
                <a:gd name="T1" fmla="*/ 0 h 337"/>
                <a:gd name="T2" fmla="*/ 153 w 154"/>
                <a:gd name="T3" fmla="*/ 0 h 337"/>
                <a:gd name="T4" fmla="*/ 153 w 154"/>
                <a:gd name="T5" fmla="*/ 336 h 337"/>
                <a:gd name="T6" fmla="*/ 0 w 154"/>
                <a:gd name="T7" fmla="*/ 336 h 337"/>
                <a:gd name="T8" fmla="*/ 0 w 154"/>
                <a:gd name="T9" fmla="*/ 0 h 3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337"/>
                <a:gd name="T17" fmla="*/ 154 w 154"/>
                <a:gd name="T18" fmla="*/ 337 h 3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337">
                  <a:moveTo>
                    <a:pt x="0" y="0"/>
                  </a:moveTo>
                  <a:lnTo>
                    <a:pt x="153" y="0"/>
                  </a:lnTo>
                  <a:lnTo>
                    <a:pt x="153" y="336"/>
                  </a:lnTo>
                  <a:lnTo>
                    <a:pt x="0" y="33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23" name="Freeform 67"/>
            <p:cNvSpPr>
              <a:spLocks/>
            </p:cNvSpPr>
            <p:nvPr/>
          </p:nvSpPr>
          <p:spPr bwMode="auto">
            <a:xfrm>
              <a:off x="938" y="1954"/>
              <a:ext cx="154" cy="17"/>
            </a:xfrm>
            <a:custGeom>
              <a:avLst/>
              <a:gdLst>
                <a:gd name="T0" fmla="*/ 0 w 154"/>
                <a:gd name="T1" fmla="*/ 16 h 17"/>
                <a:gd name="T2" fmla="*/ 153 w 154"/>
                <a:gd name="T3" fmla="*/ 16 h 17"/>
                <a:gd name="T4" fmla="*/ 135 w 154"/>
                <a:gd name="T5" fmla="*/ 0 h 17"/>
                <a:gd name="T6" fmla="*/ 16 w 154"/>
                <a:gd name="T7" fmla="*/ 0 h 17"/>
                <a:gd name="T8" fmla="*/ 0 w 15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7"/>
                <a:gd name="T17" fmla="*/ 154 w 15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7">
                  <a:moveTo>
                    <a:pt x="0" y="16"/>
                  </a:moveTo>
                  <a:lnTo>
                    <a:pt x="153" y="16"/>
                  </a:lnTo>
                  <a:lnTo>
                    <a:pt x="135" y="0"/>
                  </a:lnTo>
                  <a:lnTo>
                    <a:pt x="16" y="0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24" name="Freeform 68"/>
            <p:cNvSpPr>
              <a:spLocks/>
            </p:cNvSpPr>
            <p:nvPr/>
          </p:nvSpPr>
          <p:spPr bwMode="auto">
            <a:xfrm>
              <a:off x="938" y="2129"/>
              <a:ext cx="154" cy="178"/>
            </a:xfrm>
            <a:custGeom>
              <a:avLst/>
              <a:gdLst>
                <a:gd name="T0" fmla="*/ 33 w 154"/>
                <a:gd name="T1" fmla="*/ 177 h 178"/>
                <a:gd name="T2" fmla="*/ 153 w 154"/>
                <a:gd name="T3" fmla="*/ 39 h 178"/>
                <a:gd name="T4" fmla="*/ 153 w 154"/>
                <a:gd name="T5" fmla="*/ 0 h 178"/>
                <a:gd name="T6" fmla="*/ 0 w 154"/>
                <a:gd name="T7" fmla="*/ 177 h 178"/>
                <a:gd name="T8" fmla="*/ 33 w 154"/>
                <a:gd name="T9" fmla="*/ 177 h 1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78"/>
                <a:gd name="T17" fmla="*/ 154 w 154"/>
                <a:gd name="T18" fmla="*/ 178 h 1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78">
                  <a:moveTo>
                    <a:pt x="33" y="177"/>
                  </a:moveTo>
                  <a:lnTo>
                    <a:pt x="153" y="39"/>
                  </a:lnTo>
                  <a:lnTo>
                    <a:pt x="153" y="0"/>
                  </a:lnTo>
                  <a:lnTo>
                    <a:pt x="0" y="177"/>
                  </a:lnTo>
                  <a:lnTo>
                    <a:pt x="33" y="177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25" name="Freeform 69"/>
            <p:cNvSpPr>
              <a:spLocks/>
            </p:cNvSpPr>
            <p:nvPr/>
          </p:nvSpPr>
          <p:spPr bwMode="auto">
            <a:xfrm>
              <a:off x="988" y="2183"/>
              <a:ext cx="104" cy="124"/>
            </a:xfrm>
            <a:custGeom>
              <a:avLst/>
              <a:gdLst>
                <a:gd name="T0" fmla="*/ 103 w 104"/>
                <a:gd name="T1" fmla="*/ 123 h 124"/>
                <a:gd name="T2" fmla="*/ 0 w 104"/>
                <a:gd name="T3" fmla="*/ 123 h 124"/>
                <a:gd name="T4" fmla="*/ 103 w 104"/>
                <a:gd name="T5" fmla="*/ 0 h 124"/>
                <a:gd name="T6" fmla="*/ 103 w 104"/>
                <a:gd name="T7" fmla="*/ 123 h 1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124"/>
                <a:gd name="T14" fmla="*/ 104 w 104"/>
                <a:gd name="T15" fmla="*/ 124 h 1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124">
                  <a:moveTo>
                    <a:pt x="103" y="123"/>
                  </a:moveTo>
                  <a:lnTo>
                    <a:pt x="0" y="123"/>
                  </a:lnTo>
                  <a:lnTo>
                    <a:pt x="103" y="0"/>
                  </a:lnTo>
                  <a:lnTo>
                    <a:pt x="103" y="123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26" name="Freeform 70"/>
            <p:cNvSpPr>
              <a:spLocks/>
            </p:cNvSpPr>
            <p:nvPr/>
          </p:nvSpPr>
          <p:spPr bwMode="auto">
            <a:xfrm>
              <a:off x="938" y="1970"/>
              <a:ext cx="103" cy="123"/>
            </a:xfrm>
            <a:custGeom>
              <a:avLst/>
              <a:gdLst>
                <a:gd name="T0" fmla="*/ 0 w 103"/>
                <a:gd name="T1" fmla="*/ 0 h 123"/>
                <a:gd name="T2" fmla="*/ 102 w 103"/>
                <a:gd name="T3" fmla="*/ 0 h 123"/>
                <a:gd name="T4" fmla="*/ 0 w 103"/>
                <a:gd name="T5" fmla="*/ 122 h 123"/>
                <a:gd name="T6" fmla="*/ 0 w 103"/>
                <a:gd name="T7" fmla="*/ 0 h 1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3"/>
                <a:gd name="T13" fmla="*/ 0 h 123"/>
                <a:gd name="T14" fmla="*/ 103 w 103"/>
                <a:gd name="T15" fmla="*/ 123 h 1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3" h="123">
                  <a:moveTo>
                    <a:pt x="0" y="0"/>
                  </a:moveTo>
                  <a:lnTo>
                    <a:pt x="102" y="0"/>
                  </a:lnTo>
                  <a:lnTo>
                    <a:pt x="0" y="122"/>
                  </a:lnTo>
                  <a:lnTo>
                    <a:pt x="0" y="0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27" name="Freeform 71"/>
            <p:cNvSpPr>
              <a:spLocks/>
            </p:cNvSpPr>
            <p:nvPr/>
          </p:nvSpPr>
          <p:spPr bwMode="auto">
            <a:xfrm>
              <a:off x="1052" y="1971"/>
              <a:ext cx="30" cy="54"/>
            </a:xfrm>
            <a:custGeom>
              <a:avLst/>
              <a:gdLst>
                <a:gd name="T0" fmla="*/ 0 w 30"/>
                <a:gd name="T1" fmla="*/ 0 h 54"/>
                <a:gd name="T2" fmla="*/ 29 w 30"/>
                <a:gd name="T3" fmla="*/ 0 h 54"/>
                <a:gd name="T4" fmla="*/ 29 w 30"/>
                <a:gd name="T5" fmla="*/ 53 h 54"/>
                <a:gd name="T6" fmla="*/ 0 w 30"/>
                <a:gd name="T7" fmla="*/ 53 h 54"/>
                <a:gd name="T8" fmla="*/ 0 w 30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54"/>
                <a:gd name="T17" fmla="*/ 30 w 3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54">
                  <a:moveTo>
                    <a:pt x="0" y="0"/>
                  </a:moveTo>
                  <a:lnTo>
                    <a:pt x="29" y="0"/>
                  </a:lnTo>
                  <a:lnTo>
                    <a:pt x="29" y="53"/>
                  </a:lnTo>
                  <a:lnTo>
                    <a:pt x="0" y="53"/>
                  </a:lnTo>
                  <a:lnTo>
                    <a:pt x="0" y="0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28" name="Freeform 72"/>
            <p:cNvSpPr>
              <a:spLocks/>
            </p:cNvSpPr>
            <p:nvPr/>
          </p:nvSpPr>
          <p:spPr bwMode="auto">
            <a:xfrm>
              <a:off x="1050" y="1971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0 w 19"/>
                <a:gd name="T3" fmla="*/ 16 h 17"/>
                <a:gd name="T4" fmla="*/ 0 w 19"/>
                <a:gd name="T5" fmla="*/ 8 h 17"/>
                <a:gd name="T6" fmla="*/ 18 w 19"/>
                <a:gd name="T7" fmla="*/ 0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8" y="0"/>
                  </a:lnTo>
                  <a:lnTo>
                    <a:pt x="18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29" name="Freeform 73"/>
            <p:cNvSpPr>
              <a:spLocks/>
            </p:cNvSpPr>
            <p:nvPr/>
          </p:nvSpPr>
          <p:spPr bwMode="auto">
            <a:xfrm>
              <a:off x="1050" y="1971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9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7"/>
                <a:gd name="T14" fmla="*/ 19 w 19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7">
                  <a:moveTo>
                    <a:pt x="0" y="16"/>
                  </a:moveTo>
                  <a:lnTo>
                    <a:pt x="9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30" name="Line 74"/>
            <p:cNvSpPr>
              <a:spLocks noChangeShapeType="1"/>
            </p:cNvSpPr>
            <p:nvPr/>
          </p:nvSpPr>
          <p:spPr bwMode="auto">
            <a:xfrm>
              <a:off x="1052" y="1971"/>
              <a:ext cx="19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31" name="Line 75"/>
            <p:cNvSpPr>
              <a:spLocks noChangeShapeType="1"/>
            </p:cNvSpPr>
            <p:nvPr/>
          </p:nvSpPr>
          <p:spPr bwMode="auto">
            <a:xfrm>
              <a:off x="1081" y="1975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32" name="Line 76"/>
            <p:cNvSpPr>
              <a:spLocks noChangeShapeType="1"/>
            </p:cNvSpPr>
            <p:nvPr/>
          </p:nvSpPr>
          <p:spPr bwMode="auto">
            <a:xfrm>
              <a:off x="1081" y="1992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33" name="Freeform 77"/>
            <p:cNvSpPr>
              <a:spLocks/>
            </p:cNvSpPr>
            <p:nvPr/>
          </p:nvSpPr>
          <p:spPr bwMode="auto">
            <a:xfrm>
              <a:off x="1079" y="2008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34" name="Line 78"/>
            <p:cNvSpPr>
              <a:spLocks noChangeShapeType="1"/>
            </p:cNvSpPr>
            <p:nvPr/>
          </p:nvSpPr>
          <p:spPr bwMode="auto">
            <a:xfrm flipH="1">
              <a:off x="1060" y="2024"/>
              <a:ext cx="5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35" name="Line 79"/>
            <p:cNvSpPr>
              <a:spLocks noChangeShapeType="1"/>
            </p:cNvSpPr>
            <p:nvPr/>
          </p:nvSpPr>
          <p:spPr bwMode="auto">
            <a:xfrm flipV="1">
              <a:off x="1052" y="2014"/>
              <a:ext cx="0" cy="5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36" name="Line 80"/>
            <p:cNvSpPr>
              <a:spLocks noChangeShapeType="1"/>
            </p:cNvSpPr>
            <p:nvPr/>
          </p:nvSpPr>
          <p:spPr bwMode="auto">
            <a:xfrm flipV="1">
              <a:off x="1052" y="1985"/>
              <a:ext cx="0" cy="17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37" name="Line 81"/>
            <p:cNvSpPr>
              <a:spLocks noChangeShapeType="1"/>
            </p:cNvSpPr>
            <p:nvPr/>
          </p:nvSpPr>
          <p:spPr bwMode="auto">
            <a:xfrm flipV="1">
              <a:off x="1052" y="1971"/>
              <a:ext cx="0" cy="1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38" name="Freeform 82"/>
            <p:cNvSpPr>
              <a:spLocks/>
            </p:cNvSpPr>
            <p:nvPr/>
          </p:nvSpPr>
          <p:spPr bwMode="auto">
            <a:xfrm>
              <a:off x="1068" y="1977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39" name="Freeform 83"/>
            <p:cNvSpPr>
              <a:spLocks/>
            </p:cNvSpPr>
            <p:nvPr/>
          </p:nvSpPr>
          <p:spPr bwMode="auto">
            <a:xfrm>
              <a:off x="1067" y="1976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40" name="Freeform 84"/>
            <p:cNvSpPr>
              <a:spLocks/>
            </p:cNvSpPr>
            <p:nvPr/>
          </p:nvSpPr>
          <p:spPr bwMode="auto">
            <a:xfrm>
              <a:off x="1067" y="1976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41" name="Freeform 85"/>
            <p:cNvSpPr>
              <a:spLocks/>
            </p:cNvSpPr>
            <p:nvPr/>
          </p:nvSpPr>
          <p:spPr bwMode="auto">
            <a:xfrm>
              <a:off x="1068" y="1977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42" name="Line 86"/>
            <p:cNvSpPr>
              <a:spLocks noChangeShapeType="1"/>
            </p:cNvSpPr>
            <p:nvPr/>
          </p:nvSpPr>
          <p:spPr bwMode="auto">
            <a:xfrm flipV="1">
              <a:off x="1068" y="1987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43" name="Freeform 87"/>
            <p:cNvSpPr>
              <a:spLocks/>
            </p:cNvSpPr>
            <p:nvPr/>
          </p:nvSpPr>
          <p:spPr bwMode="auto">
            <a:xfrm>
              <a:off x="1076" y="1975"/>
              <a:ext cx="19" cy="23"/>
            </a:xfrm>
            <a:custGeom>
              <a:avLst/>
              <a:gdLst>
                <a:gd name="T0" fmla="*/ 0 w 19"/>
                <a:gd name="T1" fmla="*/ 0 h 23"/>
                <a:gd name="T2" fmla="*/ 18 w 19"/>
                <a:gd name="T3" fmla="*/ 0 h 23"/>
                <a:gd name="T4" fmla="*/ 18 w 19"/>
                <a:gd name="T5" fmla="*/ 22 h 23"/>
                <a:gd name="T6" fmla="*/ 0 w 19"/>
                <a:gd name="T7" fmla="*/ 22 h 23"/>
                <a:gd name="T8" fmla="*/ 0 w 19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23"/>
                <a:gd name="T17" fmla="*/ 19 w 1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23">
                  <a:moveTo>
                    <a:pt x="0" y="0"/>
                  </a:moveTo>
                  <a:lnTo>
                    <a:pt x="18" y="0"/>
                  </a:lnTo>
                  <a:lnTo>
                    <a:pt x="18" y="22"/>
                  </a:lnTo>
                  <a:lnTo>
                    <a:pt x="0" y="2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44" name="Freeform 88"/>
            <p:cNvSpPr>
              <a:spLocks/>
            </p:cNvSpPr>
            <p:nvPr/>
          </p:nvSpPr>
          <p:spPr bwMode="auto">
            <a:xfrm>
              <a:off x="1075" y="1974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0 w 19"/>
                <a:gd name="T3" fmla="*/ 16 h 17"/>
                <a:gd name="T4" fmla="*/ 0 w 19"/>
                <a:gd name="T5" fmla="*/ 8 h 17"/>
                <a:gd name="T6" fmla="*/ 18 w 19"/>
                <a:gd name="T7" fmla="*/ 0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8" y="0"/>
                  </a:lnTo>
                  <a:lnTo>
                    <a:pt x="18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45" name="Freeform 89"/>
            <p:cNvSpPr>
              <a:spLocks/>
            </p:cNvSpPr>
            <p:nvPr/>
          </p:nvSpPr>
          <p:spPr bwMode="auto">
            <a:xfrm>
              <a:off x="1075" y="1974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9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7"/>
                <a:gd name="T14" fmla="*/ 19 w 19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7">
                  <a:moveTo>
                    <a:pt x="0" y="16"/>
                  </a:moveTo>
                  <a:lnTo>
                    <a:pt x="9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46" name="Freeform 90"/>
            <p:cNvSpPr>
              <a:spLocks/>
            </p:cNvSpPr>
            <p:nvPr/>
          </p:nvSpPr>
          <p:spPr bwMode="auto">
            <a:xfrm>
              <a:off x="1076" y="1975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60000 65536"/>
                <a:gd name="T7" fmla="*/ 0 60000 65536"/>
                <a:gd name="T8" fmla="*/ 0 60000 65536"/>
                <a:gd name="T9" fmla="*/ 0 w 19"/>
                <a:gd name="T10" fmla="*/ 0 h 17"/>
                <a:gd name="T11" fmla="*/ 19 w 19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47" name="Line 91"/>
            <p:cNvSpPr>
              <a:spLocks noChangeShapeType="1"/>
            </p:cNvSpPr>
            <p:nvPr/>
          </p:nvSpPr>
          <p:spPr bwMode="auto">
            <a:xfrm flipV="1">
              <a:off x="1076" y="1989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48" name="Line 92"/>
            <p:cNvSpPr>
              <a:spLocks noChangeShapeType="1"/>
            </p:cNvSpPr>
            <p:nvPr/>
          </p:nvSpPr>
          <p:spPr bwMode="auto">
            <a:xfrm flipV="1">
              <a:off x="1076" y="1975"/>
              <a:ext cx="0" cy="1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49" name="Freeform 93"/>
            <p:cNvSpPr>
              <a:spLocks/>
            </p:cNvSpPr>
            <p:nvPr/>
          </p:nvSpPr>
          <p:spPr bwMode="auto">
            <a:xfrm>
              <a:off x="1054" y="1996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50" name="Freeform 94"/>
            <p:cNvSpPr>
              <a:spLocks/>
            </p:cNvSpPr>
            <p:nvPr/>
          </p:nvSpPr>
          <p:spPr bwMode="auto">
            <a:xfrm>
              <a:off x="1054" y="1999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51" name="Freeform 95"/>
            <p:cNvSpPr>
              <a:spLocks/>
            </p:cNvSpPr>
            <p:nvPr/>
          </p:nvSpPr>
          <p:spPr bwMode="auto">
            <a:xfrm>
              <a:off x="1054" y="2002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52" name="Freeform 96"/>
            <p:cNvSpPr>
              <a:spLocks/>
            </p:cNvSpPr>
            <p:nvPr/>
          </p:nvSpPr>
          <p:spPr bwMode="auto">
            <a:xfrm>
              <a:off x="1055" y="2007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53" name="Freeform 97"/>
            <p:cNvSpPr>
              <a:spLocks/>
            </p:cNvSpPr>
            <p:nvPr/>
          </p:nvSpPr>
          <p:spPr bwMode="auto">
            <a:xfrm>
              <a:off x="1067" y="2001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54" name="Freeform 98"/>
            <p:cNvSpPr>
              <a:spLocks/>
            </p:cNvSpPr>
            <p:nvPr/>
          </p:nvSpPr>
          <p:spPr bwMode="auto">
            <a:xfrm>
              <a:off x="1067" y="2025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8 w 18"/>
                <a:gd name="T3" fmla="*/ 16 h 17"/>
                <a:gd name="T4" fmla="*/ 0 w 18"/>
                <a:gd name="T5" fmla="*/ 0 h 17"/>
                <a:gd name="T6" fmla="*/ 17 w 18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17" y="0"/>
                  </a:moveTo>
                  <a:lnTo>
                    <a:pt x="8" y="16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55" name="Line 99"/>
            <p:cNvSpPr>
              <a:spLocks noChangeShapeType="1"/>
            </p:cNvSpPr>
            <p:nvPr/>
          </p:nvSpPr>
          <p:spPr bwMode="auto">
            <a:xfrm>
              <a:off x="1068" y="2001"/>
              <a:ext cx="0" cy="1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56" name="Freeform 100"/>
            <p:cNvSpPr>
              <a:spLocks/>
            </p:cNvSpPr>
            <p:nvPr/>
          </p:nvSpPr>
          <p:spPr bwMode="auto">
            <a:xfrm>
              <a:off x="1067" y="2016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8 w 18"/>
                <a:gd name="T5" fmla="*/ 16 h 17"/>
                <a:gd name="T6" fmla="*/ 0 w 18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8" y="16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57" name="Freeform 101"/>
            <p:cNvSpPr>
              <a:spLocks/>
            </p:cNvSpPr>
            <p:nvPr/>
          </p:nvSpPr>
          <p:spPr bwMode="auto">
            <a:xfrm>
              <a:off x="1066" y="2015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58" name="Freeform 102"/>
            <p:cNvSpPr>
              <a:spLocks/>
            </p:cNvSpPr>
            <p:nvPr/>
          </p:nvSpPr>
          <p:spPr bwMode="auto">
            <a:xfrm>
              <a:off x="1066" y="2015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59" name="Freeform 103"/>
            <p:cNvSpPr>
              <a:spLocks/>
            </p:cNvSpPr>
            <p:nvPr/>
          </p:nvSpPr>
          <p:spPr bwMode="auto">
            <a:xfrm>
              <a:off x="1067" y="2016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8 w 18"/>
                <a:gd name="T5" fmla="*/ 16 h 17"/>
                <a:gd name="T6" fmla="*/ 0 w 18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8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60" name="Freeform 104"/>
            <p:cNvSpPr>
              <a:spLocks/>
            </p:cNvSpPr>
            <p:nvPr/>
          </p:nvSpPr>
          <p:spPr bwMode="auto">
            <a:xfrm>
              <a:off x="954" y="2025"/>
              <a:ext cx="121" cy="205"/>
            </a:xfrm>
            <a:custGeom>
              <a:avLst/>
              <a:gdLst>
                <a:gd name="T0" fmla="*/ 0 w 121"/>
                <a:gd name="T1" fmla="*/ 0 h 205"/>
                <a:gd name="T2" fmla="*/ 120 w 121"/>
                <a:gd name="T3" fmla="*/ 0 h 205"/>
                <a:gd name="T4" fmla="*/ 120 w 121"/>
                <a:gd name="T5" fmla="*/ 204 h 205"/>
                <a:gd name="T6" fmla="*/ 0 w 121"/>
                <a:gd name="T7" fmla="*/ 204 h 205"/>
                <a:gd name="T8" fmla="*/ 0 w 121"/>
                <a:gd name="T9" fmla="*/ 0 h 2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1"/>
                <a:gd name="T16" fmla="*/ 0 h 205"/>
                <a:gd name="T17" fmla="*/ 121 w 121"/>
                <a:gd name="T18" fmla="*/ 205 h 2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1" h="205">
                  <a:moveTo>
                    <a:pt x="0" y="0"/>
                  </a:moveTo>
                  <a:lnTo>
                    <a:pt x="120" y="0"/>
                  </a:lnTo>
                  <a:lnTo>
                    <a:pt x="120" y="204"/>
                  </a:lnTo>
                  <a:lnTo>
                    <a:pt x="0" y="204"/>
                  </a:lnTo>
                  <a:lnTo>
                    <a:pt x="0" y="0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61" name="Freeform 105"/>
            <p:cNvSpPr>
              <a:spLocks/>
            </p:cNvSpPr>
            <p:nvPr/>
          </p:nvSpPr>
          <p:spPr bwMode="auto">
            <a:xfrm>
              <a:off x="953" y="2025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62" name="Freeform 106"/>
            <p:cNvSpPr>
              <a:spLocks/>
            </p:cNvSpPr>
            <p:nvPr/>
          </p:nvSpPr>
          <p:spPr bwMode="auto">
            <a:xfrm>
              <a:off x="953" y="2025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63" name="Line 107"/>
            <p:cNvSpPr>
              <a:spLocks noChangeShapeType="1"/>
            </p:cNvSpPr>
            <p:nvPr/>
          </p:nvSpPr>
          <p:spPr bwMode="auto">
            <a:xfrm>
              <a:off x="954" y="2025"/>
              <a:ext cx="18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64" name="Line 108"/>
            <p:cNvSpPr>
              <a:spLocks noChangeShapeType="1"/>
            </p:cNvSpPr>
            <p:nvPr/>
          </p:nvSpPr>
          <p:spPr bwMode="auto">
            <a:xfrm>
              <a:off x="987" y="2025"/>
              <a:ext cx="4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65" name="Line 109"/>
            <p:cNvSpPr>
              <a:spLocks noChangeShapeType="1"/>
            </p:cNvSpPr>
            <p:nvPr/>
          </p:nvSpPr>
          <p:spPr bwMode="auto">
            <a:xfrm>
              <a:off x="1005" y="2025"/>
              <a:ext cx="5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66" name="Line 110"/>
            <p:cNvSpPr>
              <a:spLocks noChangeShapeType="1"/>
            </p:cNvSpPr>
            <p:nvPr/>
          </p:nvSpPr>
          <p:spPr bwMode="auto">
            <a:xfrm>
              <a:off x="1024" y="2025"/>
              <a:ext cx="18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67" name="Line 111"/>
            <p:cNvSpPr>
              <a:spLocks noChangeShapeType="1"/>
            </p:cNvSpPr>
            <p:nvPr/>
          </p:nvSpPr>
          <p:spPr bwMode="auto">
            <a:xfrm>
              <a:off x="1056" y="2025"/>
              <a:ext cx="5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68" name="Line 112"/>
            <p:cNvSpPr>
              <a:spLocks noChangeShapeType="1"/>
            </p:cNvSpPr>
            <p:nvPr/>
          </p:nvSpPr>
          <p:spPr bwMode="auto">
            <a:xfrm>
              <a:off x="1074" y="2026"/>
              <a:ext cx="0" cy="5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69" name="Line 113"/>
            <p:cNvSpPr>
              <a:spLocks noChangeShapeType="1"/>
            </p:cNvSpPr>
            <p:nvPr/>
          </p:nvSpPr>
          <p:spPr bwMode="auto">
            <a:xfrm>
              <a:off x="1074" y="2043"/>
              <a:ext cx="0" cy="17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70" name="Line 114"/>
            <p:cNvSpPr>
              <a:spLocks noChangeShapeType="1"/>
            </p:cNvSpPr>
            <p:nvPr/>
          </p:nvSpPr>
          <p:spPr bwMode="auto">
            <a:xfrm>
              <a:off x="1074" y="2073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71" name="Line 115"/>
            <p:cNvSpPr>
              <a:spLocks noChangeShapeType="1"/>
            </p:cNvSpPr>
            <p:nvPr/>
          </p:nvSpPr>
          <p:spPr bwMode="auto">
            <a:xfrm>
              <a:off x="1074" y="2090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72" name="Line 116"/>
            <p:cNvSpPr>
              <a:spLocks noChangeShapeType="1"/>
            </p:cNvSpPr>
            <p:nvPr/>
          </p:nvSpPr>
          <p:spPr bwMode="auto">
            <a:xfrm>
              <a:off x="1074" y="2107"/>
              <a:ext cx="0" cy="16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73" name="Line 117"/>
            <p:cNvSpPr>
              <a:spLocks noChangeShapeType="1"/>
            </p:cNvSpPr>
            <p:nvPr/>
          </p:nvSpPr>
          <p:spPr bwMode="auto">
            <a:xfrm>
              <a:off x="1074" y="2136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74" name="Line 118"/>
            <p:cNvSpPr>
              <a:spLocks noChangeShapeType="1"/>
            </p:cNvSpPr>
            <p:nvPr/>
          </p:nvSpPr>
          <p:spPr bwMode="auto">
            <a:xfrm>
              <a:off x="1074" y="2153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75" name="Line 119"/>
            <p:cNvSpPr>
              <a:spLocks noChangeShapeType="1"/>
            </p:cNvSpPr>
            <p:nvPr/>
          </p:nvSpPr>
          <p:spPr bwMode="auto">
            <a:xfrm>
              <a:off x="1074" y="2170"/>
              <a:ext cx="0" cy="17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76" name="Line 120"/>
            <p:cNvSpPr>
              <a:spLocks noChangeShapeType="1"/>
            </p:cNvSpPr>
            <p:nvPr/>
          </p:nvSpPr>
          <p:spPr bwMode="auto">
            <a:xfrm>
              <a:off x="1074" y="2199"/>
              <a:ext cx="0" cy="5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77" name="Line 121"/>
            <p:cNvSpPr>
              <a:spLocks noChangeShapeType="1"/>
            </p:cNvSpPr>
            <p:nvPr/>
          </p:nvSpPr>
          <p:spPr bwMode="auto">
            <a:xfrm>
              <a:off x="1074" y="2217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78" name="Line 122"/>
            <p:cNvSpPr>
              <a:spLocks noChangeShapeType="1"/>
            </p:cNvSpPr>
            <p:nvPr/>
          </p:nvSpPr>
          <p:spPr bwMode="auto">
            <a:xfrm flipH="1">
              <a:off x="1049" y="2229"/>
              <a:ext cx="20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79" name="Line 123"/>
            <p:cNvSpPr>
              <a:spLocks noChangeShapeType="1"/>
            </p:cNvSpPr>
            <p:nvPr/>
          </p:nvSpPr>
          <p:spPr bwMode="auto">
            <a:xfrm flipH="1">
              <a:off x="1032" y="2229"/>
              <a:ext cx="4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80" name="Line 124"/>
            <p:cNvSpPr>
              <a:spLocks noChangeShapeType="1"/>
            </p:cNvSpPr>
            <p:nvPr/>
          </p:nvSpPr>
          <p:spPr bwMode="auto">
            <a:xfrm flipH="1">
              <a:off x="1013" y="2229"/>
              <a:ext cx="5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81" name="Line 125"/>
            <p:cNvSpPr>
              <a:spLocks noChangeShapeType="1"/>
            </p:cNvSpPr>
            <p:nvPr/>
          </p:nvSpPr>
          <p:spPr bwMode="auto">
            <a:xfrm flipH="1">
              <a:off x="980" y="2229"/>
              <a:ext cx="18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82" name="Line 126"/>
            <p:cNvSpPr>
              <a:spLocks noChangeShapeType="1"/>
            </p:cNvSpPr>
            <p:nvPr/>
          </p:nvSpPr>
          <p:spPr bwMode="auto">
            <a:xfrm flipH="1">
              <a:off x="962" y="2229"/>
              <a:ext cx="4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83" name="Line 127"/>
            <p:cNvSpPr>
              <a:spLocks noChangeShapeType="1"/>
            </p:cNvSpPr>
            <p:nvPr/>
          </p:nvSpPr>
          <p:spPr bwMode="auto">
            <a:xfrm flipV="1">
              <a:off x="954" y="2218"/>
              <a:ext cx="0" cy="5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84" name="Line 128"/>
            <p:cNvSpPr>
              <a:spLocks noChangeShapeType="1"/>
            </p:cNvSpPr>
            <p:nvPr/>
          </p:nvSpPr>
          <p:spPr bwMode="auto">
            <a:xfrm flipV="1">
              <a:off x="954" y="2188"/>
              <a:ext cx="0" cy="17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85" name="Line 129"/>
            <p:cNvSpPr>
              <a:spLocks noChangeShapeType="1"/>
            </p:cNvSpPr>
            <p:nvPr/>
          </p:nvSpPr>
          <p:spPr bwMode="auto">
            <a:xfrm flipV="1">
              <a:off x="954" y="2172"/>
              <a:ext cx="0" cy="3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86" name="Line 130"/>
            <p:cNvSpPr>
              <a:spLocks noChangeShapeType="1"/>
            </p:cNvSpPr>
            <p:nvPr/>
          </p:nvSpPr>
          <p:spPr bwMode="auto">
            <a:xfrm flipV="1">
              <a:off x="954" y="2155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87" name="Line 131"/>
            <p:cNvSpPr>
              <a:spLocks noChangeShapeType="1"/>
            </p:cNvSpPr>
            <p:nvPr/>
          </p:nvSpPr>
          <p:spPr bwMode="auto">
            <a:xfrm flipV="1">
              <a:off x="954" y="2125"/>
              <a:ext cx="0" cy="17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88" name="Line 132"/>
            <p:cNvSpPr>
              <a:spLocks noChangeShapeType="1"/>
            </p:cNvSpPr>
            <p:nvPr/>
          </p:nvSpPr>
          <p:spPr bwMode="auto">
            <a:xfrm flipV="1">
              <a:off x="954" y="2109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89" name="Line 133"/>
            <p:cNvSpPr>
              <a:spLocks noChangeShapeType="1"/>
            </p:cNvSpPr>
            <p:nvPr/>
          </p:nvSpPr>
          <p:spPr bwMode="auto">
            <a:xfrm flipV="1">
              <a:off x="954" y="2091"/>
              <a:ext cx="0" cy="5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90" name="Line 134"/>
            <p:cNvSpPr>
              <a:spLocks noChangeShapeType="1"/>
            </p:cNvSpPr>
            <p:nvPr/>
          </p:nvSpPr>
          <p:spPr bwMode="auto">
            <a:xfrm flipV="1">
              <a:off x="954" y="2061"/>
              <a:ext cx="0" cy="18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91" name="Line 135"/>
            <p:cNvSpPr>
              <a:spLocks noChangeShapeType="1"/>
            </p:cNvSpPr>
            <p:nvPr/>
          </p:nvSpPr>
          <p:spPr bwMode="auto">
            <a:xfrm flipV="1">
              <a:off x="954" y="2045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92" name="Line 136"/>
            <p:cNvSpPr>
              <a:spLocks noChangeShapeType="1"/>
            </p:cNvSpPr>
            <p:nvPr/>
          </p:nvSpPr>
          <p:spPr bwMode="auto">
            <a:xfrm flipV="1">
              <a:off x="954" y="2028"/>
              <a:ext cx="0" cy="4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93" name="Freeform 137"/>
            <p:cNvSpPr>
              <a:spLocks/>
            </p:cNvSpPr>
            <p:nvPr/>
          </p:nvSpPr>
          <p:spPr bwMode="auto">
            <a:xfrm>
              <a:off x="1005" y="2170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94" name="Freeform 138"/>
            <p:cNvSpPr>
              <a:spLocks/>
            </p:cNvSpPr>
            <p:nvPr/>
          </p:nvSpPr>
          <p:spPr bwMode="auto">
            <a:xfrm>
              <a:off x="1004" y="2169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95" name="Freeform 139"/>
            <p:cNvSpPr>
              <a:spLocks/>
            </p:cNvSpPr>
            <p:nvPr/>
          </p:nvSpPr>
          <p:spPr bwMode="auto">
            <a:xfrm>
              <a:off x="1004" y="2169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96" name="Freeform 140"/>
            <p:cNvSpPr>
              <a:spLocks/>
            </p:cNvSpPr>
            <p:nvPr/>
          </p:nvSpPr>
          <p:spPr bwMode="auto">
            <a:xfrm>
              <a:off x="1005" y="2170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97" name="Line 141"/>
            <p:cNvSpPr>
              <a:spLocks noChangeShapeType="1"/>
            </p:cNvSpPr>
            <p:nvPr/>
          </p:nvSpPr>
          <p:spPr bwMode="auto">
            <a:xfrm flipH="1">
              <a:off x="1005" y="2181"/>
              <a:ext cx="5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98" name="Freeform 142"/>
            <p:cNvSpPr>
              <a:spLocks/>
            </p:cNvSpPr>
            <p:nvPr/>
          </p:nvSpPr>
          <p:spPr bwMode="auto">
            <a:xfrm>
              <a:off x="1005" y="218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99" name="Freeform 143"/>
            <p:cNvSpPr>
              <a:spLocks/>
            </p:cNvSpPr>
            <p:nvPr/>
          </p:nvSpPr>
          <p:spPr bwMode="auto">
            <a:xfrm>
              <a:off x="1004" y="218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00" name="Freeform 144"/>
            <p:cNvSpPr>
              <a:spLocks/>
            </p:cNvSpPr>
            <p:nvPr/>
          </p:nvSpPr>
          <p:spPr bwMode="auto">
            <a:xfrm>
              <a:off x="1004" y="2182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01" name="Freeform 145"/>
            <p:cNvSpPr>
              <a:spLocks/>
            </p:cNvSpPr>
            <p:nvPr/>
          </p:nvSpPr>
          <p:spPr bwMode="auto">
            <a:xfrm>
              <a:off x="1005" y="218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02" name="Freeform 146"/>
            <p:cNvSpPr>
              <a:spLocks/>
            </p:cNvSpPr>
            <p:nvPr/>
          </p:nvSpPr>
          <p:spPr bwMode="auto">
            <a:xfrm>
              <a:off x="1005" y="219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03" name="Freeform 147"/>
            <p:cNvSpPr>
              <a:spLocks/>
            </p:cNvSpPr>
            <p:nvPr/>
          </p:nvSpPr>
          <p:spPr bwMode="auto">
            <a:xfrm>
              <a:off x="1005" y="2195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04" name="Freeform 148"/>
            <p:cNvSpPr>
              <a:spLocks/>
            </p:cNvSpPr>
            <p:nvPr/>
          </p:nvSpPr>
          <p:spPr bwMode="auto">
            <a:xfrm>
              <a:off x="1004" y="2194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05" name="Freeform 149"/>
            <p:cNvSpPr>
              <a:spLocks/>
            </p:cNvSpPr>
            <p:nvPr/>
          </p:nvSpPr>
          <p:spPr bwMode="auto">
            <a:xfrm>
              <a:off x="1004" y="2194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06" name="Freeform 150"/>
            <p:cNvSpPr>
              <a:spLocks/>
            </p:cNvSpPr>
            <p:nvPr/>
          </p:nvSpPr>
          <p:spPr bwMode="auto">
            <a:xfrm>
              <a:off x="1005" y="2195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07" name="Freeform 151"/>
            <p:cNvSpPr>
              <a:spLocks/>
            </p:cNvSpPr>
            <p:nvPr/>
          </p:nvSpPr>
          <p:spPr bwMode="auto">
            <a:xfrm>
              <a:off x="1005" y="2205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08" name="Freeform 152"/>
            <p:cNvSpPr>
              <a:spLocks/>
            </p:cNvSpPr>
            <p:nvPr/>
          </p:nvSpPr>
          <p:spPr bwMode="auto">
            <a:xfrm>
              <a:off x="1005" y="220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09" name="Freeform 153"/>
            <p:cNvSpPr>
              <a:spLocks/>
            </p:cNvSpPr>
            <p:nvPr/>
          </p:nvSpPr>
          <p:spPr bwMode="auto">
            <a:xfrm>
              <a:off x="1004" y="2207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10" name="Freeform 154"/>
            <p:cNvSpPr>
              <a:spLocks/>
            </p:cNvSpPr>
            <p:nvPr/>
          </p:nvSpPr>
          <p:spPr bwMode="auto">
            <a:xfrm>
              <a:off x="1004" y="2207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11" name="Freeform 155"/>
            <p:cNvSpPr>
              <a:spLocks/>
            </p:cNvSpPr>
            <p:nvPr/>
          </p:nvSpPr>
          <p:spPr bwMode="auto">
            <a:xfrm>
              <a:off x="1005" y="220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12" name="Freeform 156"/>
            <p:cNvSpPr>
              <a:spLocks/>
            </p:cNvSpPr>
            <p:nvPr/>
          </p:nvSpPr>
          <p:spPr bwMode="auto">
            <a:xfrm>
              <a:off x="1005" y="2218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13" name="Freeform 157"/>
            <p:cNvSpPr>
              <a:spLocks/>
            </p:cNvSpPr>
            <p:nvPr/>
          </p:nvSpPr>
          <p:spPr bwMode="auto">
            <a:xfrm>
              <a:off x="1019" y="2170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14" name="Freeform 158"/>
            <p:cNvSpPr>
              <a:spLocks/>
            </p:cNvSpPr>
            <p:nvPr/>
          </p:nvSpPr>
          <p:spPr bwMode="auto">
            <a:xfrm>
              <a:off x="1018" y="2169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15" name="Freeform 159"/>
            <p:cNvSpPr>
              <a:spLocks/>
            </p:cNvSpPr>
            <p:nvPr/>
          </p:nvSpPr>
          <p:spPr bwMode="auto">
            <a:xfrm>
              <a:off x="1018" y="2169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16" name="Freeform 160"/>
            <p:cNvSpPr>
              <a:spLocks/>
            </p:cNvSpPr>
            <p:nvPr/>
          </p:nvSpPr>
          <p:spPr bwMode="auto">
            <a:xfrm>
              <a:off x="1019" y="2170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17" name="Line 161"/>
            <p:cNvSpPr>
              <a:spLocks noChangeShapeType="1"/>
            </p:cNvSpPr>
            <p:nvPr/>
          </p:nvSpPr>
          <p:spPr bwMode="auto">
            <a:xfrm flipH="1">
              <a:off x="1019" y="2181"/>
              <a:ext cx="5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18" name="Freeform 162"/>
            <p:cNvSpPr>
              <a:spLocks/>
            </p:cNvSpPr>
            <p:nvPr/>
          </p:nvSpPr>
          <p:spPr bwMode="auto">
            <a:xfrm>
              <a:off x="1019" y="218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19" name="Freeform 163"/>
            <p:cNvSpPr>
              <a:spLocks/>
            </p:cNvSpPr>
            <p:nvPr/>
          </p:nvSpPr>
          <p:spPr bwMode="auto">
            <a:xfrm>
              <a:off x="1018" y="218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20" name="Freeform 164"/>
            <p:cNvSpPr>
              <a:spLocks/>
            </p:cNvSpPr>
            <p:nvPr/>
          </p:nvSpPr>
          <p:spPr bwMode="auto">
            <a:xfrm>
              <a:off x="1018" y="2182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21" name="Freeform 165"/>
            <p:cNvSpPr>
              <a:spLocks/>
            </p:cNvSpPr>
            <p:nvPr/>
          </p:nvSpPr>
          <p:spPr bwMode="auto">
            <a:xfrm>
              <a:off x="1019" y="218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22" name="Freeform 166"/>
            <p:cNvSpPr>
              <a:spLocks/>
            </p:cNvSpPr>
            <p:nvPr/>
          </p:nvSpPr>
          <p:spPr bwMode="auto">
            <a:xfrm>
              <a:off x="1019" y="219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23" name="Freeform 167"/>
            <p:cNvSpPr>
              <a:spLocks/>
            </p:cNvSpPr>
            <p:nvPr/>
          </p:nvSpPr>
          <p:spPr bwMode="auto">
            <a:xfrm>
              <a:off x="1019" y="2195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24" name="Freeform 168"/>
            <p:cNvSpPr>
              <a:spLocks/>
            </p:cNvSpPr>
            <p:nvPr/>
          </p:nvSpPr>
          <p:spPr bwMode="auto">
            <a:xfrm>
              <a:off x="1018" y="2194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25" name="Freeform 169"/>
            <p:cNvSpPr>
              <a:spLocks/>
            </p:cNvSpPr>
            <p:nvPr/>
          </p:nvSpPr>
          <p:spPr bwMode="auto">
            <a:xfrm>
              <a:off x="1018" y="2194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26" name="Freeform 170"/>
            <p:cNvSpPr>
              <a:spLocks/>
            </p:cNvSpPr>
            <p:nvPr/>
          </p:nvSpPr>
          <p:spPr bwMode="auto">
            <a:xfrm>
              <a:off x="1019" y="2195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27" name="Freeform 171"/>
            <p:cNvSpPr>
              <a:spLocks/>
            </p:cNvSpPr>
            <p:nvPr/>
          </p:nvSpPr>
          <p:spPr bwMode="auto">
            <a:xfrm>
              <a:off x="1019" y="2205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28" name="Freeform 172"/>
            <p:cNvSpPr>
              <a:spLocks/>
            </p:cNvSpPr>
            <p:nvPr/>
          </p:nvSpPr>
          <p:spPr bwMode="auto">
            <a:xfrm>
              <a:off x="1019" y="220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29" name="Freeform 173"/>
            <p:cNvSpPr>
              <a:spLocks/>
            </p:cNvSpPr>
            <p:nvPr/>
          </p:nvSpPr>
          <p:spPr bwMode="auto">
            <a:xfrm>
              <a:off x="1018" y="2207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30" name="Freeform 174"/>
            <p:cNvSpPr>
              <a:spLocks/>
            </p:cNvSpPr>
            <p:nvPr/>
          </p:nvSpPr>
          <p:spPr bwMode="auto">
            <a:xfrm>
              <a:off x="1018" y="2207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31" name="Freeform 175"/>
            <p:cNvSpPr>
              <a:spLocks/>
            </p:cNvSpPr>
            <p:nvPr/>
          </p:nvSpPr>
          <p:spPr bwMode="auto">
            <a:xfrm>
              <a:off x="1019" y="220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32" name="Freeform 176"/>
            <p:cNvSpPr>
              <a:spLocks/>
            </p:cNvSpPr>
            <p:nvPr/>
          </p:nvSpPr>
          <p:spPr bwMode="auto">
            <a:xfrm>
              <a:off x="1019" y="2218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33" name="Freeform 177"/>
            <p:cNvSpPr>
              <a:spLocks/>
            </p:cNvSpPr>
            <p:nvPr/>
          </p:nvSpPr>
          <p:spPr bwMode="auto">
            <a:xfrm>
              <a:off x="1033" y="2170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34" name="Freeform 178"/>
            <p:cNvSpPr>
              <a:spLocks/>
            </p:cNvSpPr>
            <p:nvPr/>
          </p:nvSpPr>
          <p:spPr bwMode="auto">
            <a:xfrm>
              <a:off x="1032" y="2169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35" name="Freeform 179"/>
            <p:cNvSpPr>
              <a:spLocks/>
            </p:cNvSpPr>
            <p:nvPr/>
          </p:nvSpPr>
          <p:spPr bwMode="auto">
            <a:xfrm>
              <a:off x="1032" y="2169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36" name="Freeform 180"/>
            <p:cNvSpPr>
              <a:spLocks/>
            </p:cNvSpPr>
            <p:nvPr/>
          </p:nvSpPr>
          <p:spPr bwMode="auto">
            <a:xfrm>
              <a:off x="1033" y="2170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37" name="Line 181"/>
            <p:cNvSpPr>
              <a:spLocks noChangeShapeType="1"/>
            </p:cNvSpPr>
            <p:nvPr/>
          </p:nvSpPr>
          <p:spPr bwMode="auto">
            <a:xfrm flipH="1">
              <a:off x="1033" y="2181"/>
              <a:ext cx="4" cy="0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38" name="Freeform 182"/>
            <p:cNvSpPr>
              <a:spLocks/>
            </p:cNvSpPr>
            <p:nvPr/>
          </p:nvSpPr>
          <p:spPr bwMode="auto">
            <a:xfrm>
              <a:off x="1033" y="218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39" name="Freeform 183"/>
            <p:cNvSpPr>
              <a:spLocks/>
            </p:cNvSpPr>
            <p:nvPr/>
          </p:nvSpPr>
          <p:spPr bwMode="auto">
            <a:xfrm>
              <a:off x="1032" y="218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40" name="Freeform 184"/>
            <p:cNvSpPr>
              <a:spLocks/>
            </p:cNvSpPr>
            <p:nvPr/>
          </p:nvSpPr>
          <p:spPr bwMode="auto">
            <a:xfrm>
              <a:off x="1032" y="2182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41" name="Freeform 185"/>
            <p:cNvSpPr>
              <a:spLocks/>
            </p:cNvSpPr>
            <p:nvPr/>
          </p:nvSpPr>
          <p:spPr bwMode="auto">
            <a:xfrm>
              <a:off x="1033" y="218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42" name="Freeform 186"/>
            <p:cNvSpPr>
              <a:spLocks/>
            </p:cNvSpPr>
            <p:nvPr/>
          </p:nvSpPr>
          <p:spPr bwMode="auto">
            <a:xfrm>
              <a:off x="1033" y="219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43" name="Freeform 187"/>
            <p:cNvSpPr>
              <a:spLocks/>
            </p:cNvSpPr>
            <p:nvPr/>
          </p:nvSpPr>
          <p:spPr bwMode="auto">
            <a:xfrm>
              <a:off x="1033" y="2195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44" name="Freeform 188"/>
            <p:cNvSpPr>
              <a:spLocks/>
            </p:cNvSpPr>
            <p:nvPr/>
          </p:nvSpPr>
          <p:spPr bwMode="auto">
            <a:xfrm>
              <a:off x="1032" y="2194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45" name="Freeform 189"/>
            <p:cNvSpPr>
              <a:spLocks/>
            </p:cNvSpPr>
            <p:nvPr/>
          </p:nvSpPr>
          <p:spPr bwMode="auto">
            <a:xfrm>
              <a:off x="1032" y="2194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46" name="Freeform 190"/>
            <p:cNvSpPr>
              <a:spLocks/>
            </p:cNvSpPr>
            <p:nvPr/>
          </p:nvSpPr>
          <p:spPr bwMode="auto">
            <a:xfrm>
              <a:off x="1033" y="2195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47" name="Freeform 191"/>
            <p:cNvSpPr>
              <a:spLocks/>
            </p:cNvSpPr>
            <p:nvPr/>
          </p:nvSpPr>
          <p:spPr bwMode="auto">
            <a:xfrm>
              <a:off x="1033" y="2205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48" name="Freeform 192"/>
            <p:cNvSpPr>
              <a:spLocks/>
            </p:cNvSpPr>
            <p:nvPr/>
          </p:nvSpPr>
          <p:spPr bwMode="auto">
            <a:xfrm>
              <a:off x="1033" y="220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F3F3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49" name="Freeform 193"/>
            <p:cNvSpPr>
              <a:spLocks/>
            </p:cNvSpPr>
            <p:nvPr/>
          </p:nvSpPr>
          <p:spPr bwMode="auto">
            <a:xfrm>
              <a:off x="1032" y="2207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50" name="Freeform 194"/>
            <p:cNvSpPr>
              <a:spLocks/>
            </p:cNvSpPr>
            <p:nvPr/>
          </p:nvSpPr>
          <p:spPr bwMode="auto">
            <a:xfrm>
              <a:off x="1032" y="2207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51" name="Freeform 195"/>
            <p:cNvSpPr>
              <a:spLocks/>
            </p:cNvSpPr>
            <p:nvPr/>
          </p:nvSpPr>
          <p:spPr bwMode="auto">
            <a:xfrm>
              <a:off x="1033" y="220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52" name="Freeform 196"/>
            <p:cNvSpPr>
              <a:spLocks/>
            </p:cNvSpPr>
            <p:nvPr/>
          </p:nvSpPr>
          <p:spPr bwMode="auto">
            <a:xfrm>
              <a:off x="1033" y="2218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0C0C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53" name="Freeform 197"/>
            <p:cNvSpPr>
              <a:spLocks/>
            </p:cNvSpPr>
            <p:nvPr/>
          </p:nvSpPr>
          <p:spPr bwMode="auto">
            <a:xfrm>
              <a:off x="1010" y="2050"/>
              <a:ext cx="58" cy="68"/>
            </a:xfrm>
            <a:custGeom>
              <a:avLst/>
              <a:gdLst>
                <a:gd name="T0" fmla="*/ 0 w 58"/>
                <a:gd name="T1" fmla="*/ 0 h 68"/>
                <a:gd name="T2" fmla="*/ 57 w 58"/>
                <a:gd name="T3" fmla="*/ 0 h 68"/>
                <a:gd name="T4" fmla="*/ 57 w 58"/>
                <a:gd name="T5" fmla="*/ 67 h 68"/>
                <a:gd name="T6" fmla="*/ 0 w 58"/>
                <a:gd name="T7" fmla="*/ 67 h 68"/>
                <a:gd name="T8" fmla="*/ 0 w 58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8"/>
                <a:gd name="T17" fmla="*/ 58 w 58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8">
                  <a:moveTo>
                    <a:pt x="0" y="0"/>
                  </a:moveTo>
                  <a:lnTo>
                    <a:pt x="57" y="0"/>
                  </a:lnTo>
                  <a:lnTo>
                    <a:pt x="57" y="67"/>
                  </a:lnTo>
                  <a:lnTo>
                    <a:pt x="0" y="6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54" name="Freeform 198"/>
            <p:cNvSpPr>
              <a:spLocks/>
            </p:cNvSpPr>
            <p:nvPr/>
          </p:nvSpPr>
          <p:spPr bwMode="auto">
            <a:xfrm>
              <a:off x="1009" y="2049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0 w 19"/>
                <a:gd name="T3" fmla="*/ 16 h 17"/>
                <a:gd name="T4" fmla="*/ 0 w 19"/>
                <a:gd name="T5" fmla="*/ 8 h 17"/>
                <a:gd name="T6" fmla="*/ 18 w 19"/>
                <a:gd name="T7" fmla="*/ 0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8" y="0"/>
                  </a:lnTo>
                  <a:lnTo>
                    <a:pt x="18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55" name="Freeform 199"/>
            <p:cNvSpPr>
              <a:spLocks/>
            </p:cNvSpPr>
            <p:nvPr/>
          </p:nvSpPr>
          <p:spPr bwMode="auto">
            <a:xfrm>
              <a:off x="1009" y="2049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9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7"/>
                <a:gd name="T14" fmla="*/ 19 w 19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7">
                  <a:moveTo>
                    <a:pt x="0" y="16"/>
                  </a:moveTo>
                  <a:lnTo>
                    <a:pt x="9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56" name="Line 200"/>
            <p:cNvSpPr>
              <a:spLocks noChangeShapeType="1"/>
            </p:cNvSpPr>
            <p:nvPr/>
          </p:nvSpPr>
          <p:spPr bwMode="auto">
            <a:xfrm>
              <a:off x="1010" y="2050"/>
              <a:ext cx="1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57" name="Line 201"/>
            <p:cNvSpPr>
              <a:spLocks noChangeShapeType="1"/>
            </p:cNvSpPr>
            <p:nvPr/>
          </p:nvSpPr>
          <p:spPr bwMode="auto">
            <a:xfrm>
              <a:off x="1042" y="2050"/>
              <a:ext cx="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58" name="Line 202"/>
            <p:cNvSpPr>
              <a:spLocks noChangeShapeType="1"/>
            </p:cNvSpPr>
            <p:nvPr/>
          </p:nvSpPr>
          <p:spPr bwMode="auto">
            <a:xfrm>
              <a:off x="1061" y="2050"/>
              <a:ext cx="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59" name="Line 203"/>
            <p:cNvSpPr>
              <a:spLocks noChangeShapeType="1"/>
            </p:cNvSpPr>
            <p:nvPr/>
          </p:nvSpPr>
          <p:spPr bwMode="auto">
            <a:xfrm>
              <a:off x="1067" y="2061"/>
              <a:ext cx="0" cy="1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60" name="Line 204"/>
            <p:cNvSpPr>
              <a:spLocks noChangeShapeType="1"/>
            </p:cNvSpPr>
            <p:nvPr/>
          </p:nvSpPr>
          <p:spPr bwMode="auto">
            <a:xfrm>
              <a:off x="1067" y="2091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61" name="Line 205"/>
            <p:cNvSpPr>
              <a:spLocks noChangeShapeType="1"/>
            </p:cNvSpPr>
            <p:nvPr/>
          </p:nvSpPr>
          <p:spPr bwMode="auto">
            <a:xfrm>
              <a:off x="1067" y="2109"/>
              <a:ext cx="0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62" name="Line 206"/>
            <p:cNvSpPr>
              <a:spLocks noChangeShapeType="1"/>
            </p:cNvSpPr>
            <p:nvPr/>
          </p:nvSpPr>
          <p:spPr bwMode="auto">
            <a:xfrm flipH="1">
              <a:off x="1040" y="2117"/>
              <a:ext cx="1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63" name="Line 207"/>
            <p:cNvSpPr>
              <a:spLocks noChangeShapeType="1"/>
            </p:cNvSpPr>
            <p:nvPr/>
          </p:nvSpPr>
          <p:spPr bwMode="auto">
            <a:xfrm flipH="1">
              <a:off x="1021" y="2117"/>
              <a:ext cx="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64" name="Line 208"/>
            <p:cNvSpPr>
              <a:spLocks noChangeShapeType="1"/>
            </p:cNvSpPr>
            <p:nvPr/>
          </p:nvSpPr>
          <p:spPr bwMode="auto">
            <a:xfrm flipV="1">
              <a:off x="1010" y="2111"/>
              <a:ext cx="0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65" name="Line 209"/>
            <p:cNvSpPr>
              <a:spLocks noChangeShapeType="1"/>
            </p:cNvSpPr>
            <p:nvPr/>
          </p:nvSpPr>
          <p:spPr bwMode="auto">
            <a:xfrm flipV="1">
              <a:off x="1010" y="2081"/>
              <a:ext cx="0" cy="1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66" name="Line 210"/>
            <p:cNvSpPr>
              <a:spLocks noChangeShapeType="1"/>
            </p:cNvSpPr>
            <p:nvPr/>
          </p:nvSpPr>
          <p:spPr bwMode="auto">
            <a:xfrm flipV="1">
              <a:off x="1010" y="2064"/>
              <a:ext cx="0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67" name="Line 211"/>
            <p:cNvSpPr>
              <a:spLocks noChangeShapeType="1"/>
            </p:cNvSpPr>
            <p:nvPr/>
          </p:nvSpPr>
          <p:spPr bwMode="auto">
            <a:xfrm flipV="1">
              <a:off x="1010" y="2050"/>
              <a:ext cx="0" cy="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68" name="Freeform 212"/>
            <p:cNvSpPr>
              <a:spLocks/>
            </p:cNvSpPr>
            <p:nvPr/>
          </p:nvSpPr>
          <p:spPr bwMode="auto">
            <a:xfrm>
              <a:off x="1015" y="205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69" name="Freeform 213"/>
            <p:cNvSpPr>
              <a:spLocks/>
            </p:cNvSpPr>
            <p:nvPr/>
          </p:nvSpPr>
          <p:spPr bwMode="auto">
            <a:xfrm>
              <a:off x="1014" y="205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70" name="Freeform 214"/>
            <p:cNvSpPr>
              <a:spLocks/>
            </p:cNvSpPr>
            <p:nvPr/>
          </p:nvSpPr>
          <p:spPr bwMode="auto">
            <a:xfrm>
              <a:off x="1014" y="2052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71" name="Freeform 215"/>
            <p:cNvSpPr>
              <a:spLocks/>
            </p:cNvSpPr>
            <p:nvPr/>
          </p:nvSpPr>
          <p:spPr bwMode="auto">
            <a:xfrm>
              <a:off x="1015" y="205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72" name="Freeform 216"/>
            <p:cNvSpPr>
              <a:spLocks/>
            </p:cNvSpPr>
            <p:nvPr/>
          </p:nvSpPr>
          <p:spPr bwMode="auto">
            <a:xfrm>
              <a:off x="1015" y="2058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73" name="Freeform 217"/>
            <p:cNvSpPr>
              <a:spLocks/>
            </p:cNvSpPr>
            <p:nvPr/>
          </p:nvSpPr>
          <p:spPr bwMode="auto">
            <a:xfrm>
              <a:off x="1015" y="206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74" name="Freeform 218"/>
            <p:cNvSpPr>
              <a:spLocks/>
            </p:cNvSpPr>
            <p:nvPr/>
          </p:nvSpPr>
          <p:spPr bwMode="auto">
            <a:xfrm>
              <a:off x="1014" y="206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75" name="Freeform 219"/>
            <p:cNvSpPr>
              <a:spLocks/>
            </p:cNvSpPr>
            <p:nvPr/>
          </p:nvSpPr>
          <p:spPr bwMode="auto">
            <a:xfrm>
              <a:off x="1014" y="2062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76" name="Freeform 220"/>
            <p:cNvSpPr>
              <a:spLocks/>
            </p:cNvSpPr>
            <p:nvPr/>
          </p:nvSpPr>
          <p:spPr bwMode="auto">
            <a:xfrm>
              <a:off x="1015" y="206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8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8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77" name="Freeform 221"/>
            <p:cNvSpPr>
              <a:spLocks/>
            </p:cNvSpPr>
            <p:nvPr/>
          </p:nvSpPr>
          <p:spPr bwMode="auto">
            <a:xfrm>
              <a:off x="1015" y="2074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78" name="Freeform 222"/>
            <p:cNvSpPr>
              <a:spLocks/>
            </p:cNvSpPr>
            <p:nvPr/>
          </p:nvSpPr>
          <p:spPr bwMode="auto">
            <a:xfrm>
              <a:off x="1014" y="2073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79" name="Freeform 223"/>
            <p:cNvSpPr>
              <a:spLocks/>
            </p:cNvSpPr>
            <p:nvPr/>
          </p:nvSpPr>
          <p:spPr bwMode="auto">
            <a:xfrm>
              <a:off x="1014" y="2073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80" name="Freeform 224"/>
            <p:cNvSpPr>
              <a:spLocks/>
            </p:cNvSpPr>
            <p:nvPr/>
          </p:nvSpPr>
          <p:spPr bwMode="auto">
            <a:xfrm>
              <a:off x="1015" y="2074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81" name="Line 225"/>
            <p:cNvSpPr>
              <a:spLocks noChangeShapeType="1"/>
            </p:cNvSpPr>
            <p:nvPr/>
          </p:nvSpPr>
          <p:spPr bwMode="auto">
            <a:xfrm flipV="1">
              <a:off x="1015" y="2076"/>
              <a:ext cx="0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82" name="Freeform 226"/>
            <p:cNvSpPr>
              <a:spLocks/>
            </p:cNvSpPr>
            <p:nvPr/>
          </p:nvSpPr>
          <p:spPr bwMode="auto">
            <a:xfrm>
              <a:off x="1015" y="2085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83" name="Freeform 227"/>
            <p:cNvSpPr>
              <a:spLocks/>
            </p:cNvSpPr>
            <p:nvPr/>
          </p:nvSpPr>
          <p:spPr bwMode="auto">
            <a:xfrm>
              <a:off x="1014" y="2085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84" name="Freeform 228"/>
            <p:cNvSpPr>
              <a:spLocks/>
            </p:cNvSpPr>
            <p:nvPr/>
          </p:nvSpPr>
          <p:spPr bwMode="auto">
            <a:xfrm>
              <a:off x="1014" y="2085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85" name="Freeform 229"/>
            <p:cNvSpPr>
              <a:spLocks/>
            </p:cNvSpPr>
            <p:nvPr/>
          </p:nvSpPr>
          <p:spPr bwMode="auto">
            <a:xfrm>
              <a:off x="1015" y="2085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14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14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86" name="Line 230"/>
            <p:cNvSpPr>
              <a:spLocks noChangeShapeType="1"/>
            </p:cNvSpPr>
            <p:nvPr/>
          </p:nvSpPr>
          <p:spPr bwMode="auto">
            <a:xfrm flipV="1">
              <a:off x="1015" y="2085"/>
              <a:ext cx="0" cy="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887" name="Freeform 231"/>
            <p:cNvSpPr>
              <a:spLocks/>
            </p:cNvSpPr>
            <p:nvPr/>
          </p:nvSpPr>
          <p:spPr bwMode="auto">
            <a:xfrm>
              <a:off x="1015" y="2097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88" name="Freeform 232"/>
            <p:cNvSpPr>
              <a:spLocks/>
            </p:cNvSpPr>
            <p:nvPr/>
          </p:nvSpPr>
          <p:spPr bwMode="auto">
            <a:xfrm>
              <a:off x="1014" y="2096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89" name="Freeform 233"/>
            <p:cNvSpPr>
              <a:spLocks/>
            </p:cNvSpPr>
            <p:nvPr/>
          </p:nvSpPr>
          <p:spPr bwMode="auto">
            <a:xfrm>
              <a:off x="1014" y="2096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90" name="Freeform 234"/>
            <p:cNvSpPr>
              <a:spLocks/>
            </p:cNvSpPr>
            <p:nvPr/>
          </p:nvSpPr>
          <p:spPr bwMode="auto">
            <a:xfrm>
              <a:off x="1015" y="2097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91" name="Freeform 235"/>
            <p:cNvSpPr>
              <a:spLocks/>
            </p:cNvSpPr>
            <p:nvPr/>
          </p:nvSpPr>
          <p:spPr bwMode="auto">
            <a:xfrm>
              <a:off x="1015" y="210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92" name="Freeform 236"/>
            <p:cNvSpPr>
              <a:spLocks/>
            </p:cNvSpPr>
            <p:nvPr/>
          </p:nvSpPr>
          <p:spPr bwMode="auto">
            <a:xfrm>
              <a:off x="1015" y="210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93" name="Freeform 237"/>
            <p:cNvSpPr>
              <a:spLocks/>
            </p:cNvSpPr>
            <p:nvPr/>
          </p:nvSpPr>
          <p:spPr bwMode="auto">
            <a:xfrm>
              <a:off x="1014" y="2107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94" name="Freeform 238"/>
            <p:cNvSpPr>
              <a:spLocks/>
            </p:cNvSpPr>
            <p:nvPr/>
          </p:nvSpPr>
          <p:spPr bwMode="auto">
            <a:xfrm>
              <a:off x="1014" y="2107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95" name="Freeform 239"/>
            <p:cNvSpPr>
              <a:spLocks/>
            </p:cNvSpPr>
            <p:nvPr/>
          </p:nvSpPr>
          <p:spPr bwMode="auto">
            <a:xfrm>
              <a:off x="1015" y="210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96" name="Freeform 240"/>
            <p:cNvSpPr>
              <a:spLocks/>
            </p:cNvSpPr>
            <p:nvPr/>
          </p:nvSpPr>
          <p:spPr bwMode="auto">
            <a:xfrm>
              <a:off x="1015" y="2111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0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97" name="Freeform 241"/>
            <p:cNvSpPr>
              <a:spLocks/>
            </p:cNvSpPr>
            <p:nvPr/>
          </p:nvSpPr>
          <p:spPr bwMode="auto">
            <a:xfrm>
              <a:off x="1048" y="2053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98" name="Freeform 242"/>
            <p:cNvSpPr>
              <a:spLocks/>
            </p:cNvSpPr>
            <p:nvPr/>
          </p:nvSpPr>
          <p:spPr bwMode="auto">
            <a:xfrm>
              <a:off x="1048" y="2052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0 w 19"/>
                <a:gd name="T3" fmla="*/ 16 h 17"/>
                <a:gd name="T4" fmla="*/ 0 w 19"/>
                <a:gd name="T5" fmla="*/ 8 h 17"/>
                <a:gd name="T6" fmla="*/ 18 w 19"/>
                <a:gd name="T7" fmla="*/ 0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8" y="0"/>
                  </a:lnTo>
                  <a:lnTo>
                    <a:pt x="18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899" name="Freeform 243"/>
            <p:cNvSpPr>
              <a:spLocks/>
            </p:cNvSpPr>
            <p:nvPr/>
          </p:nvSpPr>
          <p:spPr bwMode="auto">
            <a:xfrm>
              <a:off x="1048" y="2052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9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7"/>
                <a:gd name="T14" fmla="*/ 19 w 19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7">
                  <a:moveTo>
                    <a:pt x="0" y="16"/>
                  </a:moveTo>
                  <a:lnTo>
                    <a:pt x="9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00" name="Freeform 244"/>
            <p:cNvSpPr>
              <a:spLocks/>
            </p:cNvSpPr>
            <p:nvPr/>
          </p:nvSpPr>
          <p:spPr bwMode="auto">
            <a:xfrm>
              <a:off x="1048" y="2053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60000 65536"/>
                <a:gd name="T7" fmla="*/ 0 60000 65536"/>
                <a:gd name="T8" fmla="*/ 0 60000 65536"/>
                <a:gd name="T9" fmla="*/ 0 w 19"/>
                <a:gd name="T10" fmla="*/ 0 h 17"/>
                <a:gd name="T11" fmla="*/ 19 w 19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01" name="Freeform 245"/>
            <p:cNvSpPr>
              <a:spLocks/>
            </p:cNvSpPr>
            <p:nvPr/>
          </p:nvSpPr>
          <p:spPr bwMode="auto">
            <a:xfrm>
              <a:off x="1048" y="2058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0 w 19"/>
                <a:gd name="T3" fmla="*/ 16 h 17"/>
                <a:gd name="T4" fmla="*/ 0 w 19"/>
                <a:gd name="T5" fmla="*/ 0 h 17"/>
                <a:gd name="T6" fmla="*/ 0 60000 65536"/>
                <a:gd name="T7" fmla="*/ 0 60000 65536"/>
                <a:gd name="T8" fmla="*/ 0 60000 65536"/>
                <a:gd name="T9" fmla="*/ 0 w 19"/>
                <a:gd name="T10" fmla="*/ 0 h 17"/>
                <a:gd name="T11" fmla="*/ 19 w 19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7">
                  <a:moveTo>
                    <a:pt x="18" y="16"/>
                  </a:move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02" name="Freeform 246"/>
            <p:cNvSpPr>
              <a:spLocks/>
            </p:cNvSpPr>
            <p:nvPr/>
          </p:nvSpPr>
          <p:spPr bwMode="auto">
            <a:xfrm>
              <a:off x="1053" y="206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03" name="Freeform 247"/>
            <p:cNvSpPr>
              <a:spLocks/>
            </p:cNvSpPr>
            <p:nvPr/>
          </p:nvSpPr>
          <p:spPr bwMode="auto">
            <a:xfrm>
              <a:off x="1052" y="206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0 w 18"/>
                <a:gd name="T3" fmla="*/ 16 h 17"/>
                <a:gd name="T4" fmla="*/ 0 w 18"/>
                <a:gd name="T5" fmla="*/ 8 h 17"/>
                <a:gd name="T6" fmla="*/ 17 w 18"/>
                <a:gd name="T7" fmla="*/ 0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04" name="Freeform 248"/>
            <p:cNvSpPr>
              <a:spLocks/>
            </p:cNvSpPr>
            <p:nvPr/>
          </p:nvSpPr>
          <p:spPr bwMode="auto">
            <a:xfrm>
              <a:off x="1052" y="2062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8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16"/>
                  </a:moveTo>
                  <a:lnTo>
                    <a:pt x="8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05" name="Freeform 249"/>
            <p:cNvSpPr>
              <a:spLocks/>
            </p:cNvSpPr>
            <p:nvPr/>
          </p:nvSpPr>
          <p:spPr bwMode="auto">
            <a:xfrm>
              <a:off x="1053" y="206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14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14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06" name="Line 250"/>
            <p:cNvSpPr>
              <a:spLocks noChangeShapeType="1"/>
            </p:cNvSpPr>
            <p:nvPr/>
          </p:nvSpPr>
          <p:spPr bwMode="auto">
            <a:xfrm flipV="1">
              <a:off x="1053" y="2063"/>
              <a:ext cx="0" cy="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907" name="Freeform 251"/>
            <p:cNvSpPr>
              <a:spLocks/>
            </p:cNvSpPr>
            <p:nvPr/>
          </p:nvSpPr>
          <p:spPr bwMode="auto">
            <a:xfrm>
              <a:off x="1052" y="2074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08" name="Freeform 252"/>
            <p:cNvSpPr>
              <a:spLocks/>
            </p:cNvSpPr>
            <p:nvPr/>
          </p:nvSpPr>
          <p:spPr bwMode="auto">
            <a:xfrm>
              <a:off x="1050" y="2073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0 w 19"/>
                <a:gd name="T3" fmla="*/ 16 h 17"/>
                <a:gd name="T4" fmla="*/ 0 w 19"/>
                <a:gd name="T5" fmla="*/ 8 h 17"/>
                <a:gd name="T6" fmla="*/ 18 w 19"/>
                <a:gd name="T7" fmla="*/ 0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8" y="0"/>
                  </a:lnTo>
                  <a:lnTo>
                    <a:pt x="18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09" name="Freeform 253"/>
            <p:cNvSpPr>
              <a:spLocks/>
            </p:cNvSpPr>
            <p:nvPr/>
          </p:nvSpPr>
          <p:spPr bwMode="auto">
            <a:xfrm>
              <a:off x="1050" y="2073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9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7"/>
                <a:gd name="T14" fmla="*/ 19 w 19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7">
                  <a:moveTo>
                    <a:pt x="0" y="16"/>
                  </a:moveTo>
                  <a:lnTo>
                    <a:pt x="9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10" name="Freeform 254"/>
            <p:cNvSpPr>
              <a:spLocks/>
            </p:cNvSpPr>
            <p:nvPr/>
          </p:nvSpPr>
          <p:spPr bwMode="auto">
            <a:xfrm>
              <a:off x="1052" y="2074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14 w 18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7"/>
                <a:gd name="T14" fmla="*/ 18 w 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14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11" name="Line 255"/>
            <p:cNvSpPr>
              <a:spLocks noChangeShapeType="1"/>
            </p:cNvSpPr>
            <p:nvPr/>
          </p:nvSpPr>
          <p:spPr bwMode="auto">
            <a:xfrm flipV="1">
              <a:off x="1052" y="2074"/>
              <a:ext cx="0" cy="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912" name="Freeform 256"/>
            <p:cNvSpPr>
              <a:spLocks/>
            </p:cNvSpPr>
            <p:nvPr/>
          </p:nvSpPr>
          <p:spPr bwMode="auto">
            <a:xfrm>
              <a:off x="1052" y="2085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13" name="Freeform 257"/>
            <p:cNvSpPr>
              <a:spLocks/>
            </p:cNvSpPr>
            <p:nvPr/>
          </p:nvSpPr>
          <p:spPr bwMode="auto">
            <a:xfrm>
              <a:off x="1050" y="2085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0 w 19"/>
                <a:gd name="T3" fmla="*/ 16 h 17"/>
                <a:gd name="T4" fmla="*/ 0 w 19"/>
                <a:gd name="T5" fmla="*/ 8 h 17"/>
                <a:gd name="T6" fmla="*/ 18 w 19"/>
                <a:gd name="T7" fmla="*/ 0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8" y="0"/>
                  </a:lnTo>
                  <a:lnTo>
                    <a:pt x="18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14" name="Freeform 258"/>
            <p:cNvSpPr>
              <a:spLocks/>
            </p:cNvSpPr>
            <p:nvPr/>
          </p:nvSpPr>
          <p:spPr bwMode="auto">
            <a:xfrm>
              <a:off x="1050" y="2085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9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7"/>
                <a:gd name="T14" fmla="*/ 19 w 19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7">
                  <a:moveTo>
                    <a:pt x="0" y="16"/>
                  </a:moveTo>
                  <a:lnTo>
                    <a:pt x="9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15" name="Freeform 259"/>
            <p:cNvSpPr>
              <a:spLocks/>
            </p:cNvSpPr>
            <p:nvPr/>
          </p:nvSpPr>
          <p:spPr bwMode="auto">
            <a:xfrm>
              <a:off x="1052" y="2085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16" name="Line 260"/>
            <p:cNvSpPr>
              <a:spLocks noChangeShapeType="1"/>
            </p:cNvSpPr>
            <p:nvPr/>
          </p:nvSpPr>
          <p:spPr bwMode="auto">
            <a:xfrm flipV="1">
              <a:off x="1052" y="2085"/>
              <a:ext cx="0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917" name="Freeform 261"/>
            <p:cNvSpPr>
              <a:spLocks/>
            </p:cNvSpPr>
            <p:nvPr/>
          </p:nvSpPr>
          <p:spPr bwMode="auto">
            <a:xfrm>
              <a:off x="1050" y="2108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18" name="Freeform 262"/>
            <p:cNvSpPr>
              <a:spLocks/>
            </p:cNvSpPr>
            <p:nvPr/>
          </p:nvSpPr>
          <p:spPr bwMode="auto">
            <a:xfrm>
              <a:off x="1049" y="2107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0 w 19"/>
                <a:gd name="T3" fmla="*/ 16 h 17"/>
                <a:gd name="T4" fmla="*/ 0 w 19"/>
                <a:gd name="T5" fmla="*/ 8 h 17"/>
                <a:gd name="T6" fmla="*/ 18 w 19"/>
                <a:gd name="T7" fmla="*/ 0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0" y="16"/>
                  </a:lnTo>
                  <a:lnTo>
                    <a:pt x="0" y="8"/>
                  </a:lnTo>
                  <a:lnTo>
                    <a:pt x="18" y="0"/>
                  </a:lnTo>
                  <a:lnTo>
                    <a:pt x="18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19" name="Freeform 263"/>
            <p:cNvSpPr>
              <a:spLocks/>
            </p:cNvSpPr>
            <p:nvPr/>
          </p:nvSpPr>
          <p:spPr bwMode="auto">
            <a:xfrm>
              <a:off x="1049" y="2107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9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7"/>
                <a:gd name="T14" fmla="*/ 19 w 19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7">
                  <a:moveTo>
                    <a:pt x="0" y="16"/>
                  </a:moveTo>
                  <a:lnTo>
                    <a:pt x="9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20" name="Freeform 264"/>
            <p:cNvSpPr>
              <a:spLocks/>
            </p:cNvSpPr>
            <p:nvPr/>
          </p:nvSpPr>
          <p:spPr bwMode="auto">
            <a:xfrm>
              <a:off x="1050" y="2108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60000 65536"/>
                <a:gd name="T7" fmla="*/ 0 60000 65536"/>
                <a:gd name="T8" fmla="*/ 0 60000 65536"/>
                <a:gd name="T9" fmla="*/ 0 w 19"/>
                <a:gd name="T10" fmla="*/ 0 h 17"/>
                <a:gd name="T11" fmla="*/ 19 w 19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921" name="Line 265"/>
            <p:cNvSpPr>
              <a:spLocks noChangeShapeType="1"/>
            </p:cNvSpPr>
            <p:nvPr/>
          </p:nvSpPr>
          <p:spPr bwMode="auto">
            <a:xfrm flipV="1">
              <a:off x="1050" y="2108"/>
              <a:ext cx="0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</p:grpSp>
      <p:grpSp>
        <p:nvGrpSpPr>
          <p:cNvPr id="3114" name="Group 266"/>
          <p:cNvGrpSpPr>
            <a:grpSpLocks/>
          </p:cNvGrpSpPr>
          <p:nvPr/>
        </p:nvGrpSpPr>
        <p:grpSpPr bwMode="auto">
          <a:xfrm>
            <a:off x="1185863" y="3782219"/>
            <a:ext cx="198437" cy="174625"/>
            <a:chOff x="1139" y="2267"/>
            <a:chExt cx="135" cy="110"/>
          </a:xfrm>
        </p:grpSpPr>
        <p:sp>
          <p:nvSpPr>
            <p:cNvPr id="27719" name="Freeform 267"/>
            <p:cNvSpPr>
              <a:spLocks/>
            </p:cNvSpPr>
            <p:nvPr/>
          </p:nvSpPr>
          <p:spPr bwMode="auto">
            <a:xfrm>
              <a:off x="1139" y="2267"/>
              <a:ext cx="135" cy="110"/>
            </a:xfrm>
            <a:custGeom>
              <a:avLst/>
              <a:gdLst>
                <a:gd name="T0" fmla="*/ 0 w 135"/>
                <a:gd name="T1" fmla="*/ 0 h 110"/>
                <a:gd name="T2" fmla="*/ 134 w 135"/>
                <a:gd name="T3" fmla="*/ 0 h 110"/>
                <a:gd name="T4" fmla="*/ 134 w 135"/>
                <a:gd name="T5" fmla="*/ 109 h 110"/>
                <a:gd name="T6" fmla="*/ 0 w 135"/>
                <a:gd name="T7" fmla="*/ 109 h 110"/>
                <a:gd name="T8" fmla="*/ 0 w 135"/>
                <a:gd name="T9" fmla="*/ 0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10"/>
                <a:gd name="T17" fmla="*/ 135 w 135"/>
                <a:gd name="T18" fmla="*/ 110 h 1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10">
                  <a:moveTo>
                    <a:pt x="0" y="0"/>
                  </a:moveTo>
                  <a:lnTo>
                    <a:pt x="134" y="0"/>
                  </a:lnTo>
                  <a:lnTo>
                    <a:pt x="134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20" name="Freeform 268"/>
            <p:cNvSpPr>
              <a:spLocks/>
            </p:cNvSpPr>
            <p:nvPr/>
          </p:nvSpPr>
          <p:spPr bwMode="auto">
            <a:xfrm>
              <a:off x="1163" y="2286"/>
              <a:ext cx="90" cy="72"/>
            </a:xfrm>
            <a:custGeom>
              <a:avLst/>
              <a:gdLst>
                <a:gd name="T0" fmla="*/ 0 w 90"/>
                <a:gd name="T1" fmla="*/ 0 h 72"/>
                <a:gd name="T2" fmla="*/ 89 w 90"/>
                <a:gd name="T3" fmla="*/ 0 h 72"/>
                <a:gd name="T4" fmla="*/ 89 w 90"/>
                <a:gd name="T5" fmla="*/ 71 h 72"/>
                <a:gd name="T6" fmla="*/ 0 w 90"/>
                <a:gd name="T7" fmla="*/ 71 h 72"/>
                <a:gd name="T8" fmla="*/ 0 w 90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"/>
                <a:gd name="T16" fmla="*/ 0 h 72"/>
                <a:gd name="T17" fmla="*/ 90 w 90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" h="72">
                  <a:moveTo>
                    <a:pt x="0" y="0"/>
                  </a:moveTo>
                  <a:lnTo>
                    <a:pt x="89" y="0"/>
                  </a:lnTo>
                  <a:lnTo>
                    <a:pt x="89" y="71"/>
                  </a:lnTo>
                  <a:lnTo>
                    <a:pt x="0" y="71"/>
                  </a:lnTo>
                  <a:lnTo>
                    <a:pt x="0" y="0"/>
                  </a:lnTo>
                </a:path>
              </a:pathLst>
            </a:custGeom>
            <a:solidFill>
              <a:srgbClr val="800000"/>
            </a:solidFill>
            <a:ln w="12700" cap="rnd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721" name="Freeform 269"/>
            <p:cNvSpPr>
              <a:spLocks/>
            </p:cNvSpPr>
            <p:nvPr/>
          </p:nvSpPr>
          <p:spPr bwMode="auto">
            <a:xfrm>
              <a:off x="1184" y="2306"/>
              <a:ext cx="41" cy="30"/>
            </a:xfrm>
            <a:custGeom>
              <a:avLst/>
              <a:gdLst>
                <a:gd name="T0" fmla="*/ 40 w 41"/>
                <a:gd name="T1" fmla="*/ 15 h 30"/>
                <a:gd name="T2" fmla="*/ 37 w 41"/>
                <a:gd name="T3" fmla="*/ 10 h 30"/>
                <a:gd name="T4" fmla="*/ 34 w 41"/>
                <a:gd name="T5" fmla="*/ 5 h 30"/>
                <a:gd name="T6" fmla="*/ 28 w 41"/>
                <a:gd name="T7" fmla="*/ 2 h 30"/>
                <a:gd name="T8" fmla="*/ 22 w 41"/>
                <a:gd name="T9" fmla="*/ 0 h 30"/>
                <a:gd name="T10" fmla="*/ 16 w 41"/>
                <a:gd name="T11" fmla="*/ 0 h 30"/>
                <a:gd name="T12" fmla="*/ 8 w 41"/>
                <a:gd name="T13" fmla="*/ 2 h 30"/>
                <a:gd name="T14" fmla="*/ 4 w 41"/>
                <a:gd name="T15" fmla="*/ 5 h 30"/>
                <a:gd name="T16" fmla="*/ 1 w 41"/>
                <a:gd name="T17" fmla="*/ 10 h 30"/>
                <a:gd name="T18" fmla="*/ 0 w 41"/>
                <a:gd name="T19" fmla="*/ 15 h 30"/>
                <a:gd name="T20" fmla="*/ 1 w 41"/>
                <a:gd name="T21" fmla="*/ 20 h 30"/>
                <a:gd name="T22" fmla="*/ 4 w 41"/>
                <a:gd name="T23" fmla="*/ 25 h 30"/>
                <a:gd name="T24" fmla="*/ 10 w 41"/>
                <a:gd name="T25" fmla="*/ 27 h 30"/>
                <a:gd name="T26" fmla="*/ 16 w 41"/>
                <a:gd name="T27" fmla="*/ 29 h 30"/>
                <a:gd name="T28" fmla="*/ 22 w 41"/>
                <a:gd name="T29" fmla="*/ 29 h 30"/>
                <a:gd name="T30" fmla="*/ 30 w 41"/>
                <a:gd name="T31" fmla="*/ 27 h 30"/>
                <a:gd name="T32" fmla="*/ 34 w 41"/>
                <a:gd name="T33" fmla="*/ 25 h 30"/>
                <a:gd name="T34" fmla="*/ 37 w 41"/>
                <a:gd name="T35" fmla="*/ 20 h 30"/>
                <a:gd name="T36" fmla="*/ 40 w 41"/>
                <a:gd name="T37" fmla="*/ 15 h 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"/>
                <a:gd name="T58" fmla="*/ 0 h 30"/>
                <a:gd name="T59" fmla="*/ 41 w 41"/>
                <a:gd name="T60" fmla="*/ 30 h 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" h="30">
                  <a:moveTo>
                    <a:pt x="40" y="15"/>
                  </a:moveTo>
                  <a:lnTo>
                    <a:pt x="37" y="10"/>
                  </a:lnTo>
                  <a:lnTo>
                    <a:pt x="34" y="5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0"/>
                  </a:lnTo>
                  <a:lnTo>
                    <a:pt x="4" y="25"/>
                  </a:lnTo>
                  <a:lnTo>
                    <a:pt x="10" y="27"/>
                  </a:lnTo>
                  <a:lnTo>
                    <a:pt x="16" y="29"/>
                  </a:lnTo>
                  <a:lnTo>
                    <a:pt x="22" y="29"/>
                  </a:lnTo>
                  <a:lnTo>
                    <a:pt x="30" y="27"/>
                  </a:lnTo>
                  <a:lnTo>
                    <a:pt x="34" y="25"/>
                  </a:lnTo>
                  <a:lnTo>
                    <a:pt x="37" y="20"/>
                  </a:lnTo>
                  <a:lnTo>
                    <a:pt x="40" y="15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3115" name="Rectangle 270"/>
          <p:cNvSpPr>
            <a:spLocks noChangeArrowheads="1"/>
          </p:cNvSpPr>
          <p:nvPr/>
        </p:nvSpPr>
        <p:spPr bwMode="auto">
          <a:xfrm>
            <a:off x="3060700" y="4553744"/>
            <a:ext cx="76041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Parallel I/O</a:t>
            </a:r>
          </a:p>
        </p:txBody>
      </p:sp>
      <p:sp>
        <p:nvSpPr>
          <p:cNvPr id="3116" name="Freeform 271"/>
          <p:cNvSpPr>
            <a:spLocks/>
          </p:cNvSpPr>
          <p:nvPr/>
        </p:nvSpPr>
        <p:spPr bwMode="auto">
          <a:xfrm>
            <a:off x="4011613" y="2356644"/>
            <a:ext cx="211137" cy="3475038"/>
          </a:xfrm>
          <a:custGeom>
            <a:avLst/>
            <a:gdLst>
              <a:gd name="T0" fmla="*/ 0 w 144"/>
              <a:gd name="T1" fmla="*/ 2147483647 h 2189"/>
              <a:gd name="T2" fmla="*/ 0 w 144"/>
              <a:gd name="T3" fmla="*/ 2147483647 h 2189"/>
              <a:gd name="T4" fmla="*/ 2147483647 w 144"/>
              <a:gd name="T5" fmla="*/ 2147483647 h 2189"/>
              <a:gd name="T6" fmla="*/ 2147483647 w 144"/>
              <a:gd name="T7" fmla="*/ 0 h 2189"/>
              <a:gd name="T8" fmla="*/ 0 w 144"/>
              <a:gd name="T9" fmla="*/ 2147483647 h 21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4"/>
              <a:gd name="T16" fmla="*/ 0 h 2189"/>
              <a:gd name="T17" fmla="*/ 144 w 144"/>
              <a:gd name="T18" fmla="*/ 2189 h 21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4" h="2189">
                <a:moveTo>
                  <a:pt x="0" y="126"/>
                </a:moveTo>
                <a:lnTo>
                  <a:pt x="0" y="2188"/>
                </a:lnTo>
                <a:lnTo>
                  <a:pt x="143" y="2061"/>
                </a:lnTo>
                <a:lnTo>
                  <a:pt x="143" y="0"/>
                </a:lnTo>
                <a:lnTo>
                  <a:pt x="0" y="126"/>
                </a:lnTo>
              </a:path>
            </a:pathLst>
          </a:custGeom>
          <a:solidFill>
            <a:srgbClr val="80808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17" name="Line 272"/>
          <p:cNvSpPr>
            <a:spLocks noChangeShapeType="1"/>
          </p:cNvSpPr>
          <p:nvPr/>
        </p:nvSpPr>
        <p:spPr bwMode="auto">
          <a:xfrm flipH="1">
            <a:off x="1112838" y="3529807"/>
            <a:ext cx="911225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18" name="Line 273"/>
          <p:cNvSpPr>
            <a:spLocks noChangeShapeType="1"/>
          </p:cNvSpPr>
          <p:nvPr/>
        </p:nvSpPr>
        <p:spPr bwMode="auto">
          <a:xfrm flipH="1">
            <a:off x="1404938" y="3867944"/>
            <a:ext cx="628650" cy="47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19" name="Line 274"/>
          <p:cNvSpPr>
            <a:spLocks noChangeShapeType="1"/>
          </p:cNvSpPr>
          <p:nvPr/>
        </p:nvSpPr>
        <p:spPr bwMode="auto">
          <a:xfrm flipH="1">
            <a:off x="1555750" y="5245894"/>
            <a:ext cx="4810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20" name="Line 275"/>
          <p:cNvSpPr>
            <a:spLocks noChangeShapeType="1"/>
          </p:cNvSpPr>
          <p:nvPr/>
        </p:nvSpPr>
        <p:spPr bwMode="auto">
          <a:xfrm flipH="1">
            <a:off x="1411288" y="5642769"/>
            <a:ext cx="61595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21" name="Rectangle 276"/>
          <p:cNvSpPr>
            <a:spLocks noChangeArrowheads="1"/>
          </p:cNvSpPr>
          <p:nvPr/>
        </p:nvSpPr>
        <p:spPr bwMode="auto">
          <a:xfrm>
            <a:off x="1458913" y="4325144"/>
            <a:ext cx="430212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FBAS</a:t>
            </a:r>
          </a:p>
        </p:txBody>
      </p:sp>
      <p:sp>
        <p:nvSpPr>
          <p:cNvPr id="3122" name="Rectangle 277"/>
          <p:cNvSpPr>
            <a:spLocks noChangeArrowheads="1"/>
          </p:cNvSpPr>
          <p:nvPr/>
        </p:nvSpPr>
        <p:spPr bwMode="auto">
          <a:xfrm>
            <a:off x="1458913" y="4448969"/>
            <a:ext cx="512762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MJPEG</a:t>
            </a:r>
          </a:p>
        </p:txBody>
      </p:sp>
      <p:sp>
        <p:nvSpPr>
          <p:cNvPr id="3123" name="Rectangle 278"/>
          <p:cNvSpPr>
            <a:spLocks noChangeArrowheads="1"/>
          </p:cNvSpPr>
          <p:nvPr/>
        </p:nvSpPr>
        <p:spPr bwMode="auto">
          <a:xfrm>
            <a:off x="4279900" y="3637757"/>
            <a:ext cx="238125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700">
                <a:latin typeface="Tahoma" pitchFamily="34" charset="0"/>
              </a:rPr>
              <a:t>   </a:t>
            </a:r>
          </a:p>
        </p:txBody>
      </p:sp>
      <p:sp>
        <p:nvSpPr>
          <p:cNvPr id="3124" name="Rectangle 279"/>
          <p:cNvSpPr>
            <a:spLocks noChangeArrowheads="1"/>
          </p:cNvSpPr>
          <p:nvPr/>
        </p:nvSpPr>
        <p:spPr bwMode="auto">
          <a:xfrm>
            <a:off x="4279900" y="3707607"/>
            <a:ext cx="3048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900">
                <a:latin typeface="Tahoma" pitchFamily="34" charset="0"/>
              </a:rPr>
              <a:t>So</a:t>
            </a:r>
          </a:p>
        </p:txBody>
      </p:sp>
      <p:sp>
        <p:nvSpPr>
          <p:cNvPr id="3125" name="Rectangle 280"/>
          <p:cNvSpPr>
            <a:spLocks noChangeArrowheads="1"/>
          </p:cNvSpPr>
          <p:nvPr/>
        </p:nvSpPr>
        <p:spPr bwMode="auto">
          <a:xfrm>
            <a:off x="4337050" y="3498057"/>
            <a:ext cx="1176338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900">
                <a:latin typeface="Tahoma" pitchFamily="34" charset="0"/>
              </a:rPr>
              <a:t>SIS-Workstations</a:t>
            </a:r>
          </a:p>
        </p:txBody>
      </p:sp>
      <p:sp>
        <p:nvSpPr>
          <p:cNvPr id="3126" name="Line 281"/>
          <p:cNvSpPr>
            <a:spLocks noChangeShapeType="1"/>
          </p:cNvSpPr>
          <p:nvPr/>
        </p:nvSpPr>
        <p:spPr bwMode="auto">
          <a:xfrm>
            <a:off x="1447800" y="4628357"/>
            <a:ext cx="5889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27" name="Rectangle 282"/>
          <p:cNvSpPr>
            <a:spLocks noChangeArrowheads="1"/>
          </p:cNvSpPr>
          <p:nvPr/>
        </p:nvSpPr>
        <p:spPr bwMode="auto">
          <a:xfrm>
            <a:off x="4187825" y="4040982"/>
            <a:ext cx="6667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900">
                <a:latin typeface="Tahoma" pitchFamily="34" charset="0"/>
              </a:rPr>
              <a:t>44,1 kHz</a:t>
            </a:r>
          </a:p>
        </p:txBody>
      </p:sp>
      <p:sp>
        <p:nvSpPr>
          <p:cNvPr id="3128" name="Rectangle 283"/>
          <p:cNvSpPr>
            <a:spLocks noChangeArrowheads="1"/>
          </p:cNvSpPr>
          <p:nvPr/>
        </p:nvSpPr>
        <p:spPr bwMode="auto">
          <a:xfrm>
            <a:off x="4187825" y="4160044"/>
            <a:ext cx="557213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900">
                <a:latin typeface="Tahoma" pitchFamily="34" charset="0"/>
              </a:rPr>
              <a:t>  0 dBu</a:t>
            </a:r>
          </a:p>
        </p:txBody>
      </p:sp>
      <p:grpSp>
        <p:nvGrpSpPr>
          <p:cNvPr id="3129" name="Group 284"/>
          <p:cNvGrpSpPr>
            <a:grpSpLocks/>
          </p:cNvGrpSpPr>
          <p:nvPr/>
        </p:nvGrpSpPr>
        <p:grpSpPr bwMode="auto">
          <a:xfrm>
            <a:off x="4222750" y="4420394"/>
            <a:ext cx="633413" cy="290513"/>
            <a:chOff x="3212" y="2669"/>
            <a:chExt cx="432" cy="183"/>
          </a:xfrm>
        </p:grpSpPr>
        <p:sp>
          <p:nvSpPr>
            <p:cNvPr id="27717" name="Rectangle 285"/>
            <p:cNvSpPr>
              <a:spLocks noChangeArrowheads="1"/>
            </p:cNvSpPr>
            <p:nvPr/>
          </p:nvSpPr>
          <p:spPr bwMode="auto">
            <a:xfrm>
              <a:off x="3241" y="2669"/>
              <a:ext cx="324" cy="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962" tIns="39688" rIns="80962" bIns="39688">
              <a:spAutoFit/>
            </a:bodyPr>
            <a:lstStyle/>
            <a:p>
              <a:pPr defTabSz="584200">
                <a:lnSpc>
                  <a:spcPct val="90000"/>
                </a:lnSpc>
              </a:pPr>
              <a:r>
                <a:rPr lang="en-US" sz="900">
                  <a:latin typeface="Tahoma" pitchFamily="34" charset="0"/>
                </a:rPr>
                <a:t>    4 *</a:t>
              </a:r>
            </a:p>
          </p:txBody>
        </p:sp>
        <p:sp>
          <p:nvSpPr>
            <p:cNvPr id="27718" name="Rectangle 286"/>
            <p:cNvSpPr>
              <a:spLocks noChangeArrowheads="1"/>
            </p:cNvSpPr>
            <p:nvPr/>
          </p:nvSpPr>
          <p:spPr bwMode="auto">
            <a:xfrm>
              <a:off x="3212" y="2725"/>
              <a:ext cx="432" cy="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962" tIns="39688" rIns="80962" bIns="39688">
              <a:spAutoFit/>
            </a:bodyPr>
            <a:lstStyle/>
            <a:p>
              <a:pPr defTabSz="584200">
                <a:lnSpc>
                  <a:spcPct val="90000"/>
                </a:lnSpc>
              </a:pPr>
              <a:r>
                <a:rPr lang="en-US" sz="900">
                  <a:latin typeface="Tahoma" pitchFamily="34" charset="0"/>
                </a:rPr>
                <a:t>pot.-frei</a:t>
              </a:r>
            </a:p>
          </p:txBody>
        </p:sp>
      </p:grpSp>
      <p:sp>
        <p:nvSpPr>
          <p:cNvPr id="3130" name="Line 287"/>
          <p:cNvSpPr>
            <a:spLocks noChangeShapeType="1"/>
          </p:cNvSpPr>
          <p:nvPr/>
        </p:nvSpPr>
        <p:spPr bwMode="auto">
          <a:xfrm flipH="1" flipV="1">
            <a:off x="1322388" y="4260057"/>
            <a:ext cx="7127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grpSp>
        <p:nvGrpSpPr>
          <p:cNvPr id="3131" name="Group 288"/>
          <p:cNvGrpSpPr>
            <a:grpSpLocks/>
          </p:cNvGrpSpPr>
          <p:nvPr/>
        </p:nvGrpSpPr>
        <p:grpSpPr bwMode="auto">
          <a:xfrm>
            <a:off x="465138" y="5444332"/>
            <a:ext cx="963612" cy="414337"/>
            <a:chOff x="647" y="3314"/>
            <a:chExt cx="658" cy="261"/>
          </a:xfrm>
        </p:grpSpPr>
        <p:sp>
          <p:nvSpPr>
            <p:cNvPr id="27712" name="Freeform 289"/>
            <p:cNvSpPr>
              <a:spLocks/>
            </p:cNvSpPr>
            <p:nvPr/>
          </p:nvSpPr>
          <p:spPr bwMode="auto">
            <a:xfrm>
              <a:off x="1059" y="3326"/>
              <a:ext cx="246" cy="139"/>
            </a:xfrm>
            <a:custGeom>
              <a:avLst/>
              <a:gdLst>
                <a:gd name="T0" fmla="*/ 22 w 246"/>
                <a:gd name="T1" fmla="*/ 0 h 139"/>
                <a:gd name="T2" fmla="*/ 18 w 246"/>
                <a:gd name="T3" fmla="*/ 0 h 139"/>
                <a:gd name="T4" fmla="*/ 0 w 246"/>
                <a:gd name="T5" fmla="*/ 18 h 139"/>
                <a:gd name="T6" fmla="*/ 70 w 246"/>
                <a:gd name="T7" fmla="*/ 33 h 139"/>
                <a:gd name="T8" fmla="*/ 127 w 246"/>
                <a:gd name="T9" fmla="*/ 53 h 139"/>
                <a:gd name="T10" fmla="*/ 160 w 246"/>
                <a:gd name="T11" fmla="*/ 77 h 139"/>
                <a:gd name="T12" fmla="*/ 177 w 246"/>
                <a:gd name="T13" fmla="*/ 101 h 139"/>
                <a:gd name="T14" fmla="*/ 178 w 246"/>
                <a:gd name="T15" fmla="*/ 116 h 139"/>
                <a:gd name="T16" fmla="*/ 160 w 246"/>
                <a:gd name="T17" fmla="*/ 116 h 139"/>
                <a:gd name="T18" fmla="*/ 200 w 246"/>
                <a:gd name="T19" fmla="*/ 138 h 139"/>
                <a:gd name="T20" fmla="*/ 245 w 246"/>
                <a:gd name="T21" fmla="*/ 116 h 139"/>
                <a:gd name="T22" fmla="*/ 227 w 246"/>
                <a:gd name="T23" fmla="*/ 116 h 139"/>
                <a:gd name="T24" fmla="*/ 221 w 246"/>
                <a:gd name="T25" fmla="*/ 85 h 139"/>
                <a:gd name="T26" fmla="*/ 183 w 246"/>
                <a:gd name="T27" fmla="*/ 50 h 139"/>
                <a:gd name="T28" fmla="*/ 122 w 246"/>
                <a:gd name="T29" fmla="*/ 22 h 139"/>
                <a:gd name="T30" fmla="*/ 40 w 246"/>
                <a:gd name="T31" fmla="*/ 2 h 139"/>
                <a:gd name="T32" fmla="*/ 27 w 246"/>
                <a:gd name="T33" fmla="*/ 1 h 139"/>
                <a:gd name="T34" fmla="*/ 22 w 246"/>
                <a:gd name="T35" fmla="*/ 0 h 13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6"/>
                <a:gd name="T55" fmla="*/ 0 h 139"/>
                <a:gd name="T56" fmla="*/ 246 w 246"/>
                <a:gd name="T57" fmla="*/ 139 h 13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6" h="139">
                  <a:moveTo>
                    <a:pt x="22" y="0"/>
                  </a:moveTo>
                  <a:lnTo>
                    <a:pt x="18" y="0"/>
                  </a:lnTo>
                  <a:lnTo>
                    <a:pt x="0" y="18"/>
                  </a:lnTo>
                  <a:lnTo>
                    <a:pt x="70" y="33"/>
                  </a:lnTo>
                  <a:lnTo>
                    <a:pt x="127" y="53"/>
                  </a:lnTo>
                  <a:lnTo>
                    <a:pt x="160" y="77"/>
                  </a:lnTo>
                  <a:lnTo>
                    <a:pt x="177" y="101"/>
                  </a:lnTo>
                  <a:lnTo>
                    <a:pt x="178" y="116"/>
                  </a:lnTo>
                  <a:lnTo>
                    <a:pt x="160" y="116"/>
                  </a:lnTo>
                  <a:lnTo>
                    <a:pt x="200" y="138"/>
                  </a:lnTo>
                  <a:lnTo>
                    <a:pt x="245" y="116"/>
                  </a:lnTo>
                  <a:lnTo>
                    <a:pt x="227" y="116"/>
                  </a:lnTo>
                  <a:lnTo>
                    <a:pt x="221" y="85"/>
                  </a:lnTo>
                  <a:lnTo>
                    <a:pt x="183" y="50"/>
                  </a:lnTo>
                  <a:lnTo>
                    <a:pt x="122" y="22"/>
                  </a:lnTo>
                  <a:lnTo>
                    <a:pt x="40" y="2"/>
                  </a:lnTo>
                  <a:lnTo>
                    <a:pt x="27" y="1"/>
                  </a:lnTo>
                  <a:lnTo>
                    <a:pt x="22" y="0"/>
                  </a:lnTo>
                </a:path>
              </a:pathLst>
            </a:custGeom>
            <a:solidFill>
              <a:srgbClr val="0000F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grpSp>
          <p:nvGrpSpPr>
            <p:cNvPr id="27713" name="Group 290"/>
            <p:cNvGrpSpPr>
              <a:grpSpLocks/>
            </p:cNvGrpSpPr>
            <p:nvPr/>
          </p:nvGrpSpPr>
          <p:grpSpPr bwMode="auto">
            <a:xfrm>
              <a:off x="647" y="3314"/>
              <a:ext cx="627" cy="261"/>
              <a:chOff x="647" y="3314"/>
              <a:chExt cx="627" cy="261"/>
            </a:xfrm>
          </p:grpSpPr>
          <p:sp>
            <p:nvSpPr>
              <p:cNvPr id="27714" name="Freeform 291"/>
              <p:cNvSpPr>
                <a:spLocks/>
              </p:cNvSpPr>
              <p:nvPr/>
            </p:nvSpPr>
            <p:spPr bwMode="auto">
              <a:xfrm>
                <a:off x="647" y="3423"/>
                <a:ext cx="248" cy="137"/>
              </a:xfrm>
              <a:custGeom>
                <a:avLst/>
                <a:gdLst>
                  <a:gd name="T0" fmla="*/ 223 w 248"/>
                  <a:gd name="T1" fmla="*/ 136 h 137"/>
                  <a:gd name="T2" fmla="*/ 227 w 248"/>
                  <a:gd name="T3" fmla="*/ 136 h 137"/>
                  <a:gd name="T4" fmla="*/ 247 w 248"/>
                  <a:gd name="T5" fmla="*/ 120 h 137"/>
                  <a:gd name="T6" fmla="*/ 164 w 248"/>
                  <a:gd name="T7" fmla="*/ 101 h 137"/>
                  <a:gd name="T8" fmla="*/ 104 w 248"/>
                  <a:gd name="T9" fmla="*/ 77 h 137"/>
                  <a:gd name="T10" fmla="*/ 69 w 248"/>
                  <a:gd name="T11" fmla="*/ 43 h 137"/>
                  <a:gd name="T12" fmla="*/ 65 w 248"/>
                  <a:gd name="T13" fmla="*/ 22 h 137"/>
                  <a:gd name="T14" fmla="*/ 84 w 248"/>
                  <a:gd name="T15" fmla="*/ 22 h 137"/>
                  <a:gd name="T16" fmla="*/ 43 w 248"/>
                  <a:gd name="T17" fmla="*/ 0 h 137"/>
                  <a:gd name="T18" fmla="*/ 0 w 248"/>
                  <a:gd name="T19" fmla="*/ 22 h 137"/>
                  <a:gd name="T20" fmla="*/ 16 w 248"/>
                  <a:gd name="T21" fmla="*/ 22 h 137"/>
                  <a:gd name="T22" fmla="*/ 22 w 248"/>
                  <a:gd name="T23" fmla="*/ 51 h 137"/>
                  <a:gd name="T24" fmla="*/ 61 w 248"/>
                  <a:gd name="T25" fmla="*/ 85 h 137"/>
                  <a:gd name="T26" fmla="*/ 117 w 248"/>
                  <a:gd name="T27" fmla="*/ 113 h 137"/>
                  <a:gd name="T28" fmla="*/ 205 w 248"/>
                  <a:gd name="T29" fmla="*/ 133 h 137"/>
                  <a:gd name="T30" fmla="*/ 218 w 248"/>
                  <a:gd name="T31" fmla="*/ 136 h 137"/>
                  <a:gd name="T32" fmla="*/ 223 w 248"/>
                  <a:gd name="T33" fmla="*/ 136 h 13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48"/>
                  <a:gd name="T52" fmla="*/ 0 h 137"/>
                  <a:gd name="T53" fmla="*/ 248 w 248"/>
                  <a:gd name="T54" fmla="*/ 137 h 13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48" h="137">
                    <a:moveTo>
                      <a:pt x="223" y="136"/>
                    </a:moveTo>
                    <a:lnTo>
                      <a:pt x="227" y="136"/>
                    </a:lnTo>
                    <a:lnTo>
                      <a:pt x="247" y="120"/>
                    </a:lnTo>
                    <a:lnTo>
                      <a:pt x="164" y="101"/>
                    </a:lnTo>
                    <a:lnTo>
                      <a:pt x="104" y="77"/>
                    </a:lnTo>
                    <a:lnTo>
                      <a:pt x="69" y="43"/>
                    </a:lnTo>
                    <a:lnTo>
                      <a:pt x="65" y="22"/>
                    </a:lnTo>
                    <a:lnTo>
                      <a:pt x="84" y="22"/>
                    </a:lnTo>
                    <a:lnTo>
                      <a:pt x="43" y="0"/>
                    </a:lnTo>
                    <a:lnTo>
                      <a:pt x="0" y="22"/>
                    </a:lnTo>
                    <a:lnTo>
                      <a:pt x="16" y="22"/>
                    </a:lnTo>
                    <a:lnTo>
                      <a:pt x="22" y="51"/>
                    </a:lnTo>
                    <a:lnTo>
                      <a:pt x="61" y="85"/>
                    </a:lnTo>
                    <a:lnTo>
                      <a:pt x="117" y="113"/>
                    </a:lnTo>
                    <a:lnTo>
                      <a:pt x="205" y="133"/>
                    </a:lnTo>
                    <a:lnTo>
                      <a:pt x="218" y="136"/>
                    </a:lnTo>
                    <a:lnTo>
                      <a:pt x="223" y="136"/>
                    </a:lnTo>
                  </a:path>
                </a:pathLst>
              </a:custGeom>
              <a:solidFill>
                <a:srgbClr val="FF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715" name="Freeform 292"/>
              <p:cNvSpPr>
                <a:spLocks/>
              </p:cNvSpPr>
              <p:nvPr/>
            </p:nvSpPr>
            <p:spPr bwMode="auto">
              <a:xfrm>
                <a:off x="682" y="3314"/>
                <a:ext cx="353" cy="93"/>
              </a:xfrm>
              <a:custGeom>
                <a:avLst/>
                <a:gdLst>
                  <a:gd name="T0" fmla="*/ 0 w 353"/>
                  <a:gd name="T1" fmla="*/ 86 h 93"/>
                  <a:gd name="T2" fmla="*/ 48 w 353"/>
                  <a:gd name="T3" fmla="*/ 92 h 93"/>
                  <a:gd name="T4" fmla="*/ 87 w 353"/>
                  <a:gd name="T5" fmla="*/ 63 h 93"/>
                  <a:gd name="T6" fmla="*/ 159 w 353"/>
                  <a:gd name="T7" fmla="*/ 39 h 93"/>
                  <a:gd name="T8" fmla="*/ 250 w 353"/>
                  <a:gd name="T9" fmla="*/ 27 h 93"/>
                  <a:gd name="T10" fmla="*/ 294 w 353"/>
                  <a:gd name="T11" fmla="*/ 25 h 93"/>
                  <a:gd name="T12" fmla="*/ 294 w 353"/>
                  <a:gd name="T13" fmla="*/ 33 h 93"/>
                  <a:gd name="T14" fmla="*/ 352 w 353"/>
                  <a:gd name="T15" fmla="*/ 17 h 93"/>
                  <a:gd name="T16" fmla="*/ 294 w 353"/>
                  <a:gd name="T17" fmla="*/ 0 h 93"/>
                  <a:gd name="T18" fmla="*/ 294 w 353"/>
                  <a:gd name="T19" fmla="*/ 6 h 93"/>
                  <a:gd name="T20" fmla="*/ 180 w 353"/>
                  <a:gd name="T21" fmla="*/ 13 h 93"/>
                  <a:gd name="T22" fmla="*/ 93 w 353"/>
                  <a:gd name="T23" fmla="*/ 33 h 93"/>
                  <a:gd name="T24" fmla="*/ 22 w 353"/>
                  <a:gd name="T25" fmla="*/ 66 h 93"/>
                  <a:gd name="T26" fmla="*/ 1 w 353"/>
                  <a:gd name="T27" fmla="*/ 85 h 93"/>
                  <a:gd name="T28" fmla="*/ 0 w 353"/>
                  <a:gd name="T29" fmla="*/ 86 h 9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53"/>
                  <a:gd name="T46" fmla="*/ 0 h 93"/>
                  <a:gd name="T47" fmla="*/ 353 w 353"/>
                  <a:gd name="T48" fmla="*/ 93 h 93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53" h="93">
                    <a:moveTo>
                      <a:pt x="0" y="86"/>
                    </a:moveTo>
                    <a:lnTo>
                      <a:pt x="48" y="92"/>
                    </a:lnTo>
                    <a:lnTo>
                      <a:pt x="87" y="63"/>
                    </a:lnTo>
                    <a:lnTo>
                      <a:pt x="159" y="39"/>
                    </a:lnTo>
                    <a:lnTo>
                      <a:pt x="250" y="27"/>
                    </a:lnTo>
                    <a:lnTo>
                      <a:pt x="294" y="25"/>
                    </a:lnTo>
                    <a:lnTo>
                      <a:pt x="294" y="33"/>
                    </a:lnTo>
                    <a:lnTo>
                      <a:pt x="352" y="17"/>
                    </a:lnTo>
                    <a:lnTo>
                      <a:pt x="294" y="0"/>
                    </a:lnTo>
                    <a:lnTo>
                      <a:pt x="294" y="6"/>
                    </a:lnTo>
                    <a:lnTo>
                      <a:pt x="180" y="13"/>
                    </a:lnTo>
                    <a:lnTo>
                      <a:pt x="93" y="33"/>
                    </a:lnTo>
                    <a:lnTo>
                      <a:pt x="22" y="66"/>
                    </a:lnTo>
                    <a:lnTo>
                      <a:pt x="1" y="85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FF00F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7716" name="Freeform 293"/>
              <p:cNvSpPr>
                <a:spLocks/>
              </p:cNvSpPr>
              <p:nvPr/>
            </p:nvSpPr>
            <p:spPr bwMode="auto">
              <a:xfrm>
                <a:off x="920" y="3480"/>
                <a:ext cx="354" cy="95"/>
              </a:xfrm>
              <a:custGeom>
                <a:avLst/>
                <a:gdLst>
                  <a:gd name="T0" fmla="*/ 353 w 354"/>
                  <a:gd name="T1" fmla="*/ 8 h 95"/>
                  <a:gd name="T2" fmla="*/ 304 w 354"/>
                  <a:gd name="T3" fmla="*/ 0 h 95"/>
                  <a:gd name="T4" fmla="*/ 265 w 354"/>
                  <a:gd name="T5" fmla="*/ 29 h 95"/>
                  <a:gd name="T6" fmla="*/ 204 w 354"/>
                  <a:gd name="T7" fmla="*/ 52 h 95"/>
                  <a:gd name="T8" fmla="*/ 116 w 354"/>
                  <a:gd name="T9" fmla="*/ 67 h 95"/>
                  <a:gd name="T10" fmla="*/ 56 w 354"/>
                  <a:gd name="T11" fmla="*/ 69 h 95"/>
                  <a:gd name="T12" fmla="*/ 56 w 354"/>
                  <a:gd name="T13" fmla="*/ 61 h 95"/>
                  <a:gd name="T14" fmla="*/ 0 w 354"/>
                  <a:gd name="T15" fmla="*/ 76 h 95"/>
                  <a:gd name="T16" fmla="*/ 56 w 354"/>
                  <a:gd name="T17" fmla="*/ 94 h 95"/>
                  <a:gd name="T18" fmla="*/ 56 w 354"/>
                  <a:gd name="T19" fmla="*/ 85 h 95"/>
                  <a:gd name="T20" fmla="*/ 142 w 354"/>
                  <a:gd name="T21" fmla="*/ 83 h 95"/>
                  <a:gd name="T22" fmla="*/ 240 w 354"/>
                  <a:gd name="T23" fmla="*/ 67 h 95"/>
                  <a:gd name="T24" fmla="*/ 317 w 354"/>
                  <a:gd name="T25" fmla="*/ 36 h 95"/>
                  <a:gd name="T26" fmla="*/ 350 w 354"/>
                  <a:gd name="T27" fmla="*/ 8 h 95"/>
                  <a:gd name="T28" fmla="*/ 353 w 354"/>
                  <a:gd name="T29" fmla="*/ 8 h 9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54"/>
                  <a:gd name="T46" fmla="*/ 0 h 95"/>
                  <a:gd name="T47" fmla="*/ 354 w 354"/>
                  <a:gd name="T48" fmla="*/ 95 h 9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54" h="95">
                    <a:moveTo>
                      <a:pt x="353" y="8"/>
                    </a:moveTo>
                    <a:lnTo>
                      <a:pt x="304" y="0"/>
                    </a:lnTo>
                    <a:lnTo>
                      <a:pt x="265" y="29"/>
                    </a:lnTo>
                    <a:lnTo>
                      <a:pt x="204" y="52"/>
                    </a:lnTo>
                    <a:lnTo>
                      <a:pt x="116" y="67"/>
                    </a:lnTo>
                    <a:lnTo>
                      <a:pt x="56" y="69"/>
                    </a:lnTo>
                    <a:lnTo>
                      <a:pt x="56" y="61"/>
                    </a:lnTo>
                    <a:lnTo>
                      <a:pt x="0" y="76"/>
                    </a:lnTo>
                    <a:lnTo>
                      <a:pt x="56" y="94"/>
                    </a:lnTo>
                    <a:lnTo>
                      <a:pt x="56" y="85"/>
                    </a:lnTo>
                    <a:lnTo>
                      <a:pt x="142" y="83"/>
                    </a:lnTo>
                    <a:lnTo>
                      <a:pt x="240" y="67"/>
                    </a:lnTo>
                    <a:lnTo>
                      <a:pt x="317" y="36"/>
                    </a:lnTo>
                    <a:lnTo>
                      <a:pt x="350" y="8"/>
                    </a:lnTo>
                    <a:lnTo>
                      <a:pt x="353" y="8"/>
                    </a:lnTo>
                  </a:path>
                </a:pathLst>
              </a:custGeom>
              <a:solidFill>
                <a:srgbClr val="00FF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3132" name="Rectangle 294"/>
          <p:cNvSpPr>
            <a:spLocks noChangeArrowheads="1"/>
          </p:cNvSpPr>
          <p:nvPr/>
        </p:nvSpPr>
        <p:spPr bwMode="auto">
          <a:xfrm>
            <a:off x="512763" y="5550694"/>
            <a:ext cx="8255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Token</a:t>
            </a:r>
            <a:r>
              <a:rPr lang="en-US">
                <a:latin typeface="Tahoma" pitchFamily="34" charset="0"/>
              </a:rPr>
              <a:t> </a:t>
            </a:r>
            <a:r>
              <a:rPr lang="en-US" sz="800">
                <a:latin typeface="Tahoma" pitchFamily="34" charset="0"/>
              </a:rPr>
              <a:t>Ring</a:t>
            </a:r>
          </a:p>
        </p:txBody>
      </p:sp>
      <p:sp>
        <p:nvSpPr>
          <p:cNvPr id="3133" name="Freeform 295"/>
          <p:cNvSpPr>
            <a:spLocks/>
          </p:cNvSpPr>
          <p:nvPr/>
        </p:nvSpPr>
        <p:spPr bwMode="auto">
          <a:xfrm>
            <a:off x="882650" y="5153819"/>
            <a:ext cx="685800" cy="180975"/>
          </a:xfrm>
          <a:custGeom>
            <a:avLst/>
            <a:gdLst>
              <a:gd name="T0" fmla="*/ 0 w 468"/>
              <a:gd name="T1" fmla="*/ 0 h 114"/>
              <a:gd name="T2" fmla="*/ 2147483647 w 468"/>
              <a:gd name="T3" fmla="*/ 0 h 114"/>
              <a:gd name="T4" fmla="*/ 2147483647 w 468"/>
              <a:gd name="T5" fmla="*/ 2147483647 h 114"/>
              <a:gd name="T6" fmla="*/ 0 w 468"/>
              <a:gd name="T7" fmla="*/ 2147483647 h 114"/>
              <a:gd name="T8" fmla="*/ 0 w 468"/>
              <a:gd name="T9" fmla="*/ 0 h 1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8"/>
              <a:gd name="T16" fmla="*/ 0 h 114"/>
              <a:gd name="T17" fmla="*/ 468 w 468"/>
              <a:gd name="T18" fmla="*/ 114 h 1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8" h="114">
                <a:moveTo>
                  <a:pt x="0" y="0"/>
                </a:moveTo>
                <a:lnTo>
                  <a:pt x="467" y="0"/>
                </a:lnTo>
                <a:lnTo>
                  <a:pt x="467" y="113"/>
                </a:lnTo>
                <a:lnTo>
                  <a:pt x="0" y="113"/>
                </a:lnTo>
                <a:lnTo>
                  <a:pt x="0" y="0"/>
                </a:lnTo>
              </a:path>
            </a:pathLst>
          </a:custGeom>
          <a:solidFill>
            <a:srgbClr val="BFBFBF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34" name="Freeform 296"/>
          <p:cNvSpPr>
            <a:spLocks/>
          </p:cNvSpPr>
          <p:nvPr/>
        </p:nvSpPr>
        <p:spPr bwMode="auto">
          <a:xfrm>
            <a:off x="882650" y="5099844"/>
            <a:ext cx="685800" cy="55563"/>
          </a:xfrm>
          <a:custGeom>
            <a:avLst/>
            <a:gdLst>
              <a:gd name="T0" fmla="*/ 2147483647 w 468"/>
              <a:gd name="T1" fmla="*/ 0 h 35"/>
              <a:gd name="T2" fmla="*/ 0 w 468"/>
              <a:gd name="T3" fmla="*/ 2147483647 h 35"/>
              <a:gd name="T4" fmla="*/ 2147483647 w 468"/>
              <a:gd name="T5" fmla="*/ 2147483647 h 35"/>
              <a:gd name="T6" fmla="*/ 2147483647 w 468"/>
              <a:gd name="T7" fmla="*/ 0 h 35"/>
              <a:gd name="T8" fmla="*/ 2147483647 w 468"/>
              <a:gd name="T9" fmla="*/ 0 h 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8"/>
              <a:gd name="T16" fmla="*/ 0 h 35"/>
              <a:gd name="T17" fmla="*/ 468 w 468"/>
              <a:gd name="T18" fmla="*/ 35 h 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8" h="35">
                <a:moveTo>
                  <a:pt x="36" y="0"/>
                </a:moveTo>
                <a:lnTo>
                  <a:pt x="0" y="34"/>
                </a:lnTo>
                <a:lnTo>
                  <a:pt x="467" y="34"/>
                </a:lnTo>
                <a:lnTo>
                  <a:pt x="413" y="0"/>
                </a:lnTo>
                <a:lnTo>
                  <a:pt x="36" y="0"/>
                </a:lnTo>
              </a:path>
            </a:pathLst>
          </a:custGeom>
          <a:solidFill>
            <a:srgbClr val="E6E6E6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35" name="Rectangle 297"/>
          <p:cNvSpPr>
            <a:spLocks noChangeArrowheads="1"/>
          </p:cNvSpPr>
          <p:nvPr/>
        </p:nvSpPr>
        <p:spPr bwMode="auto">
          <a:xfrm>
            <a:off x="893763" y="5149057"/>
            <a:ext cx="64452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SIMATIC</a:t>
            </a:r>
          </a:p>
        </p:txBody>
      </p:sp>
      <p:sp>
        <p:nvSpPr>
          <p:cNvPr id="3136" name="Freeform 298"/>
          <p:cNvSpPr>
            <a:spLocks/>
          </p:cNvSpPr>
          <p:nvPr/>
        </p:nvSpPr>
        <p:spPr bwMode="auto">
          <a:xfrm>
            <a:off x="5178425" y="3734594"/>
            <a:ext cx="26988" cy="261938"/>
          </a:xfrm>
          <a:custGeom>
            <a:avLst/>
            <a:gdLst>
              <a:gd name="T0" fmla="*/ 2147483647 w 18"/>
              <a:gd name="T1" fmla="*/ 2147483647 h 165"/>
              <a:gd name="T2" fmla="*/ 2147483647 w 18"/>
              <a:gd name="T3" fmla="*/ 2147483647 h 165"/>
              <a:gd name="T4" fmla="*/ 2147483647 w 18"/>
              <a:gd name="T5" fmla="*/ 2147483647 h 165"/>
              <a:gd name="T6" fmla="*/ 2147483647 w 18"/>
              <a:gd name="T7" fmla="*/ 2147483647 h 165"/>
              <a:gd name="T8" fmla="*/ 2147483647 w 18"/>
              <a:gd name="T9" fmla="*/ 2147483647 h 165"/>
              <a:gd name="T10" fmla="*/ 2147483647 w 18"/>
              <a:gd name="T11" fmla="*/ 0 h 165"/>
              <a:gd name="T12" fmla="*/ 0 w 18"/>
              <a:gd name="T13" fmla="*/ 0 h 165"/>
              <a:gd name="T14" fmla="*/ 0 w 18"/>
              <a:gd name="T15" fmla="*/ 2147483647 h 165"/>
              <a:gd name="T16" fmla="*/ 2147483647 w 18"/>
              <a:gd name="T17" fmla="*/ 2147483647 h 165"/>
              <a:gd name="T18" fmla="*/ 2147483647 w 18"/>
              <a:gd name="T19" fmla="*/ 2147483647 h 165"/>
              <a:gd name="T20" fmla="*/ 2147483647 w 18"/>
              <a:gd name="T21" fmla="*/ 2147483647 h 165"/>
              <a:gd name="T22" fmla="*/ 2147483647 w 18"/>
              <a:gd name="T23" fmla="*/ 2147483647 h 165"/>
              <a:gd name="T24" fmla="*/ 2147483647 w 18"/>
              <a:gd name="T25" fmla="*/ 2147483647 h 165"/>
              <a:gd name="T26" fmla="*/ 2147483647 w 18"/>
              <a:gd name="T27" fmla="*/ 2147483647 h 165"/>
              <a:gd name="T28" fmla="*/ 2147483647 w 18"/>
              <a:gd name="T29" fmla="*/ 2147483647 h 165"/>
              <a:gd name="T30" fmla="*/ 2147483647 w 18"/>
              <a:gd name="T31" fmla="*/ 2147483647 h 165"/>
              <a:gd name="T32" fmla="*/ 2147483647 w 18"/>
              <a:gd name="T33" fmla="*/ 2147483647 h 165"/>
              <a:gd name="T34" fmla="*/ 2147483647 w 18"/>
              <a:gd name="T35" fmla="*/ 2147483647 h 165"/>
              <a:gd name="T36" fmla="*/ 2147483647 w 18"/>
              <a:gd name="T37" fmla="*/ 2147483647 h 165"/>
              <a:gd name="T38" fmla="*/ 2147483647 w 18"/>
              <a:gd name="T39" fmla="*/ 2147483647 h 165"/>
              <a:gd name="T40" fmla="*/ 2147483647 w 18"/>
              <a:gd name="T41" fmla="*/ 2147483647 h 165"/>
              <a:gd name="T42" fmla="*/ 2147483647 w 18"/>
              <a:gd name="T43" fmla="*/ 2147483647 h 165"/>
              <a:gd name="T44" fmla="*/ 2147483647 w 18"/>
              <a:gd name="T45" fmla="*/ 2147483647 h 165"/>
              <a:gd name="T46" fmla="*/ 2147483647 w 18"/>
              <a:gd name="T47" fmla="*/ 2147483647 h 165"/>
              <a:gd name="T48" fmla="*/ 2147483647 w 18"/>
              <a:gd name="T49" fmla="*/ 2147483647 h 165"/>
              <a:gd name="T50" fmla="*/ 2147483647 w 18"/>
              <a:gd name="T51" fmla="*/ 2147483647 h 165"/>
              <a:gd name="T52" fmla="*/ 2147483647 w 18"/>
              <a:gd name="T53" fmla="*/ 2147483647 h 165"/>
              <a:gd name="T54" fmla="*/ 2147483647 w 18"/>
              <a:gd name="T55" fmla="*/ 2147483647 h 16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8"/>
              <a:gd name="T85" fmla="*/ 0 h 165"/>
              <a:gd name="T86" fmla="*/ 18 w 18"/>
              <a:gd name="T87" fmla="*/ 165 h 165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8" h="165">
                <a:moveTo>
                  <a:pt x="17" y="147"/>
                </a:moveTo>
                <a:lnTo>
                  <a:pt x="17" y="15"/>
                </a:lnTo>
                <a:lnTo>
                  <a:pt x="17" y="14"/>
                </a:lnTo>
                <a:lnTo>
                  <a:pt x="14" y="9"/>
                </a:lnTo>
                <a:lnTo>
                  <a:pt x="11" y="4"/>
                </a:lnTo>
                <a:lnTo>
                  <a:pt x="6" y="0"/>
                </a:lnTo>
                <a:lnTo>
                  <a:pt x="0" y="0"/>
                </a:lnTo>
                <a:lnTo>
                  <a:pt x="0" y="164"/>
                </a:lnTo>
                <a:lnTo>
                  <a:pt x="2" y="164"/>
                </a:lnTo>
                <a:lnTo>
                  <a:pt x="3" y="163"/>
                </a:lnTo>
                <a:lnTo>
                  <a:pt x="5" y="163"/>
                </a:lnTo>
                <a:lnTo>
                  <a:pt x="6" y="162"/>
                </a:lnTo>
                <a:lnTo>
                  <a:pt x="7" y="162"/>
                </a:lnTo>
                <a:lnTo>
                  <a:pt x="9" y="160"/>
                </a:lnTo>
                <a:lnTo>
                  <a:pt x="10" y="160"/>
                </a:lnTo>
                <a:lnTo>
                  <a:pt x="10" y="159"/>
                </a:lnTo>
                <a:lnTo>
                  <a:pt x="11" y="159"/>
                </a:lnTo>
                <a:lnTo>
                  <a:pt x="11" y="158"/>
                </a:lnTo>
                <a:lnTo>
                  <a:pt x="12" y="158"/>
                </a:lnTo>
                <a:lnTo>
                  <a:pt x="13" y="158"/>
                </a:lnTo>
                <a:lnTo>
                  <a:pt x="13" y="156"/>
                </a:lnTo>
                <a:lnTo>
                  <a:pt x="14" y="156"/>
                </a:lnTo>
                <a:lnTo>
                  <a:pt x="14" y="155"/>
                </a:lnTo>
                <a:lnTo>
                  <a:pt x="15" y="154"/>
                </a:lnTo>
                <a:lnTo>
                  <a:pt x="15" y="152"/>
                </a:lnTo>
                <a:lnTo>
                  <a:pt x="17" y="152"/>
                </a:lnTo>
                <a:lnTo>
                  <a:pt x="17" y="146"/>
                </a:lnTo>
                <a:lnTo>
                  <a:pt x="17" y="147"/>
                </a:lnTo>
              </a:path>
            </a:pathLst>
          </a:custGeom>
          <a:solidFill>
            <a:srgbClr val="00000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37" name="Freeform 299"/>
          <p:cNvSpPr>
            <a:spLocks/>
          </p:cNvSpPr>
          <p:nvPr/>
        </p:nvSpPr>
        <p:spPr bwMode="auto">
          <a:xfrm>
            <a:off x="4937125" y="3733007"/>
            <a:ext cx="255588" cy="265112"/>
          </a:xfrm>
          <a:custGeom>
            <a:avLst/>
            <a:gdLst>
              <a:gd name="T0" fmla="*/ 2147483647 w 174"/>
              <a:gd name="T1" fmla="*/ 2147483647 h 167"/>
              <a:gd name="T2" fmla="*/ 2147483647 w 174"/>
              <a:gd name="T3" fmla="*/ 2147483647 h 167"/>
              <a:gd name="T4" fmla="*/ 2147483647 w 174"/>
              <a:gd name="T5" fmla="*/ 2147483647 h 167"/>
              <a:gd name="T6" fmla="*/ 2147483647 w 174"/>
              <a:gd name="T7" fmla="*/ 2147483647 h 167"/>
              <a:gd name="T8" fmla="*/ 2147483647 w 174"/>
              <a:gd name="T9" fmla="*/ 2147483647 h 167"/>
              <a:gd name="T10" fmla="*/ 2147483647 w 174"/>
              <a:gd name="T11" fmla="*/ 2147483647 h 167"/>
              <a:gd name="T12" fmla="*/ 2147483647 w 174"/>
              <a:gd name="T13" fmla="*/ 2147483647 h 167"/>
              <a:gd name="T14" fmla="*/ 2147483647 w 174"/>
              <a:gd name="T15" fmla="*/ 2147483647 h 167"/>
              <a:gd name="T16" fmla="*/ 2147483647 w 174"/>
              <a:gd name="T17" fmla="*/ 0 h 167"/>
              <a:gd name="T18" fmla="*/ 2147483647 w 174"/>
              <a:gd name="T19" fmla="*/ 0 h 167"/>
              <a:gd name="T20" fmla="*/ 2147483647 w 174"/>
              <a:gd name="T21" fmla="*/ 0 h 167"/>
              <a:gd name="T22" fmla="*/ 2147483647 w 174"/>
              <a:gd name="T23" fmla="*/ 0 h 167"/>
              <a:gd name="T24" fmla="*/ 2147483647 w 174"/>
              <a:gd name="T25" fmla="*/ 2147483647 h 167"/>
              <a:gd name="T26" fmla="*/ 0 w 174"/>
              <a:gd name="T27" fmla="*/ 2147483647 h 167"/>
              <a:gd name="T28" fmla="*/ 0 w 174"/>
              <a:gd name="T29" fmla="*/ 2147483647 h 167"/>
              <a:gd name="T30" fmla="*/ 0 w 174"/>
              <a:gd name="T31" fmla="*/ 2147483647 h 167"/>
              <a:gd name="T32" fmla="*/ 0 w 174"/>
              <a:gd name="T33" fmla="*/ 2147483647 h 167"/>
              <a:gd name="T34" fmla="*/ 2147483647 w 174"/>
              <a:gd name="T35" fmla="*/ 2147483647 h 167"/>
              <a:gd name="T36" fmla="*/ 2147483647 w 174"/>
              <a:gd name="T37" fmla="*/ 2147483647 h 167"/>
              <a:gd name="T38" fmla="*/ 2147483647 w 174"/>
              <a:gd name="T39" fmla="*/ 2147483647 h 167"/>
              <a:gd name="T40" fmla="*/ 2147483647 w 174"/>
              <a:gd name="T41" fmla="*/ 2147483647 h 16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74"/>
              <a:gd name="T64" fmla="*/ 0 h 167"/>
              <a:gd name="T65" fmla="*/ 174 w 174"/>
              <a:gd name="T66" fmla="*/ 167 h 16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74" h="167">
                <a:moveTo>
                  <a:pt x="163" y="166"/>
                </a:moveTo>
                <a:lnTo>
                  <a:pt x="166" y="165"/>
                </a:lnTo>
                <a:lnTo>
                  <a:pt x="169" y="163"/>
                </a:lnTo>
                <a:lnTo>
                  <a:pt x="171" y="160"/>
                </a:lnTo>
                <a:lnTo>
                  <a:pt x="173" y="157"/>
                </a:lnTo>
                <a:lnTo>
                  <a:pt x="173" y="8"/>
                </a:lnTo>
                <a:lnTo>
                  <a:pt x="171" y="5"/>
                </a:lnTo>
                <a:lnTo>
                  <a:pt x="169" y="2"/>
                </a:lnTo>
                <a:lnTo>
                  <a:pt x="166" y="0"/>
                </a:lnTo>
                <a:lnTo>
                  <a:pt x="163" y="0"/>
                </a:lnTo>
                <a:lnTo>
                  <a:pt x="8" y="0"/>
                </a:lnTo>
                <a:lnTo>
                  <a:pt x="5" y="0"/>
                </a:lnTo>
                <a:lnTo>
                  <a:pt x="2" y="2"/>
                </a:lnTo>
                <a:lnTo>
                  <a:pt x="0" y="5"/>
                </a:lnTo>
                <a:lnTo>
                  <a:pt x="0" y="8"/>
                </a:lnTo>
                <a:lnTo>
                  <a:pt x="0" y="157"/>
                </a:lnTo>
                <a:lnTo>
                  <a:pt x="0" y="160"/>
                </a:lnTo>
                <a:lnTo>
                  <a:pt x="2" y="163"/>
                </a:lnTo>
                <a:lnTo>
                  <a:pt x="5" y="165"/>
                </a:lnTo>
                <a:lnTo>
                  <a:pt x="8" y="166"/>
                </a:lnTo>
                <a:lnTo>
                  <a:pt x="163" y="166"/>
                </a:lnTo>
              </a:path>
            </a:pathLst>
          </a:custGeom>
          <a:solidFill>
            <a:srgbClr val="FFFFFF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38" name="Line 300"/>
          <p:cNvSpPr>
            <a:spLocks noChangeShapeType="1"/>
          </p:cNvSpPr>
          <p:nvPr/>
        </p:nvSpPr>
        <p:spPr bwMode="auto">
          <a:xfrm>
            <a:off x="5033963" y="3733007"/>
            <a:ext cx="0" cy="261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39" name="Line 301"/>
          <p:cNvSpPr>
            <a:spLocks noChangeShapeType="1"/>
          </p:cNvSpPr>
          <p:nvPr/>
        </p:nvSpPr>
        <p:spPr bwMode="auto">
          <a:xfrm>
            <a:off x="4948238" y="3734594"/>
            <a:ext cx="0" cy="260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40" name="Line 302"/>
          <p:cNvSpPr>
            <a:spLocks noChangeShapeType="1"/>
          </p:cNvSpPr>
          <p:nvPr/>
        </p:nvSpPr>
        <p:spPr bwMode="auto">
          <a:xfrm>
            <a:off x="5178425" y="3734594"/>
            <a:ext cx="0" cy="260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41" name="Line 303"/>
          <p:cNvSpPr>
            <a:spLocks noChangeShapeType="1"/>
          </p:cNvSpPr>
          <p:nvPr/>
        </p:nvSpPr>
        <p:spPr bwMode="auto">
          <a:xfrm>
            <a:off x="4953000" y="3885407"/>
            <a:ext cx="746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42" name="Line 304"/>
          <p:cNvSpPr>
            <a:spLocks noChangeShapeType="1"/>
          </p:cNvSpPr>
          <p:nvPr/>
        </p:nvSpPr>
        <p:spPr bwMode="auto">
          <a:xfrm>
            <a:off x="4953000" y="3874294"/>
            <a:ext cx="746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43" name="Line 305"/>
          <p:cNvSpPr>
            <a:spLocks noChangeShapeType="1"/>
          </p:cNvSpPr>
          <p:nvPr/>
        </p:nvSpPr>
        <p:spPr bwMode="auto">
          <a:xfrm>
            <a:off x="4953000" y="3860007"/>
            <a:ext cx="746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44" name="Line 306"/>
          <p:cNvSpPr>
            <a:spLocks noChangeShapeType="1"/>
          </p:cNvSpPr>
          <p:nvPr/>
        </p:nvSpPr>
        <p:spPr bwMode="auto">
          <a:xfrm>
            <a:off x="4953000" y="3847307"/>
            <a:ext cx="746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45" name="Freeform 307"/>
          <p:cNvSpPr>
            <a:spLocks/>
          </p:cNvSpPr>
          <p:nvPr/>
        </p:nvSpPr>
        <p:spPr bwMode="auto">
          <a:xfrm>
            <a:off x="4957763" y="3734594"/>
            <a:ext cx="68262" cy="260350"/>
          </a:xfrm>
          <a:custGeom>
            <a:avLst/>
            <a:gdLst>
              <a:gd name="T0" fmla="*/ 2147483647 w 47"/>
              <a:gd name="T1" fmla="*/ 2147483647 h 164"/>
              <a:gd name="T2" fmla="*/ 2147483647 w 47"/>
              <a:gd name="T3" fmla="*/ 2147483647 h 164"/>
              <a:gd name="T4" fmla="*/ 2147483647 w 47"/>
              <a:gd name="T5" fmla="*/ 2147483647 h 164"/>
              <a:gd name="T6" fmla="*/ 2147483647 w 47"/>
              <a:gd name="T7" fmla="*/ 2147483647 h 164"/>
              <a:gd name="T8" fmla="*/ 2147483647 w 47"/>
              <a:gd name="T9" fmla="*/ 0 h 164"/>
              <a:gd name="T10" fmla="*/ 2147483647 w 47"/>
              <a:gd name="T11" fmla="*/ 0 h 164"/>
              <a:gd name="T12" fmla="*/ 0 w 47"/>
              <a:gd name="T13" fmla="*/ 2147483647 h 164"/>
              <a:gd name="T14" fmla="*/ 0 w 47"/>
              <a:gd name="T15" fmla="*/ 2147483647 h 164"/>
              <a:gd name="T16" fmla="*/ 2147483647 w 47"/>
              <a:gd name="T17" fmla="*/ 2147483647 h 164"/>
              <a:gd name="T18" fmla="*/ 2147483647 w 47"/>
              <a:gd name="T19" fmla="*/ 2147483647 h 164"/>
              <a:gd name="T20" fmla="*/ 0 w 47"/>
              <a:gd name="T21" fmla="*/ 2147483647 h 164"/>
              <a:gd name="T22" fmla="*/ 0 w 47"/>
              <a:gd name="T23" fmla="*/ 2147483647 h 164"/>
              <a:gd name="T24" fmla="*/ 2147483647 w 47"/>
              <a:gd name="T25" fmla="*/ 2147483647 h 164"/>
              <a:gd name="T26" fmla="*/ 2147483647 w 47"/>
              <a:gd name="T27" fmla="*/ 2147483647 h 164"/>
              <a:gd name="T28" fmla="*/ 2147483647 w 47"/>
              <a:gd name="T29" fmla="*/ 2147483647 h 164"/>
              <a:gd name="T30" fmla="*/ 2147483647 w 47"/>
              <a:gd name="T31" fmla="*/ 2147483647 h 164"/>
              <a:gd name="T32" fmla="*/ 2147483647 w 47"/>
              <a:gd name="T33" fmla="*/ 2147483647 h 16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7"/>
              <a:gd name="T52" fmla="*/ 0 h 164"/>
              <a:gd name="T53" fmla="*/ 47 w 47"/>
              <a:gd name="T54" fmla="*/ 164 h 164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7" h="164">
                <a:moveTo>
                  <a:pt x="36" y="109"/>
                </a:moveTo>
                <a:lnTo>
                  <a:pt x="36" y="53"/>
                </a:lnTo>
                <a:lnTo>
                  <a:pt x="46" y="44"/>
                </a:lnTo>
                <a:lnTo>
                  <a:pt x="44" y="5"/>
                </a:lnTo>
                <a:lnTo>
                  <a:pt x="36" y="0"/>
                </a:lnTo>
                <a:lnTo>
                  <a:pt x="5" y="0"/>
                </a:lnTo>
                <a:lnTo>
                  <a:pt x="0" y="7"/>
                </a:lnTo>
                <a:lnTo>
                  <a:pt x="0" y="44"/>
                </a:lnTo>
                <a:lnTo>
                  <a:pt x="8" y="53"/>
                </a:lnTo>
                <a:lnTo>
                  <a:pt x="8" y="109"/>
                </a:lnTo>
                <a:lnTo>
                  <a:pt x="0" y="118"/>
                </a:lnTo>
                <a:lnTo>
                  <a:pt x="0" y="159"/>
                </a:lnTo>
                <a:lnTo>
                  <a:pt x="8" y="163"/>
                </a:lnTo>
                <a:lnTo>
                  <a:pt x="40" y="162"/>
                </a:lnTo>
                <a:lnTo>
                  <a:pt x="46" y="154"/>
                </a:lnTo>
                <a:lnTo>
                  <a:pt x="44" y="118"/>
                </a:lnTo>
                <a:lnTo>
                  <a:pt x="36" y="109"/>
                </a:lnTo>
              </a:path>
            </a:pathLst>
          </a:custGeom>
          <a:solidFill>
            <a:srgbClr val="FFFFFF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46" name="Freeform 308"/>
          <p:cNvSpPr>
            <a:spLocks/>
          </p:cNvSpPr>
          <p:nvPr/>
        </p:nvSpPr>
        <p:spPr bwMode="auto">
          <a:xfrm>
            <a:off x="4976813" y="3756819"/>
            <a:ext cx="26987" cy="217488"/>
          </a:xfrm>
          <a:custGeom>
            <a:avLst/>
            <a:gdLst>
              <a:gd name="T0" fmla="*/ 0 w 19"/>
              <a:gd name="T1" fmla="*/ 0 h 137"/>
              <a:gd name="T2" fmla="*/ 2147483647 w 19"/>
              <a:gd name="T3" fmla="*/ 0 h 137"/>
              <a:gd name="T4" fmla="*/ 2147483647 w 19"/>
              <a:gd name="T5" fmla="*/ 2147483647 h 137"/>
              <a:gd name="T6" fmla="*/ 0 w 19"/>
              <a:gd name="T7" fmla="*/ 2147483647 h 137"/>
              <a:gd name="T8" fmla="*/ 0 w 19"/>
              <a:gd name="T9" fmla="*/ 0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137"/>
              <a:gd name="T17" fmla="*/ 19 w 19"/>
              <a:gd name="T18" fmla="*/ 137 h 1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137">
                <a:moveTo>
                  <a:pt x="0" y="0"/>
                </a:moveTo>
                <a:lnTo>
                  <a:pt x="18" y="0"/>
                </a:lnTo>
                <a:lnTo>
                  <a:pt x="18" y="136"/>
                </a:lnTo>
                <a:lnTo>
                  <a:pt x="0" y="13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47" name="Line 309"/>
          <p:cNvSpPr>
            <a:spLocks noChangeShapeType="1"/>
          </p:cNvSpPr>
          <p:nvPr/>
        </p:nvSpPr>
        <p:spPr bwMode="auto">
          <a:xfrm flipH="1">
            <a:off x="5003800" y="3747294"/>
            <a:ext cx="9525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48" name="Line 310"/>
          <p:cNvSpPr>
            <a:spLocks noChangeShapeType="1"/>
          </p:cNvSpPr>
          <p:nvPr/>
        </p:nvSpPr>
        <p:spPr bwMode="auto">
          <a:xfrm>
            <a:off x="4968875" y="3747294"/>
            <a:ext cx="7938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49" name="Line 311"/>
          <p:cNvSpPr>
            <a:spLocks noChangeShapeType="1"/>
          </p:cNvSpPr>
          <p:nvPr/>
        </p:nvSpPr>
        <p:spPr bwMode="auto">
          <a:xfrm flipV="1">
            <a:off x="4968875" y="3972719"/>
            <a:ext cx="793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50" name="Line 312"/>
          <p:cNvSpPr>
            <a:spLocks noChangeShapeType="1"/>
          </p:cNvSpPr>
          <p:nvPr/>
        </p:nvSpPr>
        <p:spPr bwMode="auto">
          <a:xfrm flipH="1" flipV="1">
            <a:off x="5003800" y="3972719"/>
            <a:ext cx="9525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51" name="Freeform 313"/>
          <p:cNvSpPr>
            <a:spLocks/>
          </p:cNvSpPr>
          <p:nvPr/>
        </p:nvSpPr>
        <p:spPr bwMode="auto">
          <a:xfrm>
            <a:off x="5102225" y="3917157"/>
            <a:ext cx="26988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52" name="Freeform 314"/>
          <p:cNvSpPr>
            <a:spLocks/>
          </p:cNvSpPr>
          <p:nvPr/>
        </p:nvSpPr>
        <p:spPr bwMode="auto">
          <a:xfrm>
            <a:off x="5122863" y="3917157"/>
            <a:ext cx="26987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53" name="Freeform 315"/>
          <p:cNvSpPr>
            <a:spLocks/>
          </p:cNvSpPr>
          <p:nvPr/>
        </p:nvSpPr>
        <p:spPr bwMode="auto">
          <a:xfrm>
            <a:off x="5141913" y="3917157"/>
            <a:ext cx="26987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54" name="Freeform 316"/>
          <p:cNvSpPr>
            <a:spLocks/>
          </p:cNvSpPr>
          <p:nvPr/>
        </p:nvSpPr>
        <p:spPr bwMode="auto">
          <a:xfrm>
            <a:off x="5102225" y="3936207"/>
            <a:ext cx="26988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55" name="Freeform 317"/>
          <p:cNvSpPr>
            <a:spLocks/>
          </p:cNvSpPr>
          <p:nvPr/>
        </p:nvSpPr>
        <p:spPr bwMode="auto">
          <a:xfrm>
            <a:off x="5122863" y="3936207"/>
            <a:ext cx="26987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56" name="Freeform 318"/>
          <p:cNvSpPr>
            <a:spLocks/>
          </p:cNvSpPr>
          <p:nvPr/>
        </p:nvSpPr>
        <p:spPr bwMode="auto">
          <a:xfrm>
            <a:off x="5141913" y="3936207"/>
            <a:ext cx="26987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57" name="Freeform 319"/>
          <p:cNvSpPr>
            <a:spLocks/>
          </p:cNvSpPr>
          <p:nvPr/>
        </p:nvSpPr>
        <p:spPr bwMode="auto">
          <a:xfrm>
            <a:off x="5102225" y="3955257"/>
            <a:ext cx="26988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58" name="Freeform 320"/>
          <p:cNvSpPr>
            <a:spLocks/>
          </p:cNvSpPr>
          <p:nvPr/>
        </p:nvSpPr>
        <p:spPr bwMode="auto">
          <a:xfrm>
            <a:off x="5122863" y="3955257"/>
            <a:ext cx="26987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59" name="Freeform 321"/>
          <p:cNvSpPr>
            <a:spLocks/>
          </p:cNvSpPr>
          <p:nvPr/>
        </p:nvSpPr>
        <p:spPr bwMode="auto">
          <a:xfrm>
            <a:off x="5141913" y="3955257"/>
            <a:ext cx="26987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60" name="Freeform 322"/>
          <p:cNvSpPr>
            <a:spLocks/>
          </p:cNvSpPr>
          <p:nvPr/>
        </p:nvSpPr>
        <p:spPr bwMode="auto">
          <a:xfrm>
            <a:off x="5102225" y="3972719"/>
            <a:ext cx="26988" cy="26988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61" name="Freeform 323"/>
          <p:cNvSpPr>
            <a:spLocks/>
          </p:cNvSpPr>
          <p:nvPr/>
        </p:nvSpPr>
        <p:spPr bwMode="auto">
          <a:xfrm>
            <a:off x="5122863" y="3972719"/>
            <a:ext cx="26987" cy="26988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62" name="Freeform 324"/>
          <p:cNvSpPr>
            <a:spLocks/>
          </p:cNvSpPr>
          <p:nvPr/>
        </p:nvSpPr>
        <p:spPr bwMode="auto">
          <a:xfrm>
            <a:off x="5141913" y="3972719"/>
            <a:ext cx="26987" cy="26988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0 h 17"/>
              <a:gd name="T10" fmla="*/ 2147483647 w 18"/>
              <a:gd name="T11" fmla="*/ 0 h 17"/>
              <a:gd name="T12" fmla="*/ 2147483647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3" y="16"/>
                </a:moveTo>
                <a:lnTo>
                  <a:pt x="17" y="16"/>
                </a:lnTo>
                <a:lnTo>
                  <a:pt x="17" y="13"/>
                </a:lnTo>
                <a:lnTo>
                  <a:pt x="17" y="2"/>
                </a:lnTo>
                <a:lnTo>
                  <a:pt x="13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13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63" name="Freeform 325"/>
          <p:cNvSpPr>
            <a:spLocks/>
          </p:cNvSpPr>
          <p:nvPr/>
        </p:nvSpPr>
        <p:spPr bwMode="auto">
          <a:xfrm>
            <a:off x="5060950" y="3955257"/>
            <a:ext cx="25400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2147483647 h 17"/>
              <a:gd name="T10" fmla="*/ 2147483647 w 18"/>
              <a:gd name="T11" fmla="*/ 0 h 17"/>
              <a:gd name="T12" fmla="*/ 2147483647 w 18"/>
              <a:gd name="T13" fmla="*/ 0 h 17"/>
              <a:gd name="T14" fmla="*/ 2147483647 w 18"/>
              <a:gd name="T15" fmla="*/ 2147483647 h 17"/>
              <a:gd name="T16" fmla="*/ 0 w 18"/>
              <a:gd name="T17" fmla="*/ 2147483647 h 17"/>
              <a:gd name="T18" fmla="*/ 0 w 18"/>
              <a:gd name="T19" fmla="*/ 2147483647 h 17"/>
              <a:gd name="T20" fmla="*/ 2147483647 w 18"/>
              <a:gd name="T21" fmla="*/ 2147483647 h 17"/>
              <a:gd name="T22" fmla="*/ 2147483647 w 18"/>
              <a:gd name="T23" fmla="*/ 2147483647 h 17"/>
              <a:gd name="T24" fmla="*/ 2147483647 w 18"/>
              <a:gd name="T25" fmla="*/ 2147483647 h 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"/>
              <a:gd name="T40" fmla="*/ 0 h 17"/>
              <a:gd name="T41" fmla="*/ 18 w 18"/>
              <a:gd name="T42" fmla="*/ 17 h 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" h="17">
                <a:moveTo>
                  <a:pt x="13" y="16"/>
                </a:moveTo>
                <a:lnTo>
                  <a:pt x="14" y="14"/>
                </a:lnTo>
                <a:lnTo>
                  <a:pt x="17" y="13"/>
                </a:lnTo>
                <a:lnTo>
                  <a:pt x="17" y="2"/>
                </a:lnTo>
                <a:lnTo>
                  <a:pt x="14" y="1"/>
                </a:lnTo>
                <a:lnTo>
                  <a:pt x="13" y="0"/>
                </a:lnTo>
                <a:lnTo>
                  <a:pt x="2" y="0"/>
                </a:lnTo>
                <a:lnTo>
                  <a:pt x="1" y="1"/>
                </a:lnTo>
                <a:lnTo>
                  <a:pt x="0" y="2"/>
                </a:lnTo>
                <a:lnTo>
                  <a:pt x="0" y="13"/>
                </a:lnTo>
                <a:lnTo>
                  <a:pt x="1" y="14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FFFFFF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64" name="Freeform 326"/>
          <p:cNvSpPr>
            <a:spLocks/>
          </p:cNvSpPr>
          <p:nvPr/>
        </p:nvSpPr>
        <p:spPr bwMode="auto">
          <a:xfrm>
            <a:off x="5060950" y="3972719"/>
            <a:ext cx="25400" cy="26988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2147483647 h 17"/>
              <a:gd name="T10" fmla="*/ 2147483647 w 18"/>
              <a:gd name="T11" fmla="*/ 0 h 17"/>
              <a:gd name="T12" fmla="*/ 2147483647 w 18"/>
              <a:gd name="T13" fmla="*/ 0 h 17"/>
              <a:gd name="T14" fmla="*/ 2147483647 w 18"/>
              <a:gd name="T15" fmla="*/ 2147483647 h 17"/>
              <a:gd name="T16" fmla="*/ 0 w 18"/>
              <a:gd name="T17" fmla="*/ 2147483647 h 17"/>
              <a:gd name="T18" fmla="*/ 0 w 18"/>
              <a:gd name="T19" fmla="*/ 2147483647 h 17"/>
              <a:gd name="T20" fmla="*/ 2147483647 w 18"/>
              <a:gd name="T21" fmla="*/ 2147483647 h 17"/>
              <a:gd name="T22" fmla="*/ 2147483647 w 18"/>
              <a:gd name="T23" fmla="*/ 2147483647 h 17"/>
              <a:gd name="T24" fmla="*/ 2147483647 w 18"/>
              <a:gd name="T25" fmla="*/ 2147483647 h 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8"/>
              <a:gd name="T40" fmla="*/ 0 h 17"/>
              <a:gd name="T41" fmla="*/ 18 w 18"/>
              <a:gd name="T42" fmla="*/ 17 h 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8" h="17">
                <a:moveTo>
                  <a:pt x="13" y="16"/>
                </a:moveTo>
                <a:lnTo>
                  <a:pt x="14" y="14"/>
                </a:lnTo>
                <a:lnTo>
                  <a:pt x="17" y="13"/>
                </a:lnTo>
                <a:lnTo>
                  <a:pt x="17" y="2"/>
                </a:lnTo>
                <a:lnTo>
                  <a:pt x="14" y="1"/>
                </a:lnTo>
                <a:lnTo>
                  <a:pt x="13" y="0"/>
                </a:lnTo>
                <a:lnTo>
                  <a:pt x="2" y="0"/>
                </a:lnTo>
                <a:lnTo>
                  <a:pt x="1" y="1"/>
                </a:lnTo>
                <a:lnTo>
                  <a:pt x="0" y="2"/>
                </a:lnTo>
                <a:lnTo>
                  <a:pt x="0" y="13"/>
                </a:lnTo>
                <a:lnTo>
                  <a:pt x="1" y="14"/>
                </a:lnTo>
                <a:lnTo>
                  <a:pt x="2" y="16"/>
                </a:lnTo>
                <a:lnTo>
                  <a:pt x="13" y="16"/>
                </a:lnTo>
              </a:path>
            </a:pathLst>
          </a:custGeom>
          <a:solidFill>
            <a:srgbClr val="FFFFFF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65" name="Line 327"/>
          <p:cNvSpPr>
            <a:spLocks noChangeShapeType="1"/>
          </p:cNvSpPr>
          <p:nvPr/>
        </p:nvSpPr>
        <p:spPr bwMode="auto">
          <a:xfrm>
            <a:off x="5035550" y="3912394"/>
            <a:ext cx="1428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66" name="Line 328"/>
          <p:cNvSpPr>
            <a:spLocks noChangeShapeType="1"/>
          </p:cNvSpPr>
          <p:nvPr/>
        </p:nvSpPr>
        <p:spPr bwMode="auto">
          <a:xfrm>
            <a:off x="5035550" y="3794919"/>
            <a:ext cx="1428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67" name="Line 329"/>
          <p:cNvSpPr>
            <a:spLocks noChangeShapeType="1"/>
          </p:cNvSpPr>
          <p:nvPr/>
        </p:nvSpPr>
        <p:spPr bwMode="auto">
          <a:xfrm>
            <a:off x="5035550" y="3750469"/>
            <a:ext cx="1428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168" name="Freeform 330"/>
          <p:cNvSpPr>
            <a:spLocks/>
          </p:cNvSpPr>
          <p:nvPr/>
        </p:nvSpPr>
        <p:spPr bwMode="auto">
          <a:xfrm>
            <a:off x="5103813" y="3893344"/>
            <a:ext cx="41275" cy="26988"/>
          </a:xfrm>
          <a:custGeom>
            <a:avLst/>
            <a:gdLst>
              <a:gd name="T0" fmla="*/ 0 w 28"/>
              <a:gd name="T1" fmla="*/ 2147483647 h 17"/>
              <a:gd name="T2" fmla="*/ 0 w 28"/>
              <a:gd name="T3" fmla="*/ 0 h 17"/>
              <a:gd name="T4" fmla="*/ 2147483647 w 28"/>
              <a:gd name="T5" fmla="*/ 0 h 17"/>
              <a:gd name="T6" fmla="*/ 2147483647 w 28"/>
              <a:gd name="T7" fmla="*/ 2147483647 h 17"/>
              <a:gd name="T8" fmla="*/ 0 w 2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7"/>
              <a:gd name="T17" fmla="*/ 28 w 2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7">
                <a:moveTo>
                  <a:pt x="0" y="16"/>
                </a:moveTo>
                <a:lnTo>
                  <a:pt x="0" y="0"/>
                </a:lnTo>
                <a:lnTo>
                  <a:pt x="27" y="0"/>
                </a:lnTo>
                <a:lnTo>
                  <a:pt x="2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69" name="Freeform 331"/>
          <p:cNvSpPr>
            <a:spLocks/>
          </p:cNvSpPr>
          <p:nvPr/>
        </p:nvSpPr>
        <p:spPr bwMode="auto">
          <a:xfrm>
            <a:off x="5035550" y="3893344"/>
            <a:ext cx="38100" cy="26988"/>
          </a:xfrm>
          <a:custGeom>
            <a:avLst/>
            <a:gdLst>
              <a:gd name="T0" fmla="*/ 0 w 26"/>
              <a:gd name="T1" fmla="*/ 2147483647 h 17"/>
              <a:gd name="T2" fmla="*/ 0 w 26"/>
              <a:gd name="T3" fmla="*/ 0 h 17"/>
              <a:gd name="T4" fmla="*/ 2147483647 w 26"/>
              <a:gd name="T5" fmla="*/ 0 h 17"/>
              <a:gd name="T6" fmla="*/ 2147483647 w 26"/>
              <a:gd name="T7" fmla="*/ 2147483647 h 17"/>
              <a:gd name="T8" fmla="*/ 0 w 26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7"/>
              <a:gd name="T17" fmla="*/ 26 w 26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7">
                <a:moveTo>
                  <a:pt x="0" y="16"/>
                </a:moveTo>
                <a:lnTo>
                  <a:pt x="0" y="0"/>
                </a:lnTo>
                <a:lnTo>
                  <a:pt x="25" y="0"/>
                </a:lnTo>
                <a:lnTo>
                  <a:pt x="25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70" name="Freeform 332"/>
          <p:cNvSpPr>
            <a:spLocks/>
          </p:cNvSpPr>
          <p:nvPr/>
        </p:nvSpPr>
        <p:spPr bwMode="auto">
          <a:xfrm>
            <a:off x="5103813" y="3807619"/>
            <a:ext cx="41275" cy="26988"/>
          </a:xfrm>
          <a:custGeom>
            <a:avLst/>
            <a:gdLst>
              <a:gd name="T0" fmla="*/ 0 w 28"/>
              <a:gd name="T1" fmla="*/ 2147483647 h 17"/>
              <a:gd name="T2" fmla="*/ 0 w 28"/>
              <a:gd name="T3" fmla="*/ 0 h 17"/>
              <a:gd name="T4" fmla="*/ 2147483647 w 28"/>
              <a:gd name="T5" fmla="*/ 0 h 17"/>
              <a:gd name="T6" fmla="*/ 2147483647 w 28"/>
              <a:gd name="T7" fmla="*/ 2147483647 h 17"/>
              <a:gd name="T8" fmla="*/ 0 w 2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7"/>
              <a:gd name="T17" fmla="*/ 28 w 2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7">
                <a:moveTo>
                  <a:pt x="0" y="16"/>
                </a:moveTo>
                <a:lnTo>
                  <a:pt x="0" y="0"/>
                </a:lnTo>
                <a:lnTo>
                  <a:pt x="27" y="0"/>
                </a:lnTo>
                <a:lnTo>
                  <a:pt x="2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71" name="Freeform 333"/>
          <p:cNvSpPr>
            <a:spLocks/>
          </p:cNvSpPr>
          <p:nvPr/>
        </p:nvSpPr>
        <p:spPr bwMode="auto">
          <a:xfrm>
            <a:off x="5035550" y="3807619"/>
            <a:ext cx="38100" cy="26988"/>
          </a:xfrm>
          <a:custGeom>
            <a:avLst/>
            <a:gdLst>
              <a:gd name="T0" fmla="*/ 0 w 26"/>
              <a:gd name="T1" fmla="*/ 2147483647 h 17"/>
              <a:gd name="T2" fmla="*/ 0 w 26"/>
              <a:gd name="T3" fmla="*/ 0 h 17"/>
              <a:gd name="T4" fmla="*/ 2147483647 w 26"/>
              <a:gd name="T5" fmla="*/ 0 h 17"/>
              <a:gd name="T6" fmla="*/ 2147483647 w 26"/>
              <a:gd name="T7" fmla="*/ 2147483647 h 17"/>
              <a:gd name="T8" fmla="*/ 0 w 26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7"/>
              <a:gd name="T17" fmla="*/ 26 w 26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7">
                <a:moveTo>
                  <a:pt x="0" y="16"/>
                </a:moveTo>
                <a:lnTo>
                  <a:pt x="0" y="0"/>
                </a:lnTo>
                <a:lnTo>
                  <a:pt x="25" y="0"/>
                </a:lnTo>
                <a:lnTo>
                  <a:pt x="25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72" name="Freeform 334"/>
          <p:cNvSpPr>
            <a:spLocks/>
          </p:cNvSpPr>
          <p:nvPr/>
        </p:nvSpPr>
        <p:spPr bwMode="auto">
          <a:xfrm>
            <a:off x="5103813" y="3820319"/>
            <a:ext cx="41275" cy="26988"/>
          </a:xfrm>
          <a:custGeom>
            <a:avLst/>
            <a:gdLst>
              <a:gd name="T0" fmla="*/ 0 w 28"/>
              <a:gd name="T1" fmla="*/ 2147483647 h 17"/>
              <a:gd name="T2" fmla="*/ 0 w 28"/>
              <a:gd name="T3" fmla="*/ 0 h 17"/>
              <a:gd name="T4" fmla="*/ 2147483647 w 28"/>
              <a:gd name="T5" fmla="*/ 0 h 17"/>
              <a:gd name="T6" fmla="*/ 2147483647 w 28"/>
              <a:gd name="T7" fmla="*/ 2147483647 h 17"/>
              <a:gd name="T8" fmla="*/ 0 w 2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7"/>
              <a:gd name="T17" fmla="*/ 28 w 2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7">
                <a:moveTo>
                  <a:pt x="0" y="16"/>
                </a:moveTo>
                <a:lnTo>
                  <a:pt x="0" y="0"/>
                </a:lnTo>
                <a:lnTo>
                  <a:pt x="27" y="0"/>
                </a:lnTo>
                <a:lnTo>
                  <a:pt x="2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73" name="Freeform 335"/>
          <p:cNvSpPr>
            <a:spLocks/>
          </p:cNvSpPr>
          <p:nvPr/>
        </p:nvSpPr>
        <p:spPr bwMode="auto">
          <a:xfrm>
            <a:off x="5035550" y="3820319"/>
            <a:ext cx="38100" cy="26988"/>
          </a:xfrm>
          <a:custGeom>
            <a:avLst/>
            <a:gdLst>
              <a:gd name="T0" fmla="*/ 0 w 26"/>
              <a:gd name="T1" fmla="*/ 2147483647 h 17"/>
              <a:gd name="T2" fmla="*/ 0 w 26"/>
              <a:gd name="T3" fmla="*/ 0 h 17"/>
              <a:gd name="T4" fmla="*/ 2147483647 w 26"/>
              <a:gd name="T5" fmla="*/ 0 h 17"/>
              <a:gd name="T6" fmla="*/ 2147483647 w 26"/>
              <a:gd name="T7" fmla="*/ 2147483647 h 17"/>
              <a:gd name="T8" fmla="*/ 0 w 26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7"/>
              <a:gd name="T17" fmla="*/ 26 w 26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7">
                <a:moveTo>
                  <a:pt x="0" y="16"/>
                </a:moveTo>
                <a:lnTo>
                  <a:pt x="0" y="0"/>
                </a:lnTo>
                <a:lnTo>
                  <a:pt x="25" y="0"/>
                </a:lnTo>
                <a:lnTo>
                  <a:pt x="25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74" name="Freeform 336"/>
          <p:cNvSpPr>
            <a:spLocks/>
          </p:cNvSpPr>
          <p:nvPr/>
        </p:nvSpPr>
        <p:spPr bwMode="auto">
          <a:xfrm>
            <a:off x="5103813" y="3831432"/>
            <a:ext cx="41275" cy="26987"/>
          </a:xfrm>
          <a:custGeom>
            <a:avLst/>
            <a:gdLst>
              <a:gd name="T0" fmla="*/ 0 w 28"/>
              <a:gd name="T1" fmla="*/ 2147483647 h 17"/>
              <a:gd name="T2" fmla="*/ 0 w 28"/>
              <a:gd name="T3" fmla="*/ 0 h 17"/>
              <a:gd name="T4" fmla="*/ 2147483647 w 28"/>
              <a:gd name="T5" fmla="*/ 0 h 17"/>
              <a:gd name="T6" fmla="*/ 2147483647 w 28"/>
              <a:gd name="T7" fmla="*/ 2147483647 h 17"/>
              <a:gd name="T8" fmla="*/ 0 w 2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7"/>
              <a:gd name="T17" fmla="*/ 28 w 2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7">
                <a:moveTo>
                  <a:pt x="0" y="16"/>
                </a:moveTo>
                <a:lnTo>
                  <a:pt x="0" y="0"/>
                </a:lnTo>
                <a:lnTo>
                  <a:pt x="27" y="0"/>
                </a:lnTo>
                <a:lnTo>
                  <a:pt x="2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75" name="Freeform 337"/>
          <p:cNvSpPr>
            <a:spLocks/>
          </p:cNvSpPr>
          <p:nvPr/>
        </p:nvSpPr>
        <p:spPr bwMode="auto">
          <a:xfrm>
            <a:off x="5035550" y="3831432"/>
            <a:ext cx="38100" cy="26987"/>
          </a:xfrm>
          <a:custGeom>
            <a:avLst/>
            <a:gdLst>
              <a:gd name="T0" fmla="*/ 0 w 26"/>
              <a:gd name="T1" fmla="*/ 2147483647 h 17"/>
              <a:gd name="T2" fmla="*/ 0 w 26"/>
              <a:gd name="T3" fmla="*/ 0 h 17"/>
              <a:gd name="T4" fmla="*/ 2147483647 w 26"/>
              <a:gd name="T5" fmla="*/ 0 h 17"/>
              <a:gd name="T6" fmla="*/ 2147483647 w 26"/>
              <a:gd name="T7" fmla="*/ 2147483647 h 17"/>
              <a:gd name="T8" fmla="*/ 0 w 26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7"/>
              <a:gd name="T17" fmla="*/ 26 w 26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7">
                <a:moveTo>
                  <a:pt x="0" y="16"/>
                </a:moveTo>
                <a:lnTo>
                  <a:pt x="0" y="0"/>
                </a:lnTo>
                <a:lnTo>
                  <a:pt x="25" y="0"/>
                </a:lnTo>
                <a:lnTo>
                  <a:pt x="25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76" name="Freeform 338"/>
          <p:cNvSpPr>
            <a:spLocks/>
          </p:cNvSpPr>
          <p:nvPr/>
        </p:nvSpPr>
        <p:spPr bwMode="auto">
          <a:xfrm>
            <a:off x="5103813" y="3858419"/>
            <a:ext cx="41275" cy="26988"/>
          </a:xfrm>
          <a:custGeom>
            <a:avLst/>
            <a:gdLst>
              <a:gd name="T0" fmla="*/ 0 w 28"/>
              <a:gd name="T1" fmla="*/ 2147483647 h 17"/>
              <a:gd name="T2" fmla="*/ 0 w 28"/>
              <a:gd name="T3" fmla="*/ 0 h 17"/>
              <a:gd name="T4" fmla="*/ 2147483647 w 28"/>
              <a:gd name="T5" fmla="*/ 0 h 17"/>
              <a:gd name="T6" fmla="*/ 2147483647 w 28"/>
              <a:gd name="T7" fmla="*/ 2147483647 h 17"/>
              <a:gd name="T8" fmla="*/ 0 w 2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7"/>
              <a:gd name="T17" fmla="*/ 28 w 2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7">
                <a:moveTo>
                  <a:pt x="0" y="16"/>
                </a:moveTo>
                <a:lnTo>
                  <a:pt x="0" y="0"/>
                </a:lnTo>
                <a:lnTo>
                  <a:pt x="27" y="0"/>
                </a:lnTo>
                <a:lnTo>
                  <a:pt x="2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77" name="Freeform 339"/>
          <p:cNvSpPr>
            <a:spLocks/>
          </p:cNvSpPr>
          <p:nvPr/>
        </p:nvSpPr>
        <p:spPr bwMode="auto">
          <a:xfrm>
            <a:off x="5035550" y="3858419"/>
            <a:ext cx="38100" cy="26988"/>
          </a:xfrm>
          <a:custGeom>
            <a:avLst/>
            <a:gdLst>
              <a:gd name="T0" fmla="*/ 0 w 26"/>
              <a:gd name="T1" fmla="*/ 2147483647 h 17"/>
              <a:gd name="T2" fmla="*/ 0 w 26"/>
              <a:gd name="T3" fmla="*/ 0 h 17"/>
              <a:gd name="T4" fmla="*/ 2147483647 w 26"/>
              <a:gd name="T5" fmla="*/ 0 h 17"/>
              <a:gd name="T6" fmla="*/ 2147483647 w 26"/>
              <a:gd name="T7" fmla="*/ 2147483647 h 17"/>
              <a:gd name="T8" fmla="*/ 0 w 26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7"/>
              <a:gd name="T17" fmla="*/ 26 w 26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7">
                <a:moveTo>
                  <a:pt x="0" y="16"/>
                </a:moveTo>
                <a:lnTo>
                  <a:pt x="0" y="0"/>
                </a:lnTo>
                <a:lnTo>
                  <a:pt x="25" y="0"/>
                </a:lnTo>
                <a:lnTo>
                  <a:pt x="25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78" name="Freeform 340"/>
          <p:cNvSpPr>
            <a:spLocks/>
          </p:cNvSpPr>
          <p:nvPr/>
        </p:nvSpPr>
        <p:spPr bwMode="auto">
          <a:xfrm>
            <a:off x="5103813" y="3869532"/>
            <a:ext cx="41275" cy="26987"/>
          </a:xfrm>
          <a:custGeom>
            <a:avLst/>
            <a:gdLst>
              <a:gd name="T0" fmla="*/ 0 w 28"/>
              <a:gd name="T1" fmla="*/ 2147483647 h 17"/>
              <a:gd name="T2" fmla="*/ 0 w 28"/>
              <a:gd name="T3" fmla="*/ 0 h 17"/>
              <a:gd name="T4" fmla="*/ 2147483647 w 28"/>
              <a:gd name="T5" fmla="*/ 0 h 17"/>
              <a:gd name="T6" fmla="*/ 2147483647 w 28"/>
              <a:gd name="T7" fmla="*/ 2147483647 h 17"/>
              <a:gd name="T8" fmla="*/ 0 w 2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7"/>
              <a:gd name="T17" fmla="*/ 28 w 2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7">
                <a:moveTo>
                  <a:pt x="0" y="16"/>
                </a:moveTo>
                <a:lnTo>
                  <a:pt x="0" y="0"/>
                </a:lnTo>
                <a:lnTo>
                  <a:pt x="27" y="0"/>
                </a:lnTo>
                <a:lnTo>
                  <a:pt x="2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79" name="Freeform 341"/>
          <p:cNvSpPr>
            <a:spLocks/>
          </p:cNvSpPr>
          <p:nvPr/>
        </p:nvSpPr>
        <p:spPr bwMode="auto">
          <a:xfrm>
            <a:off x="5035550" y="3869532"/>
            <a:ext cx="38100" cy="26987"/>
          </a:xfrm>
          <a:custGeom>
            <a:avLst/>
            <a:gdLst>
              <a:gd name="T0" fmla="*/ 0 w 26"/>
              <a:gd name="T1" fmla="*/ 2147483647 h 17"/>
              <a:gd name="T2" fmla="*/ 0 w 26"/>
              <a:gd name="T3" fmla="*/ 0 h 17"/>
              <a:gd name="T4" fmla="*/ 2147483647 w 26"/>
              <a:gd name="T5" fmla="*/ 0 h 17"/>
              <a:gd name="T6" fmla="*/ 2147483647 w 26"/>
              <a:gd name="T7" fmla="*/ 2147483647 h 17"/>
              <a:gd name="T8" fmla="*/ 0 w 26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7"/>
              <a:gd name="T17" fmla="*/ 26 w 26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7">
                <a:moveTo>
                  <a:pt x="0" y="16"/>
                </a:moveTo>
                <a:lnTo>
                  <a:pt x="0" y="0"/>
                </a:lnTo>
                <a:lnTo>
                  <a:pt x="25" y="0"/>
                </a:lnTo>
                <a:lnTo>
                  <a:pt x="25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80" name="Freeform 342"/>
          <p:cNvSpPr>
            <a:spLocks/>
          </p:cNvSpPr>
          <p:nvPr/>
        </p:nvSpPr>
        <p:spPr bwMode="auto">
          <a:xfrm>
            <a:off x="5103813" y="3880644"/>
            <a:ext cx="41275" cy="26988"/>
          </a:xfrm>
          <a:custGeom>
            <a:avLst/>
            <a:gdLst>
              <a:gd name="T0" fmla="*/ 0 w 28"/>
              <a:gd name="T1" fmla="*/ 2147483647 h 17"/>
              <a:gd name="T2" fmla="*/ 0 w 28"/>
              <a:gd name="T3" fmla="*/ 0 h 17"/>
              <a:gd name="T4" fmla="*/ 2147483647 w 28"/>
              <a:gd name="T5" fmla="*/ 0 h 17"/>
              <a:gd name="T6" fmla="*/ 2147483647 w 28"/>
              <a:gd name="T7" fmla="*/ 2147483647 h 17"/>
              <a:gd name="T8" fmla="*/ 0 w 2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17"/>
              <a:gd name="T17" fmla="*/ 28 w 2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17">
                <a:moveTo>
                  <a:pt x="0" y="16"/>
                </a:moveTo>
                <a:lnTo>
                  <a:pt x="0" y="0"/>
                </a:lnTo>
                <a:lnTo>
                  <a:pt x="27" y="0"/>
                </a:lnTo>
                <a:lnTo>
                  <a:pt x="2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81" name="Freeform 343"/>
          <p:cNvSpPr>
            <a:spLocks/>
          </p:cNvSpPr>
          <p:nvPr/>
        </p:nvSpPr>
        <p:spPr bwMode="auto">
          <a:xfrm>
            <a:off x="5035550" y="3880644"/>
            <a:ext cx="38100" cy="26988"/>
          </a:xfrm>
          <a:custGeom>
            <a:avLst/>
            <a:gdLst>
              <a:gd name="T0" fmla="*/ 0 w 26"/>
              <a:gd name="T1" fmla="*/ 2147483647 h 17"/>
              <a:gd name="T2" fmla="*/ 0 w 26"/>
              <a:gd name="T3" fmla="*/ 0 h 17"/>
              <a:gd name="T4" fmla="*/ 2147483647 w 26"/>
              <a:gd name="T5" fmla="*/ 0 h 17"/>
              <a:gd name="T6" fmla="*/ 2147483647 w 26"/>
              <a:gd name="T7" fmla="*/ 2147483647 h 17"/>
              <a:gd name="T8" fmla="*/ 0 w 26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17"/>
              <a:gd name="T17" fmla="*/ 26 w 26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17">
                <a:moveTo>
                  <a:pt x="0" y="16"/>
                </a:moveTo>
                <a:lnTo>
                  <a:pt x="0" y="0"/>
                </a:lnTo>
                <a:lnTo>
                  <a:pt x="25" y="0"/>
                </a:lnTo>
                <a:lnTo>
                  <a:pt x="25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82" name="Freeform 344"/>
          <p:cNvSpPr>
            <a:spLocks/>
          </p:cNvSpPr>
          <p:nvPr/>
        </p:nvSpPr>
        <p:spPr bwMode="auto">
          <a:xfrm>
            <a:off x="5103813" y="3844132"/>
            <a:ext cx="39687" cy="26987"/>
          </a:xfrm>
          <a:custGeom>
            <a:avLst/>
            <a:gdLst>
              <a:gd name="T0" fmla="*/ 0 w 27"/>
              <a:gd name="T1" fmla="*/ 2147483647 h 17"/>
              <a:gd name="T2" fmla="*/ 2147483647 w 27"/>
              <a:gd name="T3" fmla="*/ 2147483647 h 17"/>
              <a:gd name="T4" fmla="*/ 2147483647 w 27"/>
              <a:gd name="T5" fmla="*/ 0 h 17"/>
              <a:gd name="T6" fmla="*/ 0 w 27"/>
              <a:gd name="T7" fmla="*/ 0 h 17"/>
              <a:gd name="T8" fmla="*/ 0 w 27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"/>
              <a:gd name="T16" fmla="*/ 0 h 17"/>
              <a:gd name="T17" fmla="*/ 27 w 2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" h="17">
                <a:moveTo>
                  <a:pt x="0" y="16"/>
                </a:moveTo>
                <a:lnTo>
                  <a:pt x="26" y="16"/>
                </a:lnTo>
                <a:lnTo>
                  <a:pt x="26" y="0"/>
                </a:lnTo>
                <a:lnTo>
                  <a:pt x="0" y="0"/>
                </a:lnTo>
                <a:lnTo>
                  <a:pt x="0" y="16"/>
                </a:lnTo>
              </a:path>
            </a:pathLst>
          </a:custGeom>
          <a:solidFill>
            <a:srgbClr val="BFBFB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83" name="Freeform 345"/>
          <p:cNvSpPr>
            <a:spLocks/>
          </p:cNvSpPr>
          <p:nvPr/>
        </p:nvSpPr>
        <p:spPr bwMode="auto">
          <a:xfrm>
            <a:off x="5035550" y="3844132"/>
            <a:ext cx="36513" cy="26987"/>
          </a:xfrm>
          <a:custGeom>
            <a:avLst/>
            <a:gdLst>
              <a:gd name="T0" fmla="*/ 0 w 25"/>
              <a:gd name="T1" fmla="*/ 2147483647 h 17"/>
              <a:gd name="T2" fmla="*/ 2147483647 w 25"/>
              <a:gd name="T3" fmla="*/ 2147483647 h 17"/>
              <a:gd name="T4" fmla="*/ 2147483647 w 25"/>
              <a:gd name="T5" fmla="*/ 0 h 17"/>
              <a:gd name="T6" fmla="*/ 0 w 25"/>
              <a:gd name="T7" fmla="*/ 0 h 17"/>
              <a:gd name="T8" fmla="*/ 0 w 25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"/>
              <a:gd name="T16" fmla="*/ 0 h 17"/>
              <a:gd name="T17" fmla="*/ 25 w 25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" h="17">
                <a:moveTo>
                  <a:pt x="0" y="16"/>
                </a:moveTo>
                <a:lnTo>
                  <a:pt x="24" y="16"/>
                </a:lnTo>
                <a:lnTo>
                  <a:pt x="24" y="0"/>
                </a:lnTo>
                <a:lnTo>
                  <a:pt x="0" y="0"/>
                </a:lnTo>
                <a:lnTo>
                  <a:pt x="0" y="16"/>
                </a:lnTo>
              </a:path>
            </a:pathLst>
          </a:custGeom>
          <a:solidFill>
            <a:srgbClr val="BFBFB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84" name="Freeform 346"/>
          <p:cNvSpPr>
            <a:spLocks/>
          </p:cNvSpPr>
          <p:nvPr/>
        </p:nvSpPr>
        <p:spPr bwMode="auto">
          <a:xfrm>
            <a:off x="5080000" y="3893344"/>
            <a:ext cx="26988" cy="26988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85" name="Freeform 347"/>
          <p:cNvSpPr>
            <a:spLocks/>
          </p:cNvSpPr>
          <p:nvPr/>
        </p:nvSpPr>
        <p:spPr bwMode="auto">
          <a:xfrm>
            <a:off x="5080000" y="3807619"/>
            <a:ext cx="26988" cy="26988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86" name="Freeform 348"/>
          <p:cNvSpPr>
            <a:spLocks/>
          </p:cNvSpPr>
          <p:nvPr/>
        </p:nvSpPr>
        <p:spPr bwMode="auto">
          <a:xfrm>
            <a:off x="5080000" y="3820319"/>
            <a:ext cx="26988" cy="26988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87" name="Freeform 349"/>
          <p:cNvSpPr>
            <a:spLocks/>
          </p:cNvSpPr>
          <p:nvPr/>
        </p:nvSpPr>
        <p:spPr bwMode="auto">
          <a:xfrm>
            <a:off x="5080000" y="3831432"/>
            <a:ext cx="26988" cy="26987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88" name="Freeform 350"/>
          <p:cNvSpPr>
            <a:spLocks/>
          </p:cNvSpPr>
          <p:nvPr/>
        </p:nvSpPr>
        <p:spPr bwMode="auto">
          <a:xfrm>
            <a:off x="5080000" y="3856832"/>
            <a:ext cx="26988" cy="26987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89" name="Freeform 351"/>
          <p:cNvSpPr>
            <a:spLocks/>
          </p:cNvSpPr>
          <p:nvPr/>
        </p:nvSpPr>
        <p:spPr bwMode="auto">
          <a:xfrm>
            <a:off x="5080000" y="3867944"/>
            <a:ext cx="26988" cy="26988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90" name="Freeform 352"/>
          <p:cNvSpPr>
            <a:spLocks/>
          </p:cNvSpPr>
          <p:nvPr/>
        </p:nvSpPr>
        <p:spPr bwMode="auto">
          <a:xfrm>
            <a:off x="5080000" y="3879057"/>
            <a:ext cx="26988" cy="26987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91" name="Freeform 353"/>
          <p:cNvSpPr>
            <a:spLocks/>
          </p:cNvSpPr>
          <p:nvPr/>
        </p:nvSpPr>
        <p:spPr bwMode="auto">
          <a:xfrm>
            <a:off x="5080000" y="3844132"/>
            <a:ext cx="26988" cy="26987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92" name="Freeform 354"/>
          <p:cNvSpPr>
            <a:spLocks/>
          </p:cNvSpPr>
          <p:nvPr/>
        </p:nvSpPr>
        <p:spPr bwMode="auto">
          <a:xfrm>
            <a:off x="5153025" y="3893344"/>
            <a:ext cx="25400" cy="26988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93" name="Freeform 355"/>
          <p:cNvSpPr>
            <a:spLocks/>
          </p:cNvSpPr>
          <p:nvPr/>
        </p:nvSpPr>
        <p:spPr bwMode="auto">
          <a:xfrm>
            <a:off x="5153025" y="3807619"/>
            <a:ext cx="25400" cy="26988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94" name="Freeform 356"/>
          <p:cNvSpPr>
            <a:spLocks/>
          </p:cNvSpPr>
          <p:nvPr/>
        </p:nvSpPr>
        <p:spPr bwMode="auto">
          <a:xfrm>
            <a:off x="5153025" y="3820319"/>
            <a:ext cx="25400" cy="26988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95" name="Freeform 357"/>
          <p:cNvSpPr>
            <a:spLocks/>
          </p:cNvSpPr>
          <p:nvPr/>
        </p:nvSpPr>
        <p:spPr bwMode="auto">
          <a:xfrm>
            <a:off x="5153025" y="3831432"/>
            <a:ext cx="25400" cy="26987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96" name="Freeform 358"/>
          <p:cNvSpPr>
            <a:spLocks/>
          </p:cNvSpPr>
          <p:nvPr/>
        </p:nvSpPr>
        <p:spPr bwMode="auto">
          <a:xfrm>
            <a:off x="5153025" y="3856832"/>
            <a:ext cx="25400" cy="26987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97" name="Freeform 359"/>
          <p:cNvSpPr>
            <a:spLocks/>
          </p:cNvSpPr>
          <p:nvPr/>
        </p:nvSpPr>
        <p:spPr bwMode="auto">
          <a:xfrm>
            <a:off x="5153025" y="3867944"/>
            <a:ext cx="25400" cy="26988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98" name="Freeform 360"/>
          <p:cNvSpPr>
            <a:spLocks/>
          </p:cNvSpPr>
          <p:nvPr/>
        </p:nvSpPr>
        <p:spPr bwMode="auto">
          <a:xfrm>
            <a:off x="5153025" y="3879057"/>
            <a:ext cx="25400" cy="26987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199" name="Freeform 361"/>
          <p:cNvSpPr>
            <a:spLocks/>
          </p:cNvSpPr>
          <p:nvPr/>
        </p:nvSpPr>
        <p:spPr bwMode="auto">
          <a:xfrm>
            <a:off x="5153025" y="3844132"/>
            <a:ext cx="25400" cy="26987"/>
          </a:xfrm>
          <a:custGeom>
            <a:avLst/>
            <a:gdLst>
              <a:gd name="T0" fmla="*/ 0 w 18"/>
              <a:gd name="T1" fmla="*/ 2147483647 h 17"/>
              <a:gd name="T2" fmla="*/ 0 w 18"/>
              <a:gd name="T3" fmla="*/ 0 h 17"/>
              <a:gd name="T4" fmla="*/ 2147483647 w 18"/>
              <a:gd name="T5" fmla="*/ 0 h 17"/>
              <a:gd name="T6" fmla="*/ 2147483647 w 18"/>
              <a:gd name="T7" fmla="*/ 2147483647 h 17"/>
              <a:gd name="T8" fmla="*/ 0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0" y="16"/>
                </a:moveTo>
                <a:lnTo>
                  <a:pt x="0" y="0"/>
                </a:ln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00" name="Freeform 362"/>
          <p:cNvSpPr>
            <a:spLocks/>
          </p:cNvSpPr>
          <p:nvPr/>
        </p:nvSpPr>
        <p:spPr bwMode="auto">
          <a:xfrm>
            <a:off x="4978400" y="3979069"/>
            <a:ext cx="82550" cy="95250"/>
          </a:xfrm>
          <a:custGeom>
            <a:avLst/>
            <a:gdLst>
              <a:gd name="T0" fmla="*/ 2147483647 w 57"/>
              <a:gd name="T1" fmla="*/ 2147483647 h 60"/>
              <a:gd name="T2" fmla="*/ 2147483647 w 57"/>
              <a:gd name="T3" fmla="*/ 2147483647 h 60"/>
              <a:gd name="T4" fmla="*/ 2147483647 w 57"/>
              <a:gd name="T5" fmla="*/ 2147483647 h 60"/>
              <a:gd name="T6" fmla="*/ 2147483647 w 57"/>
              <a:gd name="T7" fmla="*/ 2147483647 h 60"/>
              <a:gd name="T8" fmla="*/ 2147483647 w 57"/>
              <a:gd name="T9" fmla="*/ 2147483647 h 60"/>
              <a:gd name="T10" fmla="*/ 2147483647 w 57"/>
              <a:gd name="T11" fmla="*/ 2147483647 h 60"/>
              <a:gd name="T12" fmla="*/ 2147483647 w 57"/>
              <a:gd name="T13" fmla="*/ 2147483647 h 60"/>
              <a:gd name="T14" fmla="*/ 2147483647 w 57"/>
              <a:gd name="T15" fmla="*/ 2147483647 h 60"/>
              <a:gd name="T16" fmla="*/ 2147483647 w 57"/>
              <a:gd name="T17" fmla="*/ 2147483647 h 60"/>
              <a:gd name="T18" fmla="*/ 2147483647 w 57"/>
              <a:gd name="T19" fmla="*/ 2147483647 h 60"/>
              <a:gd name="T20" fmla="*/ 2147483647 w 57"/>
              <a:gd name="T21" fmla="*/ 2147483647 h 60"/>
              <a:gd name="T22" fmla="*/ 2147483647 w 57"/>
              <a:gd name="T23" fmla="*/ 2147483647 h 60"/>
              <a:gd name="T24" fmla="*/ 2147483647 w 57"/>
              <a:gd name="T25" fmla="*/ 2147483647 h 60"/>
              <a:gd name="T26" fmla="*/ 2147483647 w 57"/>
              <a:gd name="T27" fmla="*/ 2147483647 h 60"/>
              <a:gd name="T28" fmla="*/ 2147483647 w 57"/>
              <a:gd name="T29" fmla="*/ 2147483647 h 60"/>
              <a:gd name="T30" fmla="*/ 2147483647 w 57"/>
              <a:gd name="T31" fmla="*/ 2147483647 h 60"/>
              <a:gd name="T32" fmla="*/ 2147483647 w 57"/>
              <a:gd name="T33" fmla="*/ 2147483647 h 60"/>
              <a:gd name="T34" fmla="*/ 2147483647 w 57"/>
              <a:gd name="T35" fmla="*/ 2147483647 h 60"/>
              <a:gd name="T36" fmla="*/ 2147483647 w 57"/>
              <a:gd name="T37" fmla="*/ 2147483647 h 60"/>
              <a:gd name="T38" fmla="*/ 2147483647 w 57"/>
              <a:gd name="T39" fmla="*/ 2147483647 h 60"/>
              <a:gd name="T40" fmla="*/ 2147483647 w 57"/>
              <a:gd name="T41" fmla="*/ 2147483647 h 60"/>
              <a:gd name="T42" fmla="*/ 2147483647 w 57"/>
              <a:gd name="T43" fmla="*/ 2147483647 h 60"/>
              <a:gd name="T44" fmla="*/ 2147483647 w 57"/>
              <a:gd name="T45" fmla="*/ 2147483647 h 60"/>
              <a:gd name="T46" fmla="*/ 2147483647 w 57"/>
              <a:gd name="T47" fmla="*/ 2147483647 h 60"/>
              <a:gd name="T48" fmla="*/ 2147483647 w 57"/>
              <a:gd name="T49" fmla="*/ 2147483647 h 60"/>
              <a:gd name="T50" fmla="*/ 2147483647 w 57"/>
              <a:gd name="T51" fmla="*/ 2147483647 h 60"/>
              <a:gd name="T52" fmla="*/ 2147483647 w 57"/>
              <a:gd name="T53" fmla="*/ 2147483647 h 60"/>
              <a:gd name="T54" fmla="*/ 2147483647 w 57"/>
              <a:gd name="T55" fmla="*/ 2147483647 h 60"/>
              <a:gd name="T56" fmla="*/ 2147483647 w 57"/>
              <a:gd name="T57" fmla="*/ 2147483647 h 60"/>
              <a:gd name="T58" fmla="*/ 2147483647 w 57"/>
              <a:gd name="T59" fmla="*/ 2147483647 h 60"/>
              <a:gd name="T60" fmla="*/ 2147483647 w 57"/>
              <a:gd name="T61" fmla="*/ 2147483647 h 60"/>
              <a:gd name="T62" fmla="*/ 2147483647 w 57"/>
              <a:gd name="T63" fmla="*/ 2147483647 h 60"/>
              <a:gd name="T64" fmla="*/ 2147483647 w 57"/>
              <a:gd name="T65" fmla="*/ 2147483647 h 60"/>
              <a:gd name="T66" fmla="*/ 2147483647 w 57"/>
              <a:gd name="T67" fmla="*/ 2147483647 h 60"/>
              <a:gd name="T68" fmla="*/ 2147483647 w 57"/>
              <a:gd name="T69" fmla="*/ 2147483647 h 60"/>
              <a:gd name="T70" fmla="*/ 2147483647 w 57"/>
              <a:gd name="T71" fmla="*/ 2147483647 h 60"/>
              <a:gd name="T72" fmla="*/ 2147483647 w 57"/>
              <a:gd name="T73" fmla="*/ 2147483647 h 60"/>
              <a:gd name="T74" fmla="*/ 2147483647 w 57"/>
              <a:gd name="T75" fmla="*/ 2147483647 h 60"/>
              <a:gd name="T76" fmla="*/ 2147483647 w 57"/>
              <a:gd name="T77" fmla="*/ 2147483647 h 60"/>
              <a:gd name="T78" fmla="*/ 2147483647 w 57"/>
              <a:gd name="T79" fmla="*/ 2147483647 h 60"/>
              <a:gd name="T80" fmla="*/ 0 w 57"/>
              <a:gd name="T81" fmla="*/ 2147483647 h 60"/>
              <a:gd name="T82" fmla="*/ 0 w 57"/>
              <a:gd name="T83" fmla="*/ 2147483647 h 60"/>
              <a:gd name="T84" fmla="*/ 2147483647 w 57"/>
              <a:gd name="T85" fmla="*/ 2147483647 h 60"/>
              <a:gd name="T86" fmla="*/ 2147483647 w 57"/>
              <a:gd name="T87" fmla="*/ 2147483647 h 60"/>
              <a:gd name="T88" fmla="*/ 2147483647 w 57"/>
              <a:gd name="T89" fmla="*/ 0 h 60"/>
              <a:gd name="T90" fmla="*/ 2147483647 w 57"/>
              <a:gd name="T91" fmla="*/ 0 h 60"/>
              <a:gd name="T92" fmla="*/ 2147483647 w 57"/>
              <a:gd name="T93" fmla="*/ 2147483647 h 60"/>
              <a:gd name="T94" fmla="*/ 2147483647 w 57"/>
              <a:gd name="T95" fmla="*/ 2147483647 h 6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57"/>
              <a:gd name="T145" fmla="*/ 0 h 60"/>
              <a:gd name="T146" fmla="*/ 57 w 57"/>
              <a:gd name="T147" fmla="*/ 60 h 6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57" h="60">
                <a:moveTo>
                  <a:pt x="8" y="11"/>
                </a:moveTo>
                <a:lnTo>
                  <a:pt x="8" y="14"/>
                </a:lnTo>
                <a:lnTo>
                  <a:pt x="13" y="14"/>
                </a:lnTo>
                <a:lnTo>
                  <a:pt x="19" y="30"/>
                </a:lnTo>
                <a:lnTo>
                  <a:pt x="13" y="37"/>
                </a:lnTo>
                <a:lnTo>
                  <a:pt x="13" y="38"/>
                </a:lnTo>
                <a:lnTo>
                  <a:pt x="21" y="30"/>
                </a:lnTo>
                <a:lnTo>
                  <a:pt x="25" y="30"/>
                </a:lnTo>
                <a:lnTo>
                  <a:pt x="26" y="34"/>
                </a:lnTo>
                <a:lnTo>
                  <a:pt x="29" y="34"/>
                </a:lnTo>
                <a:lnTo>
                  <a:pt x="32" y="38"/>
                </a:lnTo>
                <a:lnTo>
                  <a:pt x="35" y="38"/>
                </a:lnTo>
                <a:lnTo>
                  <a:pt x="38" y="42"/>
                </a:lnTo>
                <a:lnTo>
                  <a:pt x="41" y="34"/>
                </a:lnTo>
                <a:lnTo>
                  <a:pt x="43" y="34"/>
                </a:lnTo>
                <a:lnTo>
                  <a:pt x="46" y="43"/>
                </a:lnTo>
                <a:lnTo>
                  <a:pt x="48" y="44"/>
                </a:lnTo>
                <a:lnTo>
                  <a:pt x="48" y="35"/>
                </a:lnTo>
                <a:lnTo>
                  <a:pt x="50" y="34"/>
                </a:lnTo>
                <a:lnTo>
                  <a:pt x="56" y="51"/>
                </a:lnTo>
                <a:lnTo>
                  <a:pt x="50" y="59"/>
                </a:lnTo>
                <a:lnTo>
                  <a:pt x="48" y="55"/>
                </a:lnTo>
                <a:lnTo>
                  <a:pt x="50" y="47"/>
                </a:lnTo>
                <a:lnTo>
                  <a:pt x="49" y="47"/>
                </a:lnTo>
                <a:lnTo>
                  <a:pt x="45" y="56"/>
                </a:lnTo>
                <a:lnTo>
                  <a:pt x="41" y="56"/>
                </a:lnTo>
                <a:lnTo>
                  <a:pt x="41" y="48"/>
                </a:lnTo>
                <a:lnTo>
                  <a:pt x="35" y="53"/>
                </a:lnTo>
                <a:lnTo>
                  <a:pt x="32" y="49"/>
                </a:lnTo>
                <a:lnTo>
                  <a:pt x="35" y="44"/>
                </a:lnTo>
                <a:lnTo>
                  <a:pt x="29" y="49"/>
                </a:lnTo>
                <a:lnTo>
                  <a:pt x="25" y="45"/>
                </a:lnTo>
                <a:lnTo>
                  <a:pt x="20" y="45"/>
                </a:lnTo>
                <a:lnTo>
                  <a:pt x="18" y="52"/>
                </a:lnTo>
                <a:lnTo>
                  <a:pt x="9" y="51"/>
                </a:lnTo>
                <a:lnTo>
                  <a:pt x="8" y="34"/>
                </a:lnTo>
                <a:lnTo>
                  <a:pt x="12" y="29"/>
                </a:lnTo>
                <a:lnTo>
                  <a:pt x="4" y="30"/>
                </a:lnTo>
                <a:lnTo>
                  <a:pt x="3" y="27"/>
                </a:lnTo>
                <a:lnTo>
                  <a:pt x="4" y="25"/>
                </a:lnTo>
                <a:lnTo>
                  <a:pt x="0" y="23"/>
                </a:lnTo>
                <a:lnTo>
                  <a:pt x="0" y="19"/>
                </a:lnTo>
                <a:lnTo>
                  <a:pt x="2" y="19"/>
                </a:lnTo>
                <a:lnTo>
                  <a:pt x="4" y="12"/>
                </a:lnTo>
                <a:lnTo>
                  <a:pt x="1" y="0"/>
                </a:lnTo>
                <a:lnTo>
                  <a:pt x="10" y="0"/>
                </a:lnTo>
                <a:lnTo>
                  <a:pt x="12" y="6"/>
                </a:lnTo>
                <a:lnTo>
                  <a:pt x="8" y="11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01" name="Freeform 363"/>
          <p:cNvSpPr>
            <a:spLocks/>
          </p:cNvSpPr>
          <p:nvPr/>
        </p:nvSpPr>
        <p:spPr bwMode="auto">
          <a:xfrm>
            <a:off x="4908550" y="4001294"/>
            <a:ext cx="50800" cy="57150"/>
          </a:xfrm>
          <a:custGeom>
            <a:avLst/>
            <a:gdLst>
              <a:gd name="T0" fmla="*/ 2147483647 w 34"/>
              <a:gd name="T1" fmla="*/ 0 h 36"/>
              <a:gd name="T2" fmla="*/ 2147483647 w 34"/>
              <a:gd name="T3" fmla="*/ 0 h 36"/>
              <a:gd name="T4" fmla="*/ 2147483647 w 34"/>
              <a:gd name="T5" fmla="*/ 2147483647 h 36"/>
              <a:gd name="T6" fmla="*/ 2147483647 w 34"/>
              <a:gd name="T7" fmla="*/ 2147483647 h 36"/>
              <a:gd name="T8" fmla="*/ 2147483647 w 34"/>
              <a:gd name="T9" fmla="*/ 2147483647 h 36"/>
              <a:gd name="T10" fmla="*/ 2147483647 w 34"/>
              <a:gd name="T11" fmla="*/ 2147483647 h 36"/>
              <a:gd name="T12" fmla="*/ 2147483647 w 34"/>
              <a:gd name="T13" fmla="*/ 2147483647 h 36"/>
              <a:gd name="T14" fmla="*/ 2147483647 w 34"/>
              <a:gd name="T15" fmla="*/ 2147483647 h 36"/>
              <a:gd name="T16" fmla="*/ 2147483647 w 34"/>
              <a:gd name="T17" fmla="*/ 2147483647 h 36"/>
              <a:gd name="T18" fmla="*/ 2147483647 w 34"/>
              <a:gd name="T19" fmla="*/ 2147483647 h 36"/>
              <a:gd name="T20" fmla="*/ 2147483647 w 34"/>
              <a:gd name="T21" fmla="*/ 2147483647 h 36"/>
              <a:gd name="T22" fmla="*/ 2147483647 w 34"/>
              <a:gd name="T23" fmla="*/ 2147483647 h 36"/>
              <a:gd name="T24" fmla="*/ 2147483647 w 34"/>
              <a:gd name="T25" fmla="*/ 2147483647 h 36"/>
              <a:gd name="T26" fmla="*/ 2147483647 w 34"/>
              <a:gd name="T27" fmla="*/ 2147483647 h 36"/>
              <a:gd name="T28" fmla="*/ 2147483647 w 34"/>
              <a:gd name="T29" fmla="*/ 2147483647 h 36"/>
              <a:gd name="T30" fmla="*/ 2147483647 w 34"/>
              <a:gd name="T31" fmla="*/ 2147483647 h 36"/>
              <a:gd name="T32" fmla="*/ 2147483647 w 34"/>
              <a:gd name="T33" fmla="*/ 2147483647 h 36"/>
              <a:gd name="T34" fmla="*/ 2147483647 w 34"/>
              <a:gd name="T35" fmla="*/ 2147483647 h 36"/>
              <a:gd name="T36" fmla="*/ 2147483647 w 34"/>
              <a:gd name="T37" fmla="*/ 2147483647 h 36"/>
              <a:gd name="T38" fmla="*/ 2147483647 w 34"/>
              <a:gd name="T39" fmla="*/ 2147483647 h 36"/>
              <a:gd name="T40" fmla="*/ 2147483647 w 34"/>
              <a:gd name="T41" fmla="*/ 2147483647 h 36"/>
              <a:gd name="T42" fmla="*/ 2147483647 w 34"/>
              <a:gd name="T43" fmla="*/ 2147483647 h 36"/>
              <a:gd name="T44" fmla="*/ 2147483647 w 34"/>
              <a:gd name="T45" fmla="*/ 2147483647 h 36"/>
              <a:gd name="T46" fmla="*/ 2147483647 w 34"/>
              <a:gd name="T47" fmla="*/ 2147483647 h 36"/>
              <a:gd name="T48" fmla="*/ 2147483647 w 34"/>
              <a:gd name="T49" fmla="*/ 2147483647 h 36"/>
              <a:gd name="T50" fmla="*/ 2147483647 w 34"/>
              <a:gd name="T51" fmla="*/ 2147483647 h 36"/>
              <a:gd name="T52" fmla="*/ 2147483647 w 34"/>
              <a:gd name="T53" fmla="*/ 2147483647 h 36"/>
              <a:gd name="T54" fmla="*/ 2147483647 w 34"/>
              <a:gd name="T55" fmla="*/ 2147483647 h 36"/>
              <a:gd name="T56" fmla="*/ 2147483647 w 34"/>
              <a:gd name="T57" fmla="*/ 2147483647 h 36"/>
              <a:gd name="T58" fmla="*/ 2147483647 w 34"/>
              <a:gd name="T59" fmla="*/ 2147483647 h 36"/>
              <a:gd name="T60" fmla="*/ 2147483647 w 34"/>
              <a:gd name="T61" fmla="*/ 2147483647 h 36"/>
              <a:gd name="T62" fmla="*/ 2147483647 w 34"/>
              <a:gd name="T63" fmla="*/ 2147483647 h 36"/>
              <a:gd name="T64" fmla="*/ 2147483647 w 34"/>
              <a:gd name="T65" fmla="*/ 2147483647 h 36"/>
              <a:gd name="T66" fmla="*/ 2147483647 w 34"/>
              <a:gd name="T67" fmla="*/ 2147483647 h 36"/>
              <a:gd name="T68" fmla="*/ 0 w 34"/>
              <a:gd name="T69" fmla="*/ 2147483647 h 36"/>
              <a:gd name="T70" fmla="*/ 2147483647 w 34"/>
              <a:gd name="T71" fmla="*/ 0 h 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34"/>
              <a:gd name="T109" fmla="*/ 0 h 36"/>
              <a:gd name="T110" fmla="*/ 34 w 34"/>
              <a:gd name="T111" fmla="*/ 36 h 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34" h="36">
                <a:moveTo>
                  <a:pt x="5" y="0"/>
                </a:moveTo>
                <a:lnTo>
                  <a:pt x="12" y="0"/>
                </a:lnTo>
                <a:lnTo>
                  <a:pt x="13" y="4"/>
                </a:lnTo>
                <a:lnTo>
                  <a:pt x="12" y="6"/>
                </a:lnTo>
                <a:lnTo>
                  <a:pt x="15" y="9"/>
                </a:lnTo>
                <a:lnTo>
                  <a:pt x="7" y="14"/>
                </a:lnTo>
                <a:lnTo>
                  <a:pt x="15" y="13"/>
                </a:lnTo>
                <a:lnTo>
                  <a:pt x="18" y="14"/>
                </a:lnTo>
                <a:lnTo>
                  <a:pt x="15" y="16"/>
                </a:lnTo>
                <a:lnTo>
                  <a:pt x="20" y="19"/>
                </a:lnTo>
                <a:lnTo>
                  <a:pt x="20" y="21"/>
                </a:lnTo>
                <a:lnTo>
                  <a:pt x="24" y="21"/>
                </a:lnTo>
                <a:lnTo>
                  <a:pt x="26" y="24"/>
                </a:lnTo>
                <a:lnTo>
                  <a:pt x="29" y="21"/>
                </a:lnTo>
                <a:lnTo>
                  <a:pt x="33" y="24"/>
                </a:lnTo>
                <a:lnTo>
                  <a:pt x="29" y="34"/>
                </a:lnTo>
                <a:lnTo>
                  <a:pt x="26" y="35"/>
                </a:lnTo>
                <a:lnTo>
                  <a:pt x="24" y="31"/>
                </a:lnTo>
                <a:lnTo>
                  <a:pt x="24" y="25"/>
                </a:lnTo>
                <a:lnTo>
                  <a:pt x="20" y="33"/>
                </a:lnTo>
                <a:lnTo>
                  <a:pt x="18" y="33"/>
                </a:lnTo>
                <a:lnTo>
                  <a:pt x="17" y="28"/>
                </a:lnTo>
                <a:lnTo>
                  <a:pt x="18" y="22"/>
                </a:lnTo>
                <a:lnTo>
                  <a:pt x="13" y="27"/>
                </a:lnTo>
                <a:lnTo>
                  <a:pt x="10" y="27"/>
                </a:lnTo>
                <a:lnTo>
                  <a:pt x="10" y="23"/>
                </a:lnTo>
                <a:lnTo>
                  <a:pt x="7" y="23"/>
                </a:lnTo>
                <a:lnTo>
                  <a:pt x="5" y="20"/>
                </a:lnTo>
                <a:lnTo>
                  <a:pt x="7" y="15"/>
                </a:lnTo>
                <a:lnTo>
                  <a:pt x="2" y="14"/>
                </a:lnTo>
                <a:lnTo>
                  <a:pt x="5" y="8"/>
                </a:lnTo>
                <a:lnTo>
                  <a:pt x="10" y="6"/>
                </a:lnTo>
                <a:lnTo>
                  <a:pt x="7" y="5"/>
                </a:lnTo>
                <a:lnTo>
                  <a:pt x="1" y="7"/>
                </a:lnTo>
                <a:lnTo>
                  <a:pt x="0" y="3"/>
                </a:lnTo>
                <a:lnTo>
                  <a:pt x="5" y="0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02" name="Freeform 364"/>
          <p:cNvSpPr>
            <a:spLocks/>
          </p:cNvSpPr>
          <p:nvPr/>
        </p:nvSpPr>
        <p:spPr bwMode="auto">
          <a:xfrm>
            <a:off x="5105400" y="4033044"/>
            <a:ext cx="26988" cy="36513"/>
          </a:xfrm>
          <a:custGeom>
            <a:avLst/>
            <a:gdLst>
              <a:gd name="T0" fmla="*/ 2147483647 w 18"/>
              <a:gd name="T1" fmla="*/ 0 h 23"/>
              <a:gd name="T2" fmla="*/ 2147483647 w 18"/>
              <a:gd name="T3" fmla="*/ 0 h 23"/>
              <a:gd name="T4" fmla="*/ 2147483647 w 18"/>
              <a:gd name="T5" fmla="*/ 2147483647 h 23"/>
              <a:gd name="T6" fmla="*/ 2147483647 w 18"/>
              <a:gd name="T7" fmla="*/ 2147483647 h 23"/>
              <a:gd name="T8" fmla="*/ 2147483647 w 18"/>
              <a:gd name="T9" fmla="*/ 2147483647 h 23"/>
              <a:gd name="T10" fmla="*/ 2147483647 w 18"/>
              <a:gd name="T11" fmla="*/ 2147483647 h 23"/>
              <a:gd name="T12" fmla="*/ 2147483647 w 18"/>
              <a:gd name="T13" fmla="*/ 2147483647 h 23"/>
              <a:gd name="T14" fmla="*/ 2147483647 w 18"/>
              <a:gd name="T15" fmla="*/ 2147483647 h 23"/>
              <a:gd name="T16" fmla="*/ 2147483647 w 18"/>
              <a:gd name="T17" fmla="*/ 2147483647 h 23"/>
              <a:gd name="T18" fmla="*/ 2147483647 w 18"/>
              <a:gd name="T19" fmla="*/ 2147483647 h 23"/>
              <a:gd name="T20" fmla="*/ 2147483647 w 18"/>
              <a:gd name="T21" fmla="*/ 2147483647 h 23"/>
              <a:gd name="T22" fmla="*/ 2147483647 w 18"/>
              <a:gd name="T23" fmla="*/ 2147483647 h 23"/>
              <a:gd name="T24" fmla="*/ 2147483647 w 18"/>
              <a:gd name="T25" fmla="*/ 2147483647 h 23"/>
              <a:gd name="T26" fmla="*/ 2147483647 w 18"/>
              <a:gd name="T27" fmla="*/ 2147483647 h 23"/>
              <a:gd name="T28" fmla="*/ 0 w 18"/>
              <a:gd name="T29" fmla="*/ 2147483647 h 23"/>
              <a:gd name="T30" fmla="*/ 0 w 18"/>
              <a:gd name="T31" fmla="*/ 2147483647 h 23"/>
              <a:gd name="T32" fmla="*/ 2147483647 w 18"/>
              <a:gd name="T33" fmla="*/ 0 h 2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8"/>
              <a:gd name="T52" fmla="*/ 0 h 23"/>
              <a:gd name="T53" fmla="*/ 18 w 18"/>
              <a:gd name="T54" fmla="*/ 23 h 2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8" h="23">
                <a:moveTo>
                  <a:pt x="5" y="0"/>
                </a:moveTo>
                <a:lnTo>
                  <a:pt x="8" y="0"/>
                </a:lnTo>
                <a:lnTo>
                  <a:pt x="10" y="1"/>
                </a:lnTo>
                <a:lnTo>
                  <a:pt x="8" y="7"/>
                </a:lnTo>
                <a:lnTo>
                  <a:pt x="10" y="8"/>
                </a:lnTo>
                <a:lnTo>
                  <a:pt x="10" y="11"/>
                </a:lnTo>
                <a:lnTo>
                  <a:pt x="17" y="16"/>
                </a:lnTo>
                <a:lnTo>
                  <a:pt x="17" y="21"/>
                </a:lnTo>
                <a:lnTo>
                  <a:pt x="13" y="22"/>
                </a:lnTo>
                <a:lnTo>
                  <a:pt x="10" y="22"/>
                </a:lnTo>
                <a:lnTo>
                  <a:pt x="8" y="20"/>
                </a:lnTo>
                <a:lnTo>
                  <a:pt x="8" y="16"/>
                </a:lnTo>
                <a:lnTo>
                  <a:pt x="5" y="14"/>
                </a:lnTo>
                <a:lnTo>
                  <a:pt x="5" y="12"/>
                </a:lnTo>
                <a:lnTo>
                  <a:pt x="0" y="8"/>
                </a:lnTo>
                <a:lnTo>
                  <a:pt x="0" y="2"/>
                </a:lnTo>
                <a:lnTo>
                  <a:pt x="5" y="0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03" name="Freeform 365"/>
          <p:cNvSpPr>
            <a:spLocks/>
          </p:cNvSpPr>
          <p:nvPr/>
        </p:nvSpPr>
        <p:spPr bwMode="auto">
          <a:xfrm>
            <a:off x="5067300" y="4034632"/>
            <a:ext cx="36513" cy="38100"/>
          </a:xfrm>
          <a:custGeom>
            <a:avLst/>
            <a:gdLst>
              <a:gd name="T0" fmla="*/ 2147483647 w 25"/>
              <a:gd name="T1" fmla="*/ 0 h 24"/>
              <a:gd name="T2" fmla="*/ 2147483647 w 25"/>
              <a:gd name="T3" fmla="*/ 2147483647 h 24"/>
              <a:gd name="T4" fmla="*/ 2147483647 w 25"/>
              <a:gd name="T5" fmla="*/ 2147483647 h 24"/>
              <a:gd name="T6" fmla="*/ 2147483647 w 25"/>
              <a:gd name="T7" fmla="*/ 2147483647 h 24"/>
              <a:gd name="T8" fmla="*/ 2147483647 w 25"/>
              <a:gd name="T9" fmla="*/ 2147483647 h 24"/>
              <a:gd name="T10" fmla="*/ 2147483647 w 25"/>
              <a:gd name="T11" fmla="*/ 2147483647 h 24"/>
              <a:gd name="T12" fmla="*/ 2147483647 w 25"/>
              <a:gd name="T13" fmla="*/ 2147483647 h 24"/>
              <a:gd name="T14" fmla="*/ 2147483647 w 25"/>
              <a:gd name="T15" fmla="*/ 2147483647 h 24"/>
              <a:gd name="T16" fmla="*/ 2147483647 w 25"/>
              <a:gd name="T17" fmla="*/ 2147483647 h 24"/>
              <a:gd name="T18" fmla="*/ 2147483647 w 25"/>
              <a:gd name="T19" fmla="*/ 2147483647 h 24"/>
              <a:gd name="T20" fmla="*/ 2147483647 w 25"/>
              <a:gd name="T21" fmla="*/ 2147483647 h 24"/>
              <a:gd name="T22" fmla="*/ 2147483647 w 25"/>
              <a:gd name="T23" fmla="*/ 2147483647 h 24"/>
              <a:gd name="T24" fmla="*/ 2147483647 w 25"/>
              <a:gd name="T25" fmla="*/ 2147483647 h 24"/>
              <a:gd name="T26" fmla="*/ 2147483647 w 25"/>
              <a:gd name="T27" fmla="*/ 2147483647 h 24"/>
              <a:gd name="T28" fmla="*/ 2147483647 w 25"/>
              <a:gd name="T29" fmla="*/ 2147483647 h 24"/>
              <a:gd name="T30" fmla="*/ 2147483647 w 25"/>
              <a:gd name="T31" fmla="*/ 2147483647 h 24"/>
              <a:gd name="T32" fmla="*/ 2147483647 w 25"/>
              <a:gd name="T33" fmla="*/ 2147483647 h 24"/>
              <a:gd name="T34" fmla="*/ 2147483647 w 25"/>
              <a:gd name="T35" fmla="*/ 2147483647 h 24"/>
              <a:gd name="T36" fmla="*/ 2147483647 w 25"/>
              <a:gd name="T37" fmla="*/ 2147483647 h 24"/>
              <a:gd name="T38" fmla="*/ 2147483647 w 25"/>
              <a:gd name="T39" fmla="*/ 2147483647 h 24"/>
              <a:gd name="T40" fmla="*/ 2147483647 w 25"/>
              <a:gd name="T41" fmla="*/ 2147483647 h 24"/>
              <a:gd name="T42" fmla="*/ 2147483647 w 25"/>
              <a:gd name="T43" fmla="*/ 2147483647 h 24"/>
              <a:gd name="T44" fmla="*/ 2147483647 w 25"/>
              <a:gd name="T45" fmla="*/ 2147483647 h 24"/>
              <a:gd name="T46" fmla="*/ 2147483647 w 25"/>
              <a:gd name="T47" fmla="*/ 2147483647 h 24"/>
              <a:gd name="T48" fmla="*/ 2147483647 w 25"/>
              <a:gd name="T49" fmla="*/ 2147483647 h 24"/>
              <a:gd name="T50" fmla="*/ 2147483647 w 25"/>
              <a:gd name="T51" fmla="*/ 2147483647 h 24"/>
              <a:gd name="T52" fmla="*/ 2147483647 w 25"/>
              <a:gd name="T53" fmla="*/ 2147483647 h 24"/>
              <a:gd name="T54" fmla="*/ 2147483647 w 25"/>
              <a:gd name="T55" fmla="*/ 2147483647 h 24"/>
              <a:gd name="T56" fmla="*/ 2147483647 w 25"/>
              <a:gd name="T57" fmla="*/ 2147483647 h 24"/>
              <a:gd name="T58" fmla="*/ 0 w 25"/>
              <a:gd name="T59" fmla="*/ 2147483647 h 24"/>
              <a:gd name="T60" fmla="*/ 0 w 25"/>
              <a:gd name="T61" fmla="*/ 2147483647 h 24"/>
              <a:gd name="T62" fmla="*/ 2147483647 w 25"/>
              <a:gd name="T63" fmla="*/ 2147483647 h 24"/>
              <a:gd name="T64" fmla="*/ 2147483647 w 25"/>
              <a:gd name="T65" fmla="*/ 0 h 24"/>
              <a:gd name="T66" fmla="*/ 2147483647 w 25"/>
              <a:gd name="T67" fmla="*/ 2147483647 h 24"/>
              <a:gd name="T68" fmla="*/ 2147483647 w 25"/>
              <a:gd name="T69" fmla="*/ 2147483647 h 24"/>
              <a:gd name="T70" fmla="*/ 2147483647 w 25"/>
              <a:gd name="T71" fmla="*/ 2147483647 h 24"/>
              <a:gd name="T72" fmla="*/ 2147483647 w 25"/>
              <a:gd name="T73" fmla="*/ 2147483647 h 24"/>
              <a:gd name="T74" fmla="*/ 2147483647 w 25"/>
              <a:gd name="T75" fmla="*/ 0 h 24"/>
              <a:gd name="T76" fmla="*/ 2147483647 w 25"/>
              <a:gd name="T77" fmla="*/ 2147483647 h 24"/>
              <a:gd name="T78" fmla="*/ 2147483647 w 25"/>
              <a:gd name="T79" fmla="*/ 0 h 24"/>
              <a:gd name="T80" fmla="*/ 2147483647 w 25"/>
              <a:gd name="T81" fmla="*/ 0 h 24"/>
              <a:gd name="T82" fmla="*/ 2147483647 w 25"/>
              <a:gd name="T83" fmla="*/ 0 h 2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5"/>
              <a:gd name="T127" fmla="*/ 0 h 24"/>
              <a:gd name="T128" fmla="*/ 25 w 25"/>
              <a:gd name="T129" fmla="*/ 24 h 2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5" h="24">
                <a:moveTo>
                  <a:pt x="17" y="0"/>
                </a:moveTo>
                <a:lnTo>
                  <a:pt x="19" y="1"/>
                </a:lnTo>
                <a:lnTo>
                  <a:pt x="19" y="5"/>
                </a:lnTo>
                <a:lnTo>
                  <a:pt x="18" y="5"/>
                </a:lnTo>
                <a:lnTo>
                  <a:pt x="19" y="10"/>
                </a:lnTo>
                <a:lnTo>
                  <a:pt x="17" y="11"/>
                </a:lnTo>
                <a:lnTo>
                  <a:pt x="21" y="13"/>
                </a:lnTo>
                <a:lnTo>
                  <a:pt x="24" y="17"/>
                </a:lnTo>
                <a:lnTo>
                  <a:pt x="24" y="21"/>
                </a:lnTo>
                <a:lnTo>
                  <a:pt x="21" y="23"/>
                </a:lnTo>
                <a:lnTo>
                  <a:pt x="19" y="23"/>
                </a:lnTo>
                <a:lnTo>
                  <a:pt x="17" y="21"/>
                </a:lnTo>
                <a:lnTo>
                  <a:pt x="17" y="18"/>
                </a:lnTo>
                <a:lnTo>
                  <a:pt x="15" y="14"/>
                </a:lnTo>
                <a:lnTo>
                  <a:pt x="15" y="13"/>
                </a:lnTo>
                <a:lnTo>
                  <a:pt x="17" y="12"/>
                </a:lnTo>
                <a:lnTo>
                  <a:pt x="15" y="11"/>
                </a:lnTo>
                <a:lnTo>
                  <a:pt x="14" y="7"/>
                </a:lnTo>
                <a:lnTo>
                  <a:pt x="14" y="4"/>
                </a:lnTo>
                <a:lnTo>
                  <a:pt x="14" y="3"/>
                </a:lnTo>
                <a:lnTo>
                  <a:pt x="12" y="5"/>
                </a:lnTo>
                <a:lnTo>
                  <a:pt x="13" y="7"/>
                </a:lnTo>
                <a:lnTo>
                  <a:pt x="13" y="11"/>
                </a:lnTo>
                <a:lnTo>
                  <a:pt x="10" y="11"/>
                </a:lnTo>
                <a:lnTo>
                  <a:pt x="8" y="11"/>
                </a:lnTo>
                <a:lnTo>
                  <a:pt x="6" y="9"/>
                </a:lnTo>
                <a:lnTo>
                  <a:pt x="5" y="12"/>
                </a:lnTo>
                <a:lnTo>
                  <a:pt x="4" y="13"/>
                </a:lnTo>
                <a:lnTo>
                  <a:pt x="1" y="11"/>
                </a:lnTo>
                <a:lnTo>
                  <a:pt x="0" y="6"/>
                </a:lnTo>
                <a:lnTo>
                  <a:pt x="0" y="5"/>
                </a:lnTo>
                <a:lnTo>
                  <a:pt x="1" y="1"/>
                </a:lnTo>
                <a:lnTo>
                  <a:pt x="4" y="0"/>
                </a:lnTo>
                <a:lnTo>
                  <a:pt x="5" y="2"/>
                </a:lnTo>
                <a:lnTo>
                  <a:pt x="5" y="6"/>
                </a:lnTo>
                <a:lnTo>
                  <a:pt x="5" y="7"/>
                </a:lnTo>
                <a:lnTo>
                  <a:pt x="7" y="1"/>
                </a:lnTo>
                <a:lnTo>
                  <a:pt x="12" y="0"/>
                </a:lnTo>
                <a:lnTo>
                  <a:pt x="14" y="4"/>
                </a:lnTo>
                <a:lnTo>
                  <a:pt x="15" y="0"/>
                </a:lnTo>
                <a:lnTo>
                  <a:pt x="16" y="0"/>
                </a:lnTo>
                <a:lnTo>
                  <a:pt x="17" y="0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04" name="Freeform 366"/>
          <p:cNvSpPr>
            <a:spLocks/>
          </p:cNvSpPr>
          <p:nvPr/>
        </p:nvSpPr>
        <p:spPr bwMode="auto">
          <a:xfrm>
            <a:off x="5118100" y="4036219"/>
            <a:ext cx="26988" cy="26988"/>
          </a:xfrm>
          <a:custGeom>
            <a:avLst/>
            <a:gdLst>
              <a:gd name="T0" fmla="*/ 2147483647 w 18"/>
              <a:gd name="T1" fmla="*/ 0 h 17"/>
              <a:gd name="T2" fmla="*/ 2147483647 w 18"/>
              <a:gd name="T3" fmla="*/ 0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2147483647 h 17"/>
              <a:gd name="T10" fmla="*/ 2147483647 w 18"/>
              <a:gd name="T11" fmla="*/ 2147483647 h 17"/>
              <a:gd name="T12" fmla="*/ 2147483647 w 18"/>
              <a:gd name="T13" fmla="*/ 2147483647 h 17"/>
              <a:gd name="T14" fmla="*/ 2147483647 w 18"/>
              <a:gd name="T15" fmla="*/ 2147483647 h 17"/>
              <a:gd name="T16" fmla="*/ 2147483647 w 18"/>
              <a:gd name="T17" fmla="*/ 2147483647 h 17"/>
              <a:gd name="T18" fmla="*/ 2147483647 w 18"/>
              <a:gd name="T19" fmla="*/ 2147483647 h 17"/>
              <a:gd name="T20" fmla="*/ 2147483647 w 18"/>
              <a:gd name="T21" fmla="*/ 2147483647 h 17"/>
              <a:gd name="T22" fmla="*/ 2147483647 w 18"/>
              <a:gd name="T23" fmla="*/ 2147483647 h 17"/>
              <a:gd name="T24" fmla="*/ 2147483647 w 18"/>
              <a:gd name="T25" fmla="*/ 2147483647 h 17"/>
              <a:gd name="T26" fmla="*/ 2147483647 w 18"/>
              <a:gd name="T27" fmla="*/ 2147483647 h 17"/>
              <a:gd name="T28" fmla="*/ 0 w 18"/>
              <a:gd name="T29" fmla="*/ 2147483647 h 17"/>
              <a:gd name="T30" fmla="*/ 0 w 18"/>
              <a:gd name="T31" fmla="*/ 2147483647 h 17"/>
              <a:gd name="T32" fmla="*/ 2147483647 w 18"/>
              <a:gd name="T33" fmla="*/ 2147483647 h 17"/>
              <a:gd name="T34" fmla="*/ 0 w 18"/>
              <a:gd name="T35" fmla="*/ 2147483647 h 17"/>
              <a:gd name="T36" fmla="*/ 0 w 18"/>
              <a:gd name="T37" fmla="*/ 0 h 17"/>
              <a:gd name="T38" fmla="*/ 2147483647 w 18"/>
              <a:gd name="T39" fmla="*/ 0 h 1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8"/>
              <a:gd name="T61" fmla="*/ 0 h 17"/>
              <a:gd name="T62" fmla="*/ 18 w 18"/>
              <a:gd name="T63" fmla="*/ 17 h 1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8" h="17">
                <a:moveTo>
                  <a:pt x="1" y="0"/>
                </a:moveTo>
                <a:lnTo>
                  <a:pt x="6" y="0"/>
                </a:lnTo>
                <a:lnTo>
                  <a:pt x="12" y="1"/>
                </a:lnTo>
                <a:lnTo>
                  <a:pt x="17" y="4"/>
                </a:lnTo>
                <a:lnTo>
                  <a:pt x="17" y="6"/>
                </a:lnTo>
                <a:lnTo>
                  <a:pt x="13" y="7"/>
                </a:lnTo>
                <a:lnTo>
                  <a:pt x="10" y="7"/>
                </a:lnTo>
                <a:lnTo>
                  <a:pt x="6" y="4"/>
                </a:lnTo>
                <a:lnTo>
                  <a:pt x="5" y="5"/>
                </a:lnTo>
                <a:lnTo>
                  <a:pt x="9" y="9"/>
                </a:lnTo>
                <a:lnTo>
                  <a:pt x="10" y="15"/>
                </a:lnTo>
                <a:lnTo>
                  <a:pt x="8" y="16"/>
                </a:lnTo>
                <a:lnTo>
                  <a:pt x="5" y="15"/>
                </a:lnTo>
                <a:lnTo>
                  <a:pt x="4" y="12"/>
                </a:lnTo>
                <a:lnTo>
                  <a:pt x="0" y="7"/>
                </a:lnTo>
                <a:lnTo>
                  <a:pt x="0" y="6"/>
                </a:lnTo>
                <a:lnTo>
                  <a:pt x="1" y="4"/>
                </a:ln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05" name="Freeform 367"/>
          <p:cNvSpPr>
            <a:spLocks/>
          </p:cNvSpPr>
          <p:nvPr/>
        </p:nvSpPr>
        <p:spPr bwMode="auto">
          <a:xfrm>
            <a:off x="4967288" y="4040982"/>
            <a:ext cx="26987" cy="26987"/>
          </a:xfrm>
          <a:custGeom>
            <a:avLst/>
            <a:gdLst>
              <a:gd name="T0" fmla="*/ 2147483647 w 18"/>
              <a:gd name="T1" fmla="*/ 0 h 17"/>
              <a:gd name="T2" fmla="*/ 2147483647 w 18"/>
              <a:gd name="T3" fmla="*/ 2147483647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0 w 18"/>
              <a:gd name="T9" fmla="*/ 2147483647 h 17"/>
              <a:gd name="T10" fmla="*/ 0 w 18"/>
              <a:gd name="T11" fmla="*/ 2147483647 h 17"/>
              <a:gd name="T12" fmla="*/ 0 w 18"/>
              <a:gd name="T13" fmla="*/ 2147483647 h 17"/>
              <a:gd name="T14" fmla="*/ 0 w 18"/>
              <a:gd name="T15" fmla="*/ 2147483647 h 17"/>
              <a:gd name="T16" fmla="*/ 0 w 18"/>
              <a:gd name="T17" fmla="*/ 2147483647 h 17"/>
              <a:gd name="T18" fmla="*/ 0 w 18"/>
              <a:gd name="T19" fmla="*/ 2147483647 h 17"/>
              <a:gd name="T20" fmla="*/ 2147483647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lnTo>
                  <a:pt x="17" y="1"/>
                </a:lnTo>
                <a:lnTo>
                  <a:pt x="17" y="13"/>
                </a:lnTo>
                <a:lnTo>
                  <a:pt x="17" y="14"/>
                </a:lnTo>
                <a:lnTo>
                  <a:pt x="0" y="16"/>
                </a:lnTo>
                <a:lnTo>
                  <a:pt x="0" y="14"/>
                </a:lnTo>
                <a:lnTo>
                  <a:pt x="0" y="13"/>
                </a:lnTo>
                <a:lnTo>
                  <a:pt x="0" y="10"/>
                </a:lnTo>
                <a:lnTo>
                  <a:pt x="0" y="2"/>
                </a:lnTo>
                <a:lnTo>
                  <a:pt x="0" y="1"/>
                </a:lnTo>
                <a:lnTo>
                  <a:pt x="17" y="0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06" name="Freeform 368"/>
          <p:cNvSpPr>
            <a:spLocks/>
          </p:cNvSpPr>
          <p:nvPr/>
        </p:nvSpPr>
        <p:spPr bwMode="auto">
          <a:xfrm>
            <a:off x="4981575" y="4042569"/>
            <a:ext cx="25400" cy="26988"/>
          </a:xfrm>
          <a:custGeom>
            <a:avLst/>
            <a:gdLst>
              <a:gd name="T0" fmla="*/ 2147483647 w 18"/>
              <a:gd name="T1" fmla="*/ 0 h 17"/>
              <a:gd name="T2" fmla="*/ 2147483647 w 18"/>
              <a:gd name="T3" fmla="*/ 0 h 17"/>
              <a:gd name="T4" fmla="*/ 2147483647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2147483647 h 17"/>
              <a:gd name="T10" fmla="*/ 2147483647 w 18"/>
              <a:gd name="T11" fmla="*/ 2147483647 h 17"/>
              <a:gd name="T12" fmla="*/ 0 w 18"/>
              <a:gd name="T13" fmla="*/ 2147483647 h 17"/>
              <a:gd name="T14" fmla="*/ 0 w 18"/>
              <a:gd name="T15" fmla="*/ 2147483647 h 17"/>
              <a:gd name="T16" fmla="*/ 2147483647 w 18"/>
              <a:gd name="T17" fmla="*/ 0 h 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"/>
              <a:gd name="T28" fmla="*/ 0 h 17"/>
              <a:gd name="T29" fmla="*/ 18 w 18"/>
              <a:gd name="T30" fmla="*/ 17 h 1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" h="17">
                <a:moveTo>
                  <a:pt x="8" y="0"/>
                </a:moveTo>
                <a:lnTo>
                  <a:pt x="17" y="0"/>
                </a:lnTo>
                <a:lnTo>
                  <a:pt x="17" y="7"/>
                </a:lnTo>
                <a:lnTo>
                  <a:pt x="17" y="14"/>
                </a:lnTo>
                <a:lnTo>
                  <a:pt x="17" y="16"/>
                </a:lnTo>
                <a:lnTo>
                  <a:pt x="8" y="16"/>
                </a:lnTo>
                <a:lnTo>
                  <a:pt x="0" y="14"/>
                </a:lnTo>
                <a:lnTo>
                  <a:pt x="0" y="1"/>
                </a:lnTo>
                <a:lnTo>
                  <a:pt x="8" y="0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07" name="Freeform 369"/>
          <p:cNvSpPr>
            <a:spLocks/>
          </p:cNvSpPr>
          <p:nvPr/>
        </p:nvSpPr>
        <p:spPr bwMode="auto">
          <a:xfrm>
            <a:off x="5070475" y="4061619"/>
            <a:ext cx="28575" cy="26988"/>
          </a:xfrm>
          <a:custGeom>
            <a:avLst/>
            <a:gdLst>
              <a:gd name="T0" fmla="*/ 2147483647 w 19"/>
              <a:gd name="T1" fmla="*/ 0 h 17"/>
              <a:gd name="T2" fmla="*/ 2147483647 w 19"/>
              <a:gd name="T3" fmla="*/ 2147483647 h 17"/>
              <a:gd name="T4" fmla="*/ 2147483647 w 19"/>
              <a:gd name="T5" fmla="*/ 2147483647 h 17"/>
              <a:gd name="T6" fmla="*/ 2147483647 w 19"/>
              <a:gd name="T7" fmla="*/ 2147483647 h 17"/>
              <a:gd name="T8" fmla="*/ 0 w 19"/>
              <a:gd name="T9" fmla="*/ 2147483647 h 17"/>
              <a:gd name="T10" fmla="*/ 0 w 19"/>
              <a:gd name="T11" fmla="*/ 2147483647 h 17"/>
              <a:gd name="T12" fmla="*/ 0 w 19"/>
              <a:gd name="T13" fmla="*/ 2147483647 h 17"/>
              <a:gd name="T14" fmla="*/ 2147483647 w 19"/>
              <a:gd name="T15" fmla="*/ 0 h 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"/>
              <a:gd name="T25" fmla="*/ 0 h 17"/>
              <a:gd name="T26" fmla="*/ 19 w 19"/>
              <a:gd name="T27" fmla="*/ 17 h 1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" h="17">
                <a:moveTo>
                  <a:pt x="18" y="0"/>
                </a:moveTo>
                <a:lnTo>
                  <a:pt x="18" y="1"/>
                </a:lnTo>
                <a:lnTo>
                  <a:pt x="18" y="12"/>
                </a:lnTo>
                <a:lnTo>
                  <a:pt x="18" y="16"/>
                </a:lnTo>
                <a:lnTo>
                  <a:pt x="0" y="16"/>
                </a:lnTo>
                <a:lnTo>
                  <a:pt x="0" y="14"/>
                </a:lnTo>
                <a:lnTo>
                  <a:pt x="0" y="1"/>
                </a:lnTo>
                <a:lnTo>
                  <a:pt x="18" y="0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08" name="Freeform 370"/>
          <p:cNvSpPr>
            <a:spLocks/>
          </p:cNvSpPr>
          <p:nvPr/>
        </p:nvSpPr>
        <p:spPr bwMode="auto">
          <a:xfrm>
            <a:off x="5086350" y="4063207"/>
            <a:ext cx="1588" cy="26987"/>
          </a:xfrm>
          <a:custGeom>
            <a:avLst/>
            <a:gdLst>
              <a:gd name="T0" fmla="*/ 0 w 1"/>
              <a:gd name="T1" fmla="*/ 0 h 17"/>
              <a:gd name="T2" fmla="*/ 0 w 1"/>
              <a:gd name="T3" fmla="*/ 2147483647 h 17"/>
              <a:gd name="T4" fmla="*/ 0 w 1"/>
              <a:gd name="T5" fmla="*/ 2147483647 h 17"/>
              <a:gd name="T6" fmla="*/ 0 w 1"/>
              <a:gd name="T7" fmla="*/ 2147483647 h 17"/>
              <a:gd name="T8" fmla="*/ 0 w 1"/>
              <a:gd name="T9" fmla="*/ 2147483647 h 17"/>
              <a:gd name="T10" fmla="*/ 0 w 1"/>
              <a:gd name="T11" fmla="*/ 2147483647 h 17"/>
              <a:gd name="T12" fmla="*/ 0 w 1"/>
              <a:gd name="T13" fmla="*/ 0 h 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"/>
              <a:gd name="T22" fmla="*/ 0 h 17"/>
              <a:gd name="T23" fmla="*/ 1 w 1"/>
              <a:gd name="T24" fmla="*/ 17 h 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" h="17">
                <a:moveTo>
                  <a:pt x="0" y="0"/>
                </a:moveTo>
                <a:lnTo>
                  <a:pt x="0" y="3"/>
                </a:lnTo>
                <a:lnTo>
                  <a:pt x="0" y="14"/>
                </a:lnTo>
                <a:lnTo>
                  <a:pt x="0" y="16"/>
                </a:lnTo>
                <a:lnTo>
                  <a:pt x="0" y="12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09" name="Freeform 371"/>
          <p:cNvSpPr>
            <a:spLocks/>
          </p:cNvSpPr>
          <p:nvPr/>
        </p:nvSpPr>
        <p:spPr bwMode="auto">
          <a:xfrm>
            <a:off x="4908550" y="3971132"/>
            <a:ext cx="28575" cy="26987"/>
          </a:xfrm>
          <a:custGeom>
            <a:avLst/>
            <a:gdLst>
              <a:gd name="T0" fmla="*/ 2147483647 w 20"/>
              <a:gd name="T1" fmla="*/ 2147483647 h 17"/>
              <a:gd name="T2" fmla="*/ 2147483647 w 20"/>
              <a:gd name="T3" fmla="*/ 2147483647 h 17"/>
              <a:gd name="T4" fmla="*/ 2147483647 w 20"/>
              <a:gd name="T5" fmla="*/ 2147483647 h 17"/>
              <a:gd name="T6" fmla="*/ 2147483647 w 20"/>
              <a:gd name="T7" fmla="*/ 2147483647 h 17"/>
              <a:gd name="T8" fmla="*/ 2147483647 w 20"/>
              <a:gd name="T9" fmla="*/ 2147483647 h 17"/>
              <a:gd name="T10" fmla="*/ 2147483647 w 20"/>
              <a:gd name="T11" fmla="*/ 2147483647 h 17"/>
              <a:gd name="T12" fmla="*/ 2147483647 w 20"/>
              <a:gd name="T13" fmla="*/ 2147483647 h 17"/>
              <a:gd name="T14" fmla="*/ 2147483647 w 20"/>
              <a:gd name="T15" fmla="*/ 2147483647 h 17"/>
              <a:gd name="T16" fmla="*/ 2147483647 w 20"/>
              <a:gd name="T17" fmla="*/ 2147483647 h 17"/>
              <a:gd name="T18" fmla="*/ 0 w 20"/>
              <a:gd name="T19" fmla="*/ 2147483647 h 17"/>
              <a:gd name="T20" fmla="*/ 0 w 20"/>
              <a:gd name="T21" fmla="*/ 2147483647 h 17"/>
              <a:gd name="T22" fmla="*/ 0 w 20"/>
              <a:gd name="T23" fmla="*/ 2147483647 h 17"/>
              <a:gd name="T24" fmla="*/ 2147483647 w 20"/>
              <a:gd name="T25" fmla="*/ 2147483647 h 17"/>
              <a:gd name="T26" fmla="*/ 2147483647 w 20"/>
              <a:gd name="T27" fmla="*/ 2147483647 h 17"/>
              <a:gd name="T28" fmla="*/ 2147483647 w 20"/>
              <a:gd name="T29" fmla="*/ 2147483647 h 17"/>
              <a:gd name="T30" fmla="*/ 2147483647 w 20"/>
              <a:gd name="T31" fmla="*/ 2147483647 h 17"/>
              <a:gd name="T32" fmla="*/ 2147483647 w 20"/>
              <a:gd name="T33" fmla="*/ 0 h 17"/>
              <a:gd name="T34" fmla="*/ 2147483647 w 20"/>
              <a:gd name="T35" fmla="*/ 2147483647 h 1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0"/>
              <a:gd name="T55" fmla="*/ 0 h 17"/>
              <a:gd name="T56" fmla="*/ 20 w 20"/>
              <a:gd name="T57" fmla="*/ 17 h 1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0" h="17">
                <a:moveTo>
                  <a:pt x="19" y="5"/>
                </a:moveTo>
                <a:lnTo>
                  <a:pt x="17" y="4"/>
                </a:lnTo>
                <a:lnTo>
                  <a:pt x="10" y="6"/>
                </a:lnTo>
                <a:lnTo>
                  <a:pt x="8" y="8"/>
                </a:lnTo>
                <a:lnTo>
                  <a:pt x="8" y="10"/>
                </a:lnTo>
                <a:lnTo>
                  <a:pt x="10" y="10"/>
                </a:lnTo>
                <a:lnTo>
                  <a:pt x="11" y="11"/>
                </a:lnTo>
                <a:lnTo>
                  <a:pt x="12" y="13"/>
                </a:lnTo>
                <a:lnTo>
                  <a:pt x="10" y="15"/>
                </a:lnTo>
                <a:lnTo>
                  <a:pt x="0" y="16"/>
                </a:lnTo>
                <a:lnTo>
                  <a:pt x="0" y="15"/>
                </a:lnTo>
                <a:lnTo>
                  <a:pt x="0" y="13"/>
                </a:lnTo>
                <a:lnTo>
                  <a:pt x="2" y="12"/>
                </a:lnTo>
                <a:lnTo>
                  <a:pt x="2" y="9"/>
                </a:lnTo>
                <a:lnTo>
                  <a:pt x="5" y="5"/>
                </a:lnTo>
                <a:lnTo>
                  <a:pt x="10" y="1"/>
                </a:lnTo>
                <a:lnTo>
                  <a:pt x="19" y="0"/>
                </a:lnTo>
                <a:lnTo>
                  <a:pt x="19" y="5"/>
                </a:lnTo>
              </a:path>
            </a:pathLst>
          </a:custGeom>
          <a:solidFill>
            <a:srgbClr val="00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10" name="Freeform 372"/>
          <p:cNvSpPr>
            <a:spLocks/>
          </p:cNvSpPr>
          <p:nvPr/>
        </p:nvSpPr>
        <p:spPr bwMode="auto">
          <a:xfrm>
            <a:off x="5010150" y="4037807"/>
            <a:ext cx="26988" cy="26987"/>
          </a:xfrm>
          <a:custGeom>
            <a:avLst/>
            <a:gdLst>
              <a:gd name="T0" fmla="*/ 2147483647 w 18"/>
              <a:gd name="T1" fmla="*/ 0 h 17"/>
              <a:gd name="T2" fmla="*/ 2147483647 w 18"/>
              <a:gd name="T3" fmla="*/ 0 h 17"/>
              <a:gd name="T4" fmla="*/ 0 w 18"/>
              <a:gd name="T5" fmla="*/ 0 h 17"/>
              <a:gd name="T6" fmla="*/ 2147483647 w 18"/>
              <a:gd name="T7" fmla="*/ 2147483647 h 17"/>
              <a:gd name="T8" fmla="*/ 2147483647 w 18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17" y="0"/>
                </a:moveTo>
                <a:lnTo>
                  <a:pt x="8" y="0"/>
                </a:lnTo>
                <a:lnTo>
                  <a:pt x="0" y="0"/>
                </a:lnTo>
                <a:lnTo>
                  <a:pt x="8" y="16"/>
                </a:lnTo>
                <a:lnTo>
                  <a:pt x="17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11" name="Freeform 373"/>
          <p:cNvSpPr>
            <a:spLocks/>
          </p:cNvSpPr>
          <p:nvPr/>
        </p:nvSpPr>
        <p:spPr bwMode="auto">
          <a:xfrm>
            <a:off x="5008563" y="4039394"/>
            <a:ext cx="26987" cy="26988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0 h 17"/>
              <a:gd name="T4" fmla="*/ 0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17" y="16"/>
                </a:moveTo>
                <a:lnTo>
                  <a:pt x="8" y="0"/>
                </a:lnTo>
                <a:lnTo>
                  <a:pt x="0" y="16"/>
                </a:lnTo>
                <a:lnTo>
                  <a:pt x="8" y="16"/>
                </a:lnTo>
                <a:lnTo>
                  <a:pt x="17" y="16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12" name="Freeform 374"/>
          <p:cNvSpPr>
            <a:spLocks/>
          </p:cNvSpPr>
          <p:nvPr/>
        </p:nvSpPr>
        <p:spPr bwMode="auto">
          <a:xfrm>
            <a:off x="5022850" y="4040982"/>
            <a:ext cx="26988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2147483647 h 17"/>
              <a:gd name="T4" fmla="*/ 2147483647 w 18"/>
              <a:gd name="T5" fmla="*/ 0 h 17"/>
              <a:gd name="T6" fmla="*/ 0 w 18"/>
              <a:gd name="T7" fmla="*/ 2147483647 h 17"/>
              <a:gd name="T8" fmla="*/ 2147483647 w 18"/>
              <a:gd name="T9" fmla="*/ 2147483647 h 17"/>
              <a:gd name="T10" fmla="*/ 2147483647 w 18"/>
              <a:gd name="T11" fmla="*/ 2147483647 h 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"/>
              <a:gd name="T19" fmla="*/ 0 h 17"/>
              <a:gd name="T20" fmla="*/ 18 w 18"/>
              <a:gd name="T21" fmla="*/ 17 h 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" h="17">
                <a:moveTo>
                  <a:pt x="17" y="16"/>
                </a:moveTo>
                <a:lnTo>
                  <a:pt x="17" y="5"/>
                </a:lnTo>
                <a:lnTo>
                  <a:pt x="17" y="0"/>
                </a:lnTo>
                <a:lnTo>
                  <a:pt x="0" y="16"/>
                </a:lnTo>
                <a:lnTo>
                  <a:pt x="8" y="16"/>
                </a:lnTo>
                <a:lnTo>
                  <a:pt x="17" y="16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13" name="Freeform 375"/>
          <p:cNvSpPr>
            <a:spLocks/>
          </p:cNvSpPr>
          <p:nvPr/>
        </p:nvSpPr>
        <p:spPr bwMode="auto">
          <a:xfrm>
            <a:off x="5006975" y="4039394"/>
            <a:ext cx="26988" cy="26988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0 h 17"/>
              <a:gd name="T4" fmla="*/ 0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17" y="8"/>
                </a:moveTo>
                <a:lnTo>
                  <a:pt x="8" y="0"/>
                </a:lnTo>
                <a:lnTo>
                  <a:pt x="0" y="8"/>
                </a:lnTo>
                <a:lnTo>
                  <a:pt x="8" y="16"/>
                </a:lnTo>
                <a:lnTo>
                  <a:pt x="17" y="8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14" name="Freeform 376"/>
          <p:cNvSpPr>
            <a:spLocks/>
          </p:cNvSpPr>
          <p:nvPr/>
        </p:nvSpPr>
        <p:spPr bwMode="auto">
          <a:xfrm>
            <a:off x="5003800" y="4047332"/>
            <a:ext cx="25400" cy="26987"/>
          </a:xfrm>
          <a:custGeom>
            <a:avLst/>
            <a:gdLst>
              <a:gd name="T0" fmla="*/ 2147483647 w 18"/>
              <a:gd name="T1" fmla="*/ 0 h 17"/>
              <a:gd name="T2" fmla="*/ 2147483647 w 18"/>
              <a:gd name="T3" fmla="*/ 0 h 17"/>
              <a:gd name="T4" fmla="*/ 0 w 18"/>
              <a:gd name="T5" fmla="*/ 0 h 17"/>
              <a:gd name="T6" fmla="*/ 0 w 18"/>
              <a:gd name="T7" fmla="*/ 2147483647 h 17"/>
              <a:gd name="T8" fmla="*/ 2147483647 w 18"/>
              <a:gd name="T9" fmla="*/ 2147483647 h 17"/>
              <a:gd name="T10" fmla="*/ 2147483647 w 18"/>
              <a:gd name="T11" fmla="*/ 2147483647 h 17"/>
              <a:gd name="T12" fmla="*/ 2147483647 w 18"/>
              <a:gd name="T13" fmla="*/ 0 h 17"/>
              <a:gd name="T14" fmla="*/ 2147483647 w 18"/>
              <a:gd name="T15" fmla="*/ 0 h 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"/>
              <a:gd name="T25" fmla="*/ 0 h 17"/>
              <a:gd name="T26" fmla="*/ 18 w 18"/>
              <a:gd name="T27" fmla="*/ 17 h 1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" h="17">
                <a:moveTo>
                  <a:pt x="17" y="0"/>
                </a:moveTo>
                <a:lnTo>
                  <a:pt x="8" y="0"/>
                </a:lnTo>
                <a:lnTo>
                  <a:pt x="0" y="0"/>
                </a:lnTo>
                <a:lnTo>
                  <a:pt x="0" y="16"/>
                </a:lnTo>
                <a:lnTo>
                  <a:pt x="8" y="16"/>
                </a:lnTo>
                <a:lnTo>
                  <a:pt x="17" y="16"/>
                </a:lnTo>
                <a:lnTo>
                  <a:pt x="17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15" name="Freeform 377"/>
          <p:cNvSpPr>
            <a:spLocks/>
          </p:cNvSpPr>
          <p:nvPr/>
        </p:nvSpPr>
        <p:spPr bwMode="auto">
          <a:xfrm>
            <a:off x="5021263" y="4042569"/>
            <a:ext cx="25400" cy="26988"/>
          </a:xfrm>
          <a:custGeom>
            <a:avLst/>
            <a:gdLst>
              <a:gd name="T0" fmla="*/ 2147483647 w 18"/>
              <a:gd name="T1" fmla="*/ 2147483647 h 17"/>
              <a:gd name="T2" fmla="*/ 0 w 18"/>
              <a:gd name="T3" fmla="*/ 0 h 17"/>
              <a:gd name="T4" fmla="*/ 0 w 18"/>
              <a:gd name="T5" fmla="*/ 2147483647 h 17"/>
              <a:gd name="T6" fmla="*/ 0 w 18"/>
              <a:gd name="T7" fmla="*/ 2147483647 h 17"/>
              <a:gd name="T8" fmla="*/ 2147483647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17" y="8"/>
                </a:moveTo>
                <a:lnTo>
                  <a:pt x="0" y="0"/>
                </a:lnTo>
                <a:lnTo>
                  <a:pt x="0" y="8"/>
                </a:lnTo>
                <a:lnTo>
                  <a:pt x="0" y="16"/>
                </a:lnTo>
                <a:lnTo>
                  <a:pt x="17" y="8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16" name="Freeform 378"/>
          <p:cNvSpPr>
            <a:spLocks/>
          </p:cNvSpPr>
          <p:nvPr/>
        </p:nvSpPr>
        <p:spPr bwMode="auto">
          <a:xfrm>
            <a:off x="5019675" y="4047332"/>
            <a:ext cx="25400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0 h 17"/>
              <a:gd name="T4" fmla="*/ 0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17" y="8"/>
                </a:moveTo>
                <a:lnTo>
                  <a:pt x="8" y="0"/>
                </a:lnTo>
                <a:lnTo>
                  <a:pt x="0" y="8"/>
                </a:lnTo>
                <a:lnTo>
                  <a:pt x="8" y="16"/>
                </a:lnTo>
                <a:lnTo>
                  <a:pt x="17" y="8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17" name="Freeform 379"/>
          <p:cNvSpPr>
            <a:spLocks/>
          </p:cNvSpPr>
          <p:nvPr/>
        </p:nvSpPr>
        <p:spPr bwMode="auto">
          <a:xfrm>
            <a:off x="5032375" y="4047332"/>
            <a:ext cx="28575" cy="26987"/>
          </a:xfrm>
          <a:custGeom>
            <a:avLst/>
            <a:gdLst>
              <a:gd name="T0" fmla="*/ 2147483647 w 19"/>
              <a:gd name="T1" fmla="*/ 2147483647 h 17"/>
              <a:gd name="T2" fmla="*/ 2147483647 w 19"/>
              <a:gd name="T3" fmla="*/ 0 h 17"/>
              <a:gd name="T4" fmla="*/ 0 w 19"/>
              <a:gd name="T5" fmla="*/ 2147483647 h 17"/>
              <a:gd name="T6" fmla="*/ 2147483647 w 19"/>
              <a:gd name="T7" fmla="*/ 2147483647 h 17"/>
              <a:gd name="T8" fmla="*/ 2147483647 w 19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17"/>
              <a:gd name="T17" fmla="*/ 19 w 19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17">
                <a:moveTo>
                  <a:pt x="18" y="8"/>
                </a:moveTo>
                <a:lnTo>
                  <a:pt x="9" y="0"/>
                </a:lnTo>
                <a:lnTo>
                  <a:pt x="0" y="8"/>
                </a:lnTo>
                <a:lnTo>
                  <a:pt x="9" y="16"/>
                </a:lnTo>
                <a:lnTo>
                  <a:pt x="18" y="8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18" name="Freeform 380"/>
          <p:cNvSpPr>
            <a:spLocks/>
          </p:cNvSpPr>
          <p:nvPr/>
        </p:nvSpPr>
        <p:spPr bwMode="auto">
          <a:xfrm>
            <a:off x="5016500" y="4048919"/>
            <a:ext cx="26988" cy="26988"/>
          </a:xfrm>
          <a:custGeom>
            <a:avLst/>
            <a:gdLst>
              <a:gd name="T0" fmla="*/ 2147483647 w 19"/>
              <a:gd name="T1" fmla="*/ 2147483647 h 17"/>
              <a:gd name="T2" fmla="*/ 2147483647 w 19"/>
              <a:gd name="T3" fmla="*/ 0 h 17"/>
              <a:gd name="T4" fmla="*/ 0 w 19"/>
              <a:gd name="T5" fmla="*/ 2147483647 h 17"/>
              <a:gd name="T6" fmla="*/ 2147483647 w 19"/>
              <a:gd name="T7" fmla="*/ 2147483647 h 17"/>
              <a:gd name="T8" fmla="*/ 2147483647 w 19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17"/>
              <a:gd name="T17" fmla="*/ 19 w 19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17">
                <a:moveTo>
                  <a:pt x="18" y="8"/>
                </a:moveTo>
                <a:lnTo>
                  <a:pt x="9" y="0"/>
                </a:lnTo>
                <a:lnTo>
                  <a:pt x="0" y="8"/>
                </a:lnTo>
                <a:lnTo>
                  <a:pt x="9" y="16"/>
                </a:lnTo>
                <a:lnTo>
                  <a:pt x="18" y="8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19" name="Freeform 381"/>
          <p:cNvSpPr>
            <a:spLocks/>
          </p:cNvSpPr>
          <p:nvPr/>
        </p:nvSpPr>
        <p:spPr bwMode="auto">
          <a:xfrm>
            <a:off x="5030788" y="4048919"/>
            <a:ext cx="28575" cy="26988"/>
          </a:xfrm>
          <a:custGeom>
            <a:avLst/>
            <a:gdLst>
              <a:gd name="T0" fmla="*/ 2147483647 w 19"/>
              <a:gd name="T1" fmla="*/ 2147483647 h 17"/>
              <a:gd name="T2" fmla="*/ 2147483647 w 19"/>
              <a:gd name="T3" fmla="*/ 0 h 17"/>
              <a:gd name="T4" fmla="*/ 0 w 19"/>
              <a:gd name="T5" fmla="*/ 2147483647 h 17"/>
              <a:gd name="T6" fmla="*/ 2147483647 w 19"/>
              <a:gd name="T7" fmla="*/ 2147483647 h 17"/>
              <a:gd name="T8" fmla="*/ 2147483647 w 19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17"/>
              <a:gd name="T17" fmla="*/ 19 w 19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17">
                <a:moveTo>
                  <a:pt x="18" y="10"/>
                </a:moveTo>
                <a:lnTo>
                  <a:pt x="9" y="0"/>
                </a:lnTo>
                <a:lnTo>
                  <a:pt x="0" y="10"/>
                </a:lnTo>
                <a:lnTo>
                  <a:pt x="9" y="16"/>
                </a:lnTo>
                <a:lnTo>
                  <a:pt x="18" y="1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20" name="Freeform 382"/>
          <p:cNvSpPr>
            <a:spLocks/>
          </p:cNvSpPr>
          <p:nvPr/>
        </p:nvSpPr>
        <p:spPr bwMode="auto">
          <a:xfrm>
            <a:off x="5040313" y="4056857"/>
            <a:ext cx="25400" cy="26987"/>
          </a:xfrm>
          <a:custGeom>
            <a:avLst/>
            <a:gdLst>
              <a:gd name="T0" fmla="*/ 2147483647 w 18"/>
              <a:gd name="T1" fmla="*/ 2147483647 h 17"/>
              <a:gd name="T2" fmla="*/ 2147483647 w 18"/>
              <a:gd name="T3" fmla="*/ 0 h 17"/>
              <a:gd name="T4" fmla="*/ 0 w 18"/>
              <a:gd name="T5" fmla="*/ 2147483647 h 17"/>
              <a:gd name="T6" fmla="*/ 2147483647 w 18"/>
              <a:gd name="T7" fmla="*/ 2147483647 h 17"/>
              <a:gd name="T8" fmla="*/ 2147483647 w 18"/>
              <a:gd name="T9" fmla="*/ 2147483647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7"/>
              <a:gd name="T17" fmla="*/ 18 w 18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7">
                <a:moveTo>
                  <a:pt x="17" y="16"/>
                </a:moveTo>
                <a:lnTo>
                  <a:pt x="8" y="0"/>
                </a:lnTo>
                <a:lnTo>
                  <a:pt x="0" y="16"/>
                </a:lnTo>
                <a:lnTo>
                  <a:pt x="8" y="16"/>
                </a:lnTo>
                <a:lnTo>
                  <a:pt x="17" y="16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grpSp>
        <p:nvGrpSpPr>
          <p:cNvPr id="3221" name="Group 383"/>
          <p:cNvGrpSpPr>
            <a:grpSpLocks/>
          </p:cNvGrpSpPr>
          <p:nvPr/>
        </p:nvGrpSpPr>
        <p:grpSpPr bwMode="auto">
          <a:xfrm>
            <a:off x="1374775" y="3958432"/>
            <a:ext cx="512763" cy="307975"/>
            <a:chOff x="1268" y="2378"/>
            <a:chExt cx="350" cy="194"/>
          </a:xfrm>
        </p:grpSpPr>
        <p:sp>
          <p:nvSpPr>
            <p:cNvPr id="27710" name="Rectangle 384"/>
            <p:cNvSpPr>
              <a:spLocks noChangeArrowheads="1"/>
            </p:cNvSpPr>
            <p:nvPr/>
          </p:nvSpPr>
          <p:spPr bwMode="auto">
            <a:xfrm>
              <a:off x="1268" y="2378"/>
              <a:ext cx="293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962" tIns="39688" rIns="80962" bIns="39688">
              <a:spAutoFit/>
            </a:bodyPr>
            <a:lstStyle/>
            <a:p>
              <a:pPr defTabSz="584200">
                <a:lnSpc>
                  <a:spcPct val="90000"/>
                </a:lnSpc>
              </a:pPr>
              <a:r>
                <a:rPr lang="en-US" sz="800">
                  <a:latin typeface="Tahoma" pitchFamily="34" charset="0"/>
                </a:rPr>
                <a:t>FBAS</a:t>
              </a:r>
            </a:p>
          </p:txBody>
        </p:sp>
        <p:sp>
          <p:nvSpPr>
            <p:cNvPr id="27711" name="Rectangle 385"/>
            <p:cNvSpPr>
              <a:spLocks noChangeArrowheads="1"/>
            </p:cNvSpPr>
            <p:nvPr/>
          </p:nvSpPr>
          <p:spPr bwMode="auto">
            <a:xfrm>
              <a:off x="1268" y="2452"/>
              <a:ext cx="350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0962" tIns="39688" rIns="80962" bIns="39688">
              <a:spAutoFit/>
            </a:bodyPr>
            <a:lstStyle/>
            <a:p>
              <a:pPr defTabSz="584200">
                <a:lnSpc>
                  <a:spcPct val="90000"/>
                </a:lnSpc>
              </a:pPr>
              <a:r>
                <a:rPr lang="en-US" sz="800">
                  <a:latin typeface="Tahoma" pitchFamily="34" charset="0"/>
                </a:rPr>
                <a:t>MJPEG</a:t>
              </a:r>
            </a:p>
          </p:txBody>
        </p:sp>
      </p:grpSp>
      <p:sp>
        <p:nvSpPr>
          <p:cNvPr id="3222" name="Line 386"/>
          <p:cNvSpPr>
            <a:spLocks noChangeShapeType="1"/>
          </p:cNvSpPr>
          <p:nvPr/>
        </p:nvSpPr>
        <p:spPr bwMode="auto">
          <a:xfrm flipV="1">
            <a:off x="3027363" y="2602707"/>
            <a:ext cx="0" cy="47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23" name="Freeform 387"/>
          <p:cNvSpPr>
            <a:spLocks/>
          </p:cNvSpPr>
          <p:nvPr/>
        </p:nvSpPr>
        <p:spPr bwMode="auto">
          <a:xfrm>
            <a:off x="2035175" y="2358232"/>
            <a:ext cx="2179638" cy="204787"/>
          </a:xfrm>
          <a:custGeom>
            <a:avLst/>
            <a:gdLst>
              <a:gd name="T0" fmla="*/ 2147483647 w 1487"/>
              <a:gd name="T1" fmla="*/ 0 h 129"/>
              <a:gd name="T2" fmla="*/ 0 w 1487"/>
              <a:gd name="T3" fmla="*/ 2147483647 h 129"/>
              <a:gd name="T4" fmla="*/ 2147483647 w 1487"/>
              <a:gd name="T5" fmla="*/ 2147483647 h 129"/>
              <a:gd name="T6" fmla="*/ 2147483647 w 1487"/>
              <a:gd name="T7" fmla="*/ 0 h 129"/>
              <a:gd name="T8" fmla="*/ 2147483647 w 1487"/>
              <a:gd name="T9" fmla="*/ 0 h 1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87"/>
              <a:gd name="T16" fmla="*/ 0 h 129"/>
              <a:gd name="T17" fmla="*/ 1487 w 1487"/>
              <a:gd name="T18" fmla="*/ 129 h 1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87" h="129">
                <a:moveTo>
                  <a:pt x="141" y="0"/>
                </a:moveTo>
                <a:lnTo>
                  <a:pt x="0" y="128"/>
                </a:lnTo>
                <a:lnTo>
                  <a:pt x="1343" y="128"/>
                </a:lnTo>
                <a:lnTo>
                  <a:pt x="1486" y="0"/>
                </a:lnTo>
                <a:lnTo>
                  <a:pt x="141" y="0"/>
                </a:lnTo>
              </a:path>
            </a:pathLst>
          </a:custGeom>
          <a:solidFill>
            <a:srgbClr val="80808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24" name="Rectangle 388"/>
          <p:cNvSpPr>
            <a:spLocks noChangeArrowheads="1"/>
          </p:cNvSpPr>
          <p:nvPr/>
        </p:nvSpPr>
        <p:spPr bwMode="auto">
          <a:xfrm>
            <a:off x="4519613" y="3728244"/>
            <a:ext cx="296862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25" name="Line 389"/>
          <p:cNvSpPr>
            <a:spLocks noChangeShapeType="1"/>
          </p:cNvSpPr>
          <p:nvPr/>
        </p:nvSpPr>
        <p:spPr bwMode="auto">
          <a:xfrm>
            <a:off x="4214813" y="4040982"/>
            <a:ext cx="160813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grpSp>
        <p:nvGrpSpPr>
          <p:cNvPr id="3226" name="Group 390"/>
          <p:cNvGrpSpPr>
            <a:grpSpLocks/>
          </p:cNvGrpSpPr>
          <p:nvPr/>
        </p:nvGrpSpPr>
        <p:grpSpPr bwMode="auto">
          <a:xfrm>
            <a:off x="952500" y="4441032"/>
            <a:ext cx="500063" cy="587375"/>
            <a:chOff x="980" y="2682"/>
            <a:chExt cx="341" cy="370"/>
          </a:xfrm>
        </p:grpSpPr>
        <p:sp>
          <p:nvSpPr>
            <p:cNvPr id="4034" name="Freeform 391"/>
            <p:cNvSpPr>
              <a:spLocks/>
            </p:cNvSpPr>
            <p:nvPr/>
          </p:nvSpPr>
          <p:spPr bwMode="auto">
            <a:xfrm>
              <a:off x="1071" y="2732"/>
              <a:ext cx="77" cy="36"/>
            </a:xfrm>
            <a:custGeom>
              <a:avLst/>
              <a:gdLst>
                <a:gd name="T0" fmla="*/ 3 w 77"/>
                <a:gd name="T1" fmla="*/ 12 h 36"/>
                <a:gd name="T2" fmla="*/ 76 w 77"/>
                <a:gd name="T3" fmla="*/ 0 h 36"/>
                <a:gd name="T4" fmla="*/ 76 w 77"/>
                <a:gd name="T5" fmla="*/ 19 h 36"/>
                <a:gd name="T6" fmla="*/ 0 w 77"/>
                <a:gd name="T7" fmla="*/ 35 h 36"/>
                <a:gd name="T8" fmla="*/ 3 w 77"/>
                <a:gd name="T9" fmla="*/ 1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"/>
                <a:gd name="T16" fmla="*/ 0 h 36"/>
                <a:gd name="T17" fmla="*/ 77 w 7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" h="36">
                  <a:moveTo>
                    <a:pt x="3" y="12"/>
                  </a:moveTo>
                  <a:lnTo>
                    <a:pt x="76" y="0"/>
                  </a:lnTo>
                  <a:lnTo>
                    <a:pt x="76" y="19"/>
                  </a:lnTo>
                  <a:lnTo>
                    <a:pt x="0" y="35"/>
                  </a:lnTo>
                  <a:lnTo>
                    <a:pt x="3" y="12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35" name="Freeform 392"/>
            <p:cNvSpPr>
              <a:spLocks/>
            </p:cNvSpPr>
            <p:nvPr/>
          </p:nvSpPr>
          <p:spPr bwMode="auto">
            <a:xfrm>
              <a:off x="1079" y="2743"/>
              <a:ext cx="18" cy="21"/>
            </a:xfrm>
            <a:custGeom>
              <a:avLst/>
              <a:gdLst>
                <a:gd name="T0" fmla="*/ 0 w 18"/>
                <a:gd name="T1" fmla="*/ 0 h 21"/>
                <a:gd name="T2" fmla="*/ 8 w 18"/>
                <a:gd name="T3" fmla="*/ 0 h 21"/>
                <a:gd name="T4" fmla="*/ 10 w 18"/>
                <a:gd name="T5" fmla="*/ 1 h 21"/>
                <a:gd name="T6" fmla="*/ 13 w 18"/>
                <a:gd name="T7" fmla="*/ 3 h 21"/>
                <a:gd name="T8" fmla="*/ 17 w 18"/>
                <a:gd name="T9" fmla="*/ 6 h 21"/>
                <a:gd name="T10" fmla="*/ 17 w 18"/>
                <a:gd name="T11" fmla="*/ 9 h 21"/>
                <a:gd name="T12" fmla="*/ 17 w 18"/>
                <a:gd name="T13" fmla="*/ 13 h 21"/>
                <a:gd name="T14" fmla="*/ 17 w 18"/>
                <a:gd name="T15" fmla="*/ 15 h 21"/>
                <a:gd name="T16" fmla="*/ 13 w 18"/>
                <a:gd name="T17" fmla="*/ 18 h 21"/>
                <a:gd name="T18" fmla="*/ 5 w 18"/>
                <a:gd name="T19" fmla="*/ 20 h 21"/>
                <a:gd name="T20" fmla="*/ 0 w 18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"/>
                <a:gd name="T34" fmla="*/ 0 h 21"/>
                <a:gd name="T35" fmla="*/ 18 w 18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" h="21">
                  <a:moveTo>
                    <a:pt x="0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3" y="3"/>
                  </a:lnTo>
                  <a:lnTo>
                    <a:pt x="17" y="6"/>
                  </a:lnTo>
                  <a:lnTo>
                    <a:pt x="17" y="9"/>
                  </a:lnTo>
                  <a:lnTo>
                    <a:pt x="17" y="13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5" y="2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36" name="Freeform 393"/>
            <p:cNvSpPr>
              <a:spLocks/>
            </p:cNvSpPr>
            <p:nvPr/>
          </p:nvSpPr>
          <p:spPr bwMode="auto">
            <a:xfrm>
              <a:off x="1022" y="2739"/>
              <a:ext cx="61" cy="36"/>
            </a:xfrm>
            <a:custGeom>
              <a:avLst/>
              <a:gdLst>
                <a:gd name="T0" fmla="*/ 1 w 61"/>
                <a:gd name="T1" fmla="*/ 11 h 36"/>
                <a:gd name="T2" fmla="*/ 3 w 61"/>
                <a:gd name="T3" fmla="*/ 8 h 36"/>
                <a:gd name="T4" fmla="*/ 6 w 61"/>
                <a:gd name="T5" fmla="*/ 5 h 36"/>
                <a:gd name="T6" fmla="*/ 14 w 61"/>
                <a:gd name="T7" fmla="*/ 3 h 36"/>
                <a:gd name="T8" fmla="*/ 21 w 61"/>
                <a:gd name="T9" fmla="*/ 2 h 36"/>
                <a:gd name="T10" fmla="*/ 29 w 61"/>
                <a:gd name="T11" fmla="*/ 1 h 36"/>
                <a:gd name="T12" fmla="*/ 37 w 61"/>
                <a:gd name="T13" fmla="*/ 0 h 36"/>
                <a:gd name="T14" fmla="*/ 44 w 61"/>
                <a:gd name="T15" fmla="*/ 0 h 36"/>
                <a:gd name="T16" fmla="*/ 50 w 61"/>
                <a:gd name="T17" fmla="*/ 0 h 36"/>
                <a:gd name="T18" fmla="*/ 54 w 61"/>
                <a:gd name="T19" fmla="*/ 2 h 36"/>
                <a:gd name="T20" fmla="*/ 56 w 61"/>
                <a:gd name="T21" fmla="*/ 5 h 36"/>
                <a:gd name="T22" fmla="*/ 60 w 61"/>
                <a:gd name="T23" fmla="*/ 11 h 36"/>
                <a:gd name="T24" fmla="*/ 60 w 61"/>
                <a:gd name="T25" fmla="*/ 16 h 36"/>
                <a:gd name="T26" fmla="*/ 60 w 61"/>
                <a:gd name="T27" fmla="*/ 20 h 36"/>
                <a:gd name="T28" fmla="*/ 56 w 61"/>
                <a:gd name="T29" fmla="*/ 25 h 36"/>
                <a:gd name="T30" fmla="*/ 54 w 61"/>
                <a:gd name="T31" fmla="*/ 28 h 36"/>
                <a:gd name="T32" fmla="*/ 50 w 61"/>
                <a:gd name="T33" fmla="*/ 29 h 36"/>
                <a:gd name="T34" fmla="*/ 44 w 61"/>
                <a:gd name="T35" fmla="*/ 31 h 36"/>
                <a:gd name="T36" fmla="*/ 37 w 61"/>
                <a:gd name="T37" fmla="*/ 32 h 36"/>
                <a:gd name="T38" fmla="*/ 29 w 61"/>
                <a:gd name="T39" fmla="*/ 33 h 36"/>
                <a:gd name="T40" fmla="*/ 21 w 61"/>
                <a:gd name="T41" fmla="*/ 34 h 36"/>
                <a:gd name="T42" fmla="*/ 14 w 61"/>
                <a:gd name="T43" fmla="*/ 35 h 36"/>
                <a:gd name="T44" fmla="*/ 9 w 61"/>
                <a:gd name="T45" fmla="*/ 33 h 36"/>
                <a:gd name="T46" fmla="*/ 5 w 61"/>
                <a:gd name="T47" fmla="*/ 30 h 36"/>
                <a:gd name="T48" fmla="*/ 2 w 61"/>
                <a:gd name="T49" fmla="*/ 26 h 36"/>
                <a:gd name="T50" fmla="*/ 0 w 61"/>
                <a:gd name="T51" fmla="*/ 21 h 36"/>
                <a:gd name="T52" fmla="*/ 0 w 61"/>
                <a:gd name="T53" fmla="*/ 15 h 36"/>
                <a:gd name="T54" fmla="*/ 1 w 61"/>
                <a:gd name="T55" fmla="*/ 11 h 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1"/>
                <a:gd name="T85" fmla="*/ 0 h 36"/>
                <a:gd name="T86" fmla="*/ 61 w 61"/>
                <a:gd name="T87" fmla="*/ 36 h 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1" h="36">
                  <a:moveTo>
                    <a:pt x="1" y="11"/>
                  </a:moveTo>
                  <a:lnTo>
                    <a:pt x="3" y="8"/>
                  </a:lnTo>
                  <a:lnTo>
                    <a:pt x="6" y="5"/>
                  </a:lnTo>
                  <a:lnTo>
                    <a:pt x="14" y="3"/>
                  </a:lnTo>
                  <a:lnTo>
                    <a:pt x="21" y="2"/>
                  </a:lnTo>
                  <a:lnTo>
                    <a:pt x="29" y="1"/>
                  </a:lnTo>
                  <a:lnTo>
                    <a:pt x="37" y="0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5"/>
                  </a:lnTo>
                  <a:lnTo>
                    <a:pt x="60" y="11"/>
                  </a:lnTo>
                  <a:lnTo>
                    <a:pt x="60" y="16"/>
                  </a:lnTo>
                  <a:lnTo>
                    <a:pt x="60" y="20"/>
                  </a:lnTo>
                  <a:lnTo>
                    <a:pt x="56" y="25"/>
                  </a:lnTo>
                  <a:lnTo>
                    <a:pt x="54" y="28"/>
                  </a:lnTo>
                  <a:lnTo>
                    <a:pt x="50" y="29"/>
                  </a:lnTo>
                  <a:lnTo>
                    <a:pt x="44" y="31"/>
                  </a:lnTo>
                  <a:lnTo>
                    <a:pt x="37" y="32"/>
                  </a:lnTo>
                  <a:lnTo>
                    <a:pt x="29" y="33"/>
                  </a:lnTo>
                  <a:lnTo>
                    <a:pt x="21" y="34"/>
                  </a:lnTo>
                  <a:lnTo>
                    <a:pt x="14" y="35"/>
                  </a:lnTo>
                  <a:lnTo>
                    <a:pt x="9" y="33"/>
                  </a:lnTo>
                  <a:lnTo>
                    <a:pt x="5" y="30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11"/>
                  </a:lnTo>
                </a:path>
              </a:pathLst>
            </a:custGeom>
            <a:solidFill>
              <a:srgbClr val="9F9F9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37" name="Freeform 394"/>
            <p:cNvSpPr>
              <a:spLocks/>
            </p:cNvSpPr>
            <p:nvPr/>
          </p:nvSpPr>
          <p:spPr bwMode="auto">
            <a:xfrm>
              <a:off x="1026" y="2746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38" name="Freeform 395"/>
            <p:cNvSpPr>
              <a:spLocks/>
            </p:cNvSpPr>
            <p:nvPr/>
          </p:nvSpPr>
          <p:spPr bwMode="auto">
            <a:xfrm>
              <a:off x="1023" y="2752"/>
              <a:ext cx="19" cy="17"/>
            </a:xfrm>
            <a:custGeom>
              <a:avLst/>
              <a:gdLst>
                <a:gd name="T0" fmla="*/ 0 w 19"/>
                <a:gd name="T1" fmla="*/ 8 h 17"/>
                <a:gd name="T2" fmla="*/ 9 w 19"/>
                <a:gd name="T3" fmla="*/ 0 h 17"/>
                <a:gd name="T4" fmla="*/ 18 w 19"/>
                <a:gd name="T5" fmla="*/ 8 h 17"/>
                <a:gd name="T6" fmla="*/ 9 w 19"/>
                <a:gd name="T7" fmla="*/ 16 h 17"/>
                <a:gd name="T8" fmla="*/ 0 w 19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8"/>
                  </a:moveTo>
                  <a:lnTo>
                    <a:pt x="9" y="0"/>
                  </a:lnTo>
                  <a:lnTo>
                    <a:pt x="18" y="8"/>
                  </a:lnTo>
                  <a:lnTo>
                    <a:pt x="9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39" name="Freeform 396"/>
            <p:cNvSpPr>
              <a:spLocks/>
            </p:cNvSpPr>
            <p:nvPr/>
          </p:nvSpPr>
          <p:spPr bwMode="auto">
            <a:xfrm>
              <a:off x="1033" y="2749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40" name="Freeform 397"/>
            <p:cNvSpPr>
              <a:spLocks/>
            </p:cNvSpPr>
            <p:nvPr/>
          </p:nvSpPr>
          <p:spPr bwMode="auto">
            <a:xfrm>
              <a:off x="1020" y="2759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41" name="Freeform 398"/>
            <p:cNvSpPr>
              <a:spLocks/>
            </p:cNvSpPr>
            <p:nvPr/>
          </p:nvSpPr>
          <p:spPr bwMode="auto">
            <a:xfrm>
              <a:off x="1029" y="2756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42" name="Freeform 399"/>
            <p:cNvSpPr>
              <a:spLocks/>
            </p:cNvSpPr>
            <p:nvPr/>
          </p:nvSpPr>
          <p:spPr bwMode="auto">
            <a:xfrm>
              <a:off x="1026" y="2765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43" name="Freeform 400"/>
            <p:cNvSpPr>
              <a:spLocks/>
            </p:cNvSpPr>
            <p:nvPr/>
          </p:nvSpPr>
          <p:spPr bwMode="auto">
            <a:xfrm>
              <a:off x="1034" y="2761"/>
              <a:ext cx="19" cy="17"/>
            </a:xfrm>
            <a:custGeom>
              <a:avLst/>
              <a:gdLst>
                <a:gd name="T0" fmla="*/ 0 w 19"/>
                <a:gd name="T1" fmla="*/ 8 h 17"/>
                <a:gd name="T2" fmla="*/ 9 w 19"/>
                <a:gd name="T3" fmla="*/ 0 h 17"/>
                <a:gd name="T4" fmla="*/ 18 w 19"/>
                <a:gd name="T5" fmla="*/ 8 h 17"/>
                <a:gd name="T6" fmla="*/ 9 w 19"/>
                <a:gd name="T7" fmla="*/ 16 h 17"/>
                <a:gd name="T8" fmla="*/ 0 w 19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8"/>
                  </a:moveTo>
                  <a:lnTo>
                    <a:pt x="9" y="0"/>
                  </a:lnTo>
                  <a:lnTo>
                    <a:pt x="18" y="8"/>
                  </a:lnTo>
                  <a:lnTo>
                    <a:pt x="9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44" name="Freeform 401"/>
            <p:cNvSpPr>
              <a:spLocks/>
            </p:cNvSpPr>
            <p:nvPr/>
          </p:nvSpPr>
          <p:spPr bwMode="auto">
            <a:xfrm>
              <a:off x="1032" y="2767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45" name="Freeform 402"/>
            <p:cNvSpPr>
              <a:spLocks/>
            </p:cNvSpPr>
            <p:nvPr/>
          </p:nvSpPr>
          <p:spPr bwMode="auto">
            <a:xfrm>
              <a:off x="1039" y="2754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46" name="Freeform 403"/>
            <p:cNvSpPr>
              <a:spLocks/>
            </p:cNvSpPr>
            <p:nvPr/>
          </p:nvSpPr>
          <p:spPr bwMode="auto">
            <a:xfrm>
              <a:off x="1041" y="2748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47" name="Freeform 404"/>
            <p:cNvSpPr>
              <a:spLocks/>
            </p:cNvSpPr>
            <p:nvPr/>
          </p:nvSpPr>
          <p:spPr bwMode="auto">
            <a:xfrm>
              <a:off x="1033" y="2743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48" name="Freeform 405"/>
            <p:cNvSpPr>
              <a:spLocks/>
            </p:cNvSpPr>
            <p:nvPr/>
          </p:nvSpPr>
          <p:spPr bwMode="auto">
            <a:xfrm>
              <a:off x="1044" y="2741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8 w 18"/>
                <a:gd name="T3" fmla="*/ 0 h 17"/>
                <a:gd name="T4" fmla="*/ 17 w 18"/>
                <a:gd name="T5" fmla="*/ 0 h 17"/>
                <a:gd name="T6" fmla="*/ 8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8" y="0"/>
                  </a:lnTo>
                  <a:lnTo>
                    <a:pt x="17" y="0"/>
                  </a:lnTo>
                  <a:lnTo>
                    <a:pt x="8" y="16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49" name="Freeform 406"/>
            <p:cNvSpPr>
              <a:spLocks/>
            </p:cNvSpPr>
            <p:nvPr/>
          </p:nvSpPr>
          <p:spPr bwMode="auto">
            <a:xfrm>
              <a:off x="1048" y="2752"/>
              <a:ext cx="19" cy="17"/>
            </a:xfrm>
            <a:custGeom>
              <a:avLst/>
              <a:gdLst>
                <a:gd name="T0" fmla="*/ 0 w 19"/>
                <a:gd name="T1" fmla="*/ 8 h 17"/>
                <a:gd name="T2" fmla="*/ 9 w 19"/>
                <a:gd name="T3" fmla="*/ 0 h 17"/>
                <a:gd name="T4" fmla="*/ 18 w 19"/>
                <a:gd name="T5" fmla="*/ 8 h 17"/>
                <a:gd name="T6" fmla="*/ 9 w 19"/>
                <a:gd name="T7" fmla="*/ 16 h 17"/>
                <a:gd name="T8" fmla="*/ 0 w 19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8"/>
                  </a:moveTo>
                  <a:lnTo>
                    <a:pt x="9" y="0"/>
                  </a:lnTo>
                  <a:lnTo>
                    <a:pt x="18" y="8"/>
                  </a:lnTo>
                  <a:lnTo>
                    <a:pt x="9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50" name="Freeform 407"/>
            <p:cNvSpPr>
              <a:spLocks/>
            </p:cNvSpPr>
            <p:nvPr/>
          </p:nvSpPr>
          <p:spPr bwMode="auto">
            <a:xfrm>
              <a:off x="1052" y="2744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51" name="Freeform 408"/>
            <p:cNvSpPr>
              <a:spLocks/>
            </p:cNvSpPr>
            <p:nvPr/>
          </p:nvSpPr>
          <p:spPr bwMode="auto">
            <a:xfrm>
              <a:off x="1055" y="2738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52" name="Freeform 409"/>
            <p:cNvSpPr>
              <a:spLocks/>
            </p:cNvSpPr>
            <p:nvPr/>
          </p:nvSpPr>
          <p:spPr bwMode="auto">
            <a:xfrm>
              <a:off x="1061" y="2743"/>
              <a:ext cx="19" cy="17"/>
            </a:xfrm>
            <a:custGeom>
              <a:avLst/>
              <a:gdLst>
                <a:gd name="T0" fmla="*/ 0 w 19"/>
                <a:gd name="T1" fmla="*/ 10 h 17"/>
                <a:gd name="T2" fmla="*/ 5 w 19"/>
                <a:gd name="T3" fmla="*/ 0 h 17"/>
                <a:gd name="T4" fmla="*/ 11 w 19"/>
                <a:gd name="T5" fmla="*/ 0 h 17"/>
                <a:gd name="T6" fmla="*/ 18 w 19"/>
                <a:gd name="T7" fmla="*/ 10 h 17"/>
                <a:gd name="T8" fmla="*/ 11 w 19"/>
                <a:gd name="T9" fmla="*/ 16 h 17"/>
                <a:gd name="T10" fmla="*/ 5 w 19"/>
                <a:gd name="T11" fmla="*/ 16 h 17"/>
                <a:gd name="T12" fmla="*/ 0 w 19"/>
                <a:gd name="T13" fmla="*/ 1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7"/>
                <a:gd name="T23" fmla="*/ 19 w 19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7">
                  <a:moveTo>
                    <a:pt x="0" y="10"/>
                  </a:moveTo>
                  <a:lnTo>
                    <a:pt x="5" y="0"/>
                  </a:lnTo>
                  <a:lnTo>
                    <a:pt x="11" y="0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5" y="16"/>
                  </a:lnTo>
                  <a:lnTo>
                    <a:pt x="0" y="1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53" name="Freeform 410"/>
            <p:cNvSpPr>
              <a:spLocks/>
            </p:cNvSpPr>
            <p:nvPr/>
          </p:nvSpPr>
          <p:spPr bwMode="auto">
            <a:xfrm>
              <a:off x="1066" y="2737"/>
              <a:ext cx="18" cy="17"/>
            </a:xfrm>
            <a:custGeom>
              <a:avLst/>
              <a:gdLst>
                <a:gd name="T0" fmla="*/ 0 w 18"/>
                <a:gd name="T1" fmla="*/ 8 h 17"/>
                <a:gd name="T2" fmla="*/ 8 w 18"/>
                <a:gd name="T3" fmla="*/ 0 h 17"/>
                <a:gd name="T4" fmla="*/ 17 w 18"/>
                <a:gd name="T5" fmla="*/ 8 h 17"/>
                <a:gd name="T6" fmla="*/ 8 w 18"/>
                <a:gd name="T7" fmla="*/ 16 h 17"/>
                <a:gd name="T8" fmla="*/ 0 w 18"/>
                <a:gd name="T9" fmla="*/ 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8" y="16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54" name="Freeform 411"/>
            <p:cNvSpPr>
              <a:spLocks/>
            </p:cNvSpPr>
            <p:nvPr/>
          </p:nvSpPr>
          <p:spPr bwMode="auto">
            <a:xfrm>
              <a:off x="1131" y="2728"/>
              <a:ext cx="49" cy="135"/>
            </a:xfrm>
            <a:custGeom>
              <a:avLst/>
              <a:gdLst>
                <a:gd name="T0" fmla="*/ 0 w 49"/>
                <a:gd name="T1" fmla="*/ 36 h 135"/>
                <a:gd name="T2" fmla="*/ 9 w 49"/>
                <a:gd name="T3" fmla="*/ 6 h 135"/>
                <a:gd name="T4" fmla="*/ 8 w 49"/>
                <a:gd name="T5" fmla="*/ 0 h 135"/>
                <a:gd name="T6" fmla="*/ 46 w 49"/>
                <a:gd name="T7" fmla="*/ 2 h 135"/>
                <a:gd name="T8" fmla="*/ 48 w 49"/>
                <a:gd name="T9" fmla="*/ 114 h 135"/>
                <a:gd name="T10" fmla="*/ 46 w 49"/>
                <a:gd name="T11" fmla="*/ 134 h 135"/>
                <a:gd name="T12" fmla="*/ 24 w 49"/>
                <a:gd name="T13" fmla="*/ 120 h 135"/>
                <a:gd name="T14" fmla="*/ 0 w 49"/>
                <a:gd name="T15" fmla="*/ 36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9"/>
                <a:gd name="T25" fmla="*/ 0 h 135"/>
                <a:gd name="T26" fmla="*/ 49 w 49"/>
                <a:gd name="T27" fmla="*/ 135 h 1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9" h="135">
                  <a:moveTo>
                    <a:pt x="0" y="36"/>
                  </a:moveTo>
                  <a:lnTo>
                    <a:pt x="9" y="6"/>
                  </a:lnTo>
                  <a:lnTo>
                    <a:pt x="8" y="0"/>
                  </a:lnTo>
                  <a:lnTo>
                    <a:pt x="46" y="2"/>
                  </a:lnTo>
                  <a:lnTo>
                    <a:pt x="48" y="114"/>
                  </a:lnTo>
                  <a:lnTo>
                    <a:pt x="46" y="134"/>
                  </a:lnTo>
                  <a:lnTo>
                    <a:pt x="24" y="120"/>
                  </a:lnTo>
                  <a:lnTo>
                    <a:pt x="0" y="3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55" name="Line 412"/>
            <p:cNvSpPr>
              <a:spLocks noChangeShapeType="1"/>
            </p:cNvSpPr>
            <p:nvPr/>
          </p:nvSpPr>
          <p:spPr bwMode="auto">
            <a:xfrm>
              <a:off x="1180" y="2768"/>
              <a:ext cx="16" cy="1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56" name="Freeform 413"/>
            <p:cNvSpPr>
              <a:spLocks/>
            </p:cNvSpPr>
            <p:nvPr/>
          </p:nvSpPr>
          <p:spPr bwMode="auto">
            <a:xfrm>
              <a:off x="1178" y="2743"/>
              <a:ext cx="133" cy="119"/>
            </a:xfrm>
            <a:custGeom>
              <a:avLst/>
              <a:gdLst>
                <a:gd name="T0" fmla="*/ 0 w 133"/>
                <a:gd name="T1" fmla="*/ 118 h 119"/>
                <a:gd name="T2" fmla="*/ 54 w 133"/>
                <a:gd name="T3" fmla="*/ 109 h 119"/>
                <a:gd name="T4" fmla="*/ 57 w 133"/>
                <a:gd name="T5" fmla="*/ 107 h 119"/>
                <a:gd name="T6" fmla="*/ 61 w 133"/>
                <a:gd name="T7" fmla="*/ 93 h 119"/>
                <a:gd name="T8" fmla="*/ 128 w 133"/>
                <a:gd name="T9" fmla="*/ 81 h 119"/>
                <a:gd name="T10" fmla="*/ 132 w 133"/>
                <a:gd name="T11" fmla="*/ 75 h 119"/>
                <a:gd name="T12" fmla="*/ 132 w 133"/>
                <a:gd name="T13" fmla="*/ 5 h 119"/>
                <a:gd name="T14" fmla="*/ 88 w 133"/>
                <a:gd name="T15" fmla="*/ 0 h 119"/>
                <a:gd name="T16" fmla="*/ 0 w 133"/>
                <a:gd name="T17" fmla="*/ 12 h 119"/>
                <a:gd name="T18" fmla="*/ 0 w 133"/>
                <a:gd name="T19" fmla="*/ 118 h 1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3"/>
                <a:gd name="T31" fmla="*/ 0 h 119"/>
                <a:gd name="T32" fmla="*/ 133 w 133"/>
                <a:gd name="T33" fmla="*/ 119 h 1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3" h="119">
                  <a:moveTo>
                    <a:pt x="0" y="118"/>
                  </a:moveTo>
                  <a:lnTo>
                    <a:pt x="54" y="109"/>
                  </a:lnTo>
                  <a:lnTo>
                    <a:pt x="57" y="107"/>
                  </a:lnTo>
                  <a:lnTo>
                    <a:pt x="61" y="93"/>
                  </a:lnTo>
                  <a:lnTo>
                    <a:pt x="128" y="81"/>
                  </a:lnTo>
                  <a:lnTo>
                    <a:pt x="132" y="75"/>
                  </a:lnTo>
                  <a:lnTo>
                    <a:pt x="132" y="5"/>
                  </a:lnTo>
                  <a:lnTo>
                    <a:pt x="88" y="0"/>
                  </a:lnTo>
                  <a:lnTo>
                    <a:pt x="0" y="12"/>
                  </a:lnTo>
                  <a:lnTo>
                    <a:pt x="0" y="118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57" name="Freeform 414"/>
            <p:cNvSpPr>
              <a:spLocks/>
            </p:cNvSpPr>
            <p:nvPr/>
          </p:nvSpPr>
          <p:spPr bwMode="auto">
            <a:xfrm>
              <a:off x="1180" y="2748"/>
              <a:ext cx="141" cy="93"/>
            </a:xfrm>
            <a:custGeom>
              <a:avLst/>
              <a:gdLst>
                <a:gd name="T0" fmla="*/ 0 w 141"/>
                <a:gd name="T1" fmla="*/ 20 h 93"/>
                <a:gd name="T2" fmla="*/ 0 w 141"/>
                <a:gd name="T3" fmla="*/ 92 h 93"/>
                <a:gd name="T4" fmla="*/ 132 w 141"/>
                <a:gd name="T5" fmla="*/ 68 h 93"/>
                <a:gd name="T6" fmla="*/ 140 w 141"/>
                <a:gd name="T7" fmla="*/ 62 h 93"/>
                <a:gd name="T8" fmla="*/ 140 w 141"/>
                <a:gd name="T9" fmla="*/ 8 h 93"/>
                <a:gd name="T10" fmla="*/ 130 w 141"/>
                <a:gd name="T11" fmla="*/ 0 h 93"/>
                <a:gd name="T12" fmla="*/ 0 w 141"/>
                <a:gd name="T13" fmla="*/ 20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1"/>
                <a:gd name="T22" fmla="*/ 0 h 93"/>
                <a:gd name="T23" fmla="*/ 141 w 141"/>
                <a:gd name="T24" fmla="*/ 93 h 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1" h="93">
                  <a:moveTo>
                    <a:pt x="0" y="20"/>
                  </a:moveTo>
                  <a:lnTo>
                    <a:pt x="0" y="92"/>
                  </a:lnTo>
                  <a:lnTo>
                    <a:pt x="132" y="68"/>
                  </a:lnTo>
                  <a:lnTo>
                    <a:pt x="140" y="62"/>
                  </a:lnTo>
                  <a:lnTo>
                    <a:pt x="140" y="8"/>
                  </a:lnTo>
                  <a:lnTo>
                    <a:pt x="130" y="0"/>
                  </a:lnTo>
                  <a:lnTo>
                    <a:pt x="0" y="20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58" name="Freeform 415"/>
            <p:cNvSpPr>
              <a:spLocks/>
            </p:cNvSpPr>
            <p:nvPr/>
          </p:nvSpPr>
          <p:spPr bwMode="auto">
            <a:xfrm>
              <a:off x="1191" y="2756"/>
              <a:ext cx="130" cy="78"/>
            </a:xfrm>
            <a:custGeom>
              <a:avLst/>
              <a:gdLst>
                <a:gd name="T0" fmla="*/ 129 w 130"/>
                <a:gd name="T1" fmla="*/ 0 h 78"/>
                <a:gd name="T2" fmla="*/ 3 w 130"/>
                <a:gd name="T3" fmla="*/ 21 h 78"/>
                <a:gd name="T4" fmla="*/ 4 w 130"/>
                <a:gd name="T5" fmla="*/ 24 h 78"/>
                <a:gd name="T6" fmla="*/ 5 w 130"/>
                <a:gd name="T7" fmla="*/ 30 h 78"/>
                <a:gd name="T8" fmla="*/ 6 w 130"/>
                <a:gd name="T9" fmla="*/ 38 h 78"/>
                <a:gd name="T10" fmla="*/ 6 w 130"/>
                <a:gd name="T11" fmla="*/ 47 h 78"/>
                <a:gd name="T12" fmla="*/ 6 w 130"/>
                <a:gd name="T13" fmla="*/ 56 h 78"/>
                <a:gd name="T14" fmla="*/ 5 w 130"/>
                <a:gd name="T15" fmla="*/ 64 h 78"/>
                <a:gd name="T16" fmla="*/ 4 w 130"/>
                <a:gd name="T17" fmla="*/ 70 h 78"/>
                <a:gd name="T18" fmla="*/ 2 w 130"/>
                <a:gd name="T19" fmla="*/ 73 h 78"/>
                <a:gd name="T20" fmla="*/ 0 w 130"/>
                <a:gd name="T21" fmla="*/ 77 h 78"/>
                <a:gd name="T22" fmla="*/ 129 w 130"/>
                <a:gd name="T23" fmla="*/ 53 h 78"/>
                <a:gd name="T24" fmla="*/ 129 w 130"/>
                <a:gd name="T25" fmla="*/ 0 h 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0"/>
                <a:gd name="T40" fmla="*/ 0 h 78"/>
                <a:gd name="T41" fmla="*/ 130 w 130"/>
                <a:gd name="T42" fmla="*/ 78 h 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0" h="78">
                  <a:moveTo>
                    <a:pt x="129" y="0"/>
                  </a:moveTo>
                  <a:lnTo>
                    <a:pt x="3" y="21"/>
                  </a:lnTo>
                  <a:lnTo>
                    <a:pt x="4" y="24"/>
                  </a:lnTo>
                  <a:lnTo>
                    <a:pt x="5" y="30"/>
                  </a:lnTo>
                  <a:lnTo>
                    <a:pt x="6" y="38"/>
                  </a:lnTo>
                  <a:lnTo>
                    <a:pt x="6" y="47"/>
                  </a:lnTo>
                  <a:lnTo>
                    <a:pt x="6" y="56"/>
                  </a:lnTo>
                  <a:lnTo>
                    <a:pt x="5" y="64"/>
                  </a:lnTo>
                  <a:lnTo>
                    <a:pt x="4" y="70"/>
                  </a:lnTo>
                  <a:lnTo>
                    <a:pt x="2" y="73"/>
                  </a:lnTo>
                  <a:lnTo>
                    <a:pt x="0" y="77"/>
                  </a:lnTo>
                  <a:lnTo>
                    <a:pt x="129" y="53"/>
                  </a:lnTo>
                  <a:lnTo>
                    <a:pt x="129" y="0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59" name="Freeform 416"/>
            <p:cNvSpPr>
              <a:spLocks/>
            </p:cNvSpPr>
            <p:nvPr/>
          </p:nvSpPr>
          <p:spPr bwMode="auto">
            <a:xfrm>
              <a:off x="1199" y="2773"/>
              <a:ext cx="49" cy="56"/>
            </a:xfrm>
            <a:custGeom>
              <a:avLst/>
              <a:gdLst>
                <a:gd name="T0" fmla="*/ 0 w 49"/>
                <a:gd name="T1" fmla="*/ 8 h 56"/>
                <a:gd name="T2" fmla="*/ 48 w 49"/>
                <a:gd name="T3" fmla="*/ 0 h 56"/>
                <a:gd name="T4" fmla="*/ 48 w 49"/>
                <a:gd name="T5" fmla="*/ 47 h 56"/>
                <a:gd name="T6" fmla="*/ 0 w 49"/>
                <a:gd name="T7" fmla="*/ 55 h 56"/>
                <a:gd name="T8" fmla="*/ 0 w 49"/>
                <a:gd name="T9" fmla="*/ 8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56"/>
                <a:gd name="T17" fmla="*/ 49 w 49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56">
                  <a:moveTo>
                    <a:pt x="0" y="8"/>
                  </a:moveTo>
                  <a:lnTo>
                    <a:pt x="48" y="0"/>
                  </a:lnTo>
                  <a:lnTo>
                    <a:pt x="48" y="47"/>
                  </a:lnTo>
                  <a:lnTo>
                    <a:pt x="0" y="55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60" name="Freeform 417"/>
            <p:cNvSpPr>
              <a:spLocks/>
            </p:cNvSpPr>
            <p:nvPr/>
          </p:nvSpPr>
          <p:spPr bwMode="auto">
            <a:xfrm>
              <a:off x="1260" y="2751"/>
              <a:ext cx="54" cy="17"/>
            </a:xfrm>
            <a:custGeom>
              <a:avLst/>
              <a:gdLst>
                <a:gd name="T0" fmla="*/ 0 w 54"/>
                <a:gd name="T1" fmla="*/ 10 h 17"/>
                <a:gd name="T2" fmla="*/ 46 w 54"/>
                <a:gd name="T3" fmla="*/ 0 h 17"/>
                <a:gd name="T4" fmla="*/ 53 w 54"/>
                <a:gd name="T5" fmla="*/ 5 h 17"/>
                <a:gd name="T6" fmla="*/ 6 w 54"/>
                <a:gd name="T7" fmla="*/ 16 h 17"/>
                <a:gd name="T8" fmla="*/ 0 w 54"/>
                <a:gd name="T9" fmla="*/ 1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7"/>
                <a:gd name="T17" fmla="*/ 54 w 5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7">
                  <a:moveTo>
                    <a:pt x="0" y="10"/>
                  </a:moveTo>
                  <a:lnTo>
                    <a:pt x="46" y="0"/>
                  </a:lnTo>
                  <a:lnTo>
                    <a:pt x="53" y="5"/>
                  </a:lnTo>
                  <a:lnTo>
                    <a:pt x="6" y="16"/>
                  </a:lnTo>
                  <a:lnTo>
                    <a:pt x="0" y="10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61" name="Freeform 418"/>
            <p:cNvSpPr>
              <a:spLocks/>
            </p:cNvSpPr>
            <p:nvPr/>
          </p:nvSpPr>
          <p:spPr bwMode="auto">
            <a:xfrm>
              <a:off x="1195" y="2842"/>
              <a:ext cx="18" cy="17"/>
            </a:xfrm>
            <a:custGeom>
              <a:avLst/>
              <a:gdLst>
                <a:gd name="T0" fmla="*/ 17 w 18"/>
                <a:gd name="T1" fmla="*/ 8 h 17"/>
                <a:gd name="T2" fmla="*/ 17 w 18"/>
                <a:gd name="T3" fmla="*/ 4 h 17"/>
                <a:gd name="T4" fmla="*/ 11 w 18"/>
                <a:gd name="T5" fmla="*/ 1 h 17"/>
                <a:gd name="T6" fmla="*/ 6 w 18"/>
                <a:gd name="T7" fmla="*/ 0 h 17"/>
                <a:gd name="T8" fmla="*/ 4 w 18"/>
                <a:gd name="T9" fmla="*/ 1 h 17"/>
                <a:gd name="T10" fmla="*/ 0 w 18"/>
                <a:gd name="T11" fmla="*/ 3 h 17"/>
                <a:gd name="T12" fmla="*/ 0 w 18"/>
                <a:gd name="T13" fmla="*/ 6 h 17"/>
                <a:gd name="T14" fmla="*/ 0 w 18"/>
                <a:gd name="T15" fmla="*/ 10 h 17"/>
                <a:gd name="T16" fmla="*/ 0 w 18"/>
                <a:gd name="T17" fmla="*/ 13 h 17"/>
                <a:gd name="T18" fmla="*/ 4 w 18"/>
                <a:gd name="T19" fmla="*/ 15 h 17"/>
                <a:gd name="T20" fmla="*/ 6 w 18"/>
                <a:gd name="T21" fmla="*/ 16 h 17"/>
                <a:gd name="T22" fmla="*/ 11 w 18"/>
                <a:gd name="T23" fmla="*/ 15 h 17"/>
                <a:gd name="T24" fmla="*/ 17 w 18"/>
                <a:gd name="T25" fmla="*/ 12 h 17"/>
                <a:gd name="T26" fmla="*/ 17 w 18"/>
                <a:gd name="T27" fmla="*/ 8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17"/>
                <a:gd name="T44" fmla="*/ 18 w 18"/>
                <a:gd name="T45" fmla="*/ 17 h 1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17">
                  <a:moveTo>
                    <a:pt x="17" y="8"/>
                  </a:moveTo>
                  <a:lnTo>
                    <a:pt x="17" y="4"/>
                  </a:lnTo>
                  <a:lnTo>
                    <a:pt x="11" y="1"/>
                  </a:lnTo>
                  <a:lnTo>
                    <a:pt x="6" y="0"/>
                  </a:lnTo>
                  <a:lnTo>
                    <a:pt x="4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11" y="15"/>
                  </a:lnTo>
                  <a:lnTo>
                    <a:pt x="17" y="12"/>
                  </a:lnTo>
                  <a:lnTo>
                    <a:pt x="17" y="8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62" name="Freeform 419"/>
            <p:cNvSpPr>
              <a:spLocks/>
            </p:cNvSpPr>
            <p:nvPr/>
          </p:nvSpPr>
          <p:spPr bwMode="auto">
            <a:xfrm>
              <a:off x="1213" y="2838"/>
              <a:ext cx="18" cy="17"/>
            </a:xfrm>
            <a:custGeom>
              <a:avLst/>
              <a:gdLst>
                <a:gd name="T0" fmla="*/ 17 w 18"/>
                <a:gd name="T1" fmla="*/ 8 h 17"/>
                <a:gd name="T2" fmla="*/ 17 w 18"/>
                <a:gd name="T3" fmla="*/ 4 h 17"/>
                <a:gd name="T4" fmla="*/ 12 w 18"/>
                <a:gd name="T5" fmla="*/ 1 h 17"/>
                <a:gd name="T6" fmla="*/ 8 w 18"/>
                <a:gd name="T7" fmla="*/ 0 h 17"/>
                <a:gd name="T8" fmla="*/ 6 w 18"/>
                <a:gd name="T9" fmla="*/ 1 h 17"/>
                <a:gd name="T10" fmla="*/ 2 w 18"/>
                <a:gd name="T11" fmla="*/ 3 h 17"/>
                <a:gd name="T12" fmla="*/ 0 w 18"/>
                <a:gd name="T13" fmla="*/ 6 h 17"/>
                <a:gd name="T14" fmla="*/ 0 w 18"/>
                <a:gd name="T15" fmla="*/ 10 h 17"/>
                <a:gd name="T16" fmla="*/ 2 w 18"/>
                <a:gd name="T17" fmla="*/ 13 h 17"/>
                <a:gd name="T18" fmla="*/ 6 w 18"/>
                <a:gd name="T19" fmla="*/ 15 h 17"/>
                <a:gd name="T20" fmla="*/ 8 w 18"/>
                <a:gd name="T21" fmla="*/ 16 h 17"/>
                <a:gd name="T22" fmla="*/ 12 w 18"/>
                <a:gd name="T23" fmla="*/ 15 h 17"/>
                <a:gd name="T24" fmla="*/ 17 w 18"/>
                <a:gd name="T25" fmla="*/ 12 h 17"/>
                <a:gd name="T26" fmla="*/ 17 w 18"/>
                <a:gd name="T27" fmla="*/ 8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17"/>
                <a:gd name="T44" fmla="*/ 18 w 18"/>
                <a:gd name="T45" fmla="*/ 17 h 1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17">
                  <a:moveTo>
                    <a:pt x="17" y="8"/>
                  </a:moveTo>
                  <a:lnTo>
                    <a:pt x="17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6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3"/>
                  </a:lnTo>
                  <a:lnTo>
                    <a:pt x="6" y="15"/>
                  </a:lnTo>
                  <a:lnTo>
                    <a:pt x="8" y="16"/>
                  </a:lnTo>
                  <a:lnTo>
                    <a:pt x="12" y="15"/>
                  </a:lnTo>
                  <a:lnTo>
                    <a:pt x="17" y="12"/>
                  </a:lnTo>
                  <a:lnTo>
                    <a:pt x="17" y="8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63" name="Freeform 420"/>
            <p:cNvSpPr>
              <a:spLocks/>
            </p:cNvSpPr>
            <p:nvPr/>
          </p:nvSpPr>
          <p:spPr bwMode="auto">
            <a:xfrm>
              <a:off x="1254" y="2719"/>
              <a:ext cx="30" cy="30"/>
            </a:xfrm>
            <a:custGeom>
              <a:avLst/>
              <a:gdLst>
                <a:gd name="T0" fmla="*/ 0 w 30"/>
                <a:gd name="T1" fmla="*/ 0 h 30"/>
                <a:gd name="T2" fmla="*/ 7 w 30"/>
                <a:gd name="T3" fmla="*/ 24 h 30"/>
                <a:gd name="T4" fmla="*/ 29 w 30"/>
                <a:gd name="T5" fmla="*/ 29 h 30"/>
                <a:gd name="T6" fmla="*/ 19 w 30"/>
                <a:gd name="T7" fmla="*/ 4 h 30"/>
                <a:gd name="T8" fmla="*/ 0 w 30"/>
                <a:gd name="T9" fmla="*/ 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0"/>
                <a:gd name="T17" fmla="*/ 30 w 30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0">
                  <a:moveTo>
                    <a:pt x="0" y="0"/>
                  </a:moveTo>
                  <a:lnTo>
                    <a:pt x="7" y="24"/>
                  </a:lnTo>
                  <a:lnTo>
                    <a:pt x="29" y="29"/>
                  </a:lnTo>
                  <a:lnTo>
                    <a:pt x="19" y="4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64" name="Freeform 421"/>
            <p:cNvSpPr>
              <a:spLocks/>
            </p:cNvSpPr>
            <p:nvPr/>
          </p:nvSpPr>
          <p:spPr bwMode="auto">
            <a:xfrm>
              <a:off x="1179" y="2713"/>
              <a:ext cx="115" cy="36"/>
            </a:xfrm>
            <a:custGeom>
              <a:avLst/>
              <a:gdLst>
                <a:gd name="T0" fmla="*/ 0 w 115"/>
                <a:gd name="T1" fmla="*/ 26 h 36"/>
                <a:gd name="T2" fmla="*/ 95 w 115"/>
                <a:gd name="T3" fmla="*/ 13 h 36"/>
                <a:gd name="T4" fmla="*/ 103 w 115"/>
                <a:gd name="T5" fmla="*/ 35 h 36"/>
                <a:gd name="T6" fmla="*/ 114 w 115"/>
                <a:gd name="T7" fmla="*/ 33 h 36"/>
                <a:gd name="T8" fmla="*/ 103 w 115"/>
                <a:gd name="T9" fmla="*/ 0 h 36"/>
                <a:gd name="T10" fmla="*/ 92 w 115"/>
                <a:gd name="T11" fmla="*/ 1 h 36"/>
                <a:gd name="T12" fmla="*/ 0 w 115"/>
                <a:gd name="T13" fmla="*/ 18 h 36"/>
                <a:gd name="T14" fmla="*/ 0 w 115"/>
                <a:gd name="T15" fmla="*/ 26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5"/>
                <a:gd name="T25" fmla="*/ 0 h 36"/>
                <a:gd name="T26" fmla="*/ 115 w 115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5" h="36">
                  <a:moveTo>
                    <a:pt x="0" y="26"/>
                  </a:moveTo>
                  <a:lnTo>
                    <a:pt x="95" y="13"/>
                  </a:lnTo>
                  <a:lnTo>
                    <a:pt x="103" y="35"/>
                  </a:lnTo>
                  <a:lnTo>
                    <a:pt x="114" y="33"/>
                  </a:lnTo>
                  <a:lnTo>
                    <a:pt x="103" y="0"/>
                  </a:lnTo>
                  <a:lnTo>
                    <a:pt x="92" y="1"/>
                  </a:lnTo>
                  <a:lnTo>
                    <a:pt x="0" y="18"/>
                  </a:lnTo>
                  <a:lnTo>
                    <a:pt x="0" y="26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65" name="Freeform 422"/>
            <p:cNvSpPr>
              <a:spLocks/>
            </p:cNvSpPr>
            <p:nvPr/>
          </p:nvSpPr>
          <p:spPr bwMode="auto">
            <a:xfrm>
              <a:off x="1270" y="2720"/>
              <a:ext cx="20" cy="27"/>
            </a:xfrm>
            <a:custGeom>
              <a:avLst/>
              <a:gdLst>
                <a:gd name="T0" fmla="*/ 0 w 20"/>
                <a:gd name="T1" fmla="*/ 1 h 27"/>
                <a:gd name="T2" fmla="*/ 8 w 20"/>
                <a:gd name="T3" fmla="*/ 0 h 27"/>
                <a:gd name="T4" fmla="*/ 19 w 20"/>
                <a:gd name="T5" fmla="*/ 26 h 27"/>
                <a:gd name="T6" fmla="*/ 0 60000 65536"/>
                <a:gd name="T7" fmla="*/ 0 60000 65536"/>
                <a:gd name="T8" fmla="*/ 0 60000 65536"/>
                <a:gd name="T9" fmla="*/ 0 w 20"/>
                <a:gd name="T10" fmla="*/ 0 h 27"/>
                <a:gd name="T11" fmla="*/ 20 w 20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27">
                  <a:moveTo>
                    <a:pt x="0" y="1"/>
                  </a:moveTo>
                  <a:lnTo>
                    <a:pt x="8" y="0"/>
                  </a:lnTo>
                  <a:lnTo>
                    <a:pt x="19" y="2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66" name="Freeform 423"/>
            <p:cNvSpPr>
              <a:spLocks/>
            </p:cNvSpPr>
            <p:nvPr/>
          </p:nvSpPr>
          <p:spPr bwMode="auto">
            <a:xfrm>
              <a:off x="1251" y="2682"/>
              <a:ext cx="24" cy="50"/>
            </a:xfrm>
            <a:custGeom>
              <a:avLst/>
              <a:gdLst>
                <a:gd name="T0" fmla="*/ 0 w 24"/>
                <a:gd name="T1" fmla="*/ 5 h 50"/>
                <a:gd name="T2" fmla="*/ 3 w 24"/>
                <a:gd name="T3" fmla="*/ 0 h 50"/>
                <a:gd name="T4" fmla="*/ 7 w 24"/>
                <a:gd name="T5" fmla="*/ 0 h 50"/>
                <a:gd name="T6" fmla="*/ 10 w 24"/>
                <a:gd name="T7" fmla="*/ 3 h 50"/>
                <a:gd name="T8" fmla="*/ 14 w 24"/>
                <a:gd name="T9" fmla="*/ 5 h 50"/>
                <a:gd name="T10" fmla="*/ 16 w 24"/>
                <a:gd name="T11" fmla="*/ 8 h 50"/>
                <a:gd name="T12" fmla="*/ 20 w 24"/>
                <a:gd name="T13" fmla="*/ 12 h 50"/>
                <a:gd name="T14" fmla="*/ 21 w 24"/>
                <a:gd name="T15" fmla="*/ 16 h 50"/>
                <a:gd name="T16" fmla="*/ 23 w 24"/>
                <a:gd name="T17" fmla="*/ 22 h 50"/>
                <a:gd name="T18" fmla="*/ 23 w 24"/>
                <a:gd name="T19" fmla="*/ 27 h 50"/>
                <a:gd name="T20" fmla="*/ 21 w 24"/>
                <a:gd name="T21" fmla="*/ 31 h 50"/>
                <a:gd name="T22" fmla="*/ 20 w 24"/>
                <a:gd name="T23" fmla="*/ 36 h 50"/>
                <a:gd name="T24" fmla="*/ 18 w 24"/>
                <a:gd name="T25" fmla="*/ 40 h 50"/>
                <a:gd name="T26" fmla="*/ 15 w 24"/>
                <a:gd name="T27" fmla="*/ 43 h 50"/>
                <a:gd name="T28" fmla="*/ 12 w 24"/>
                <a:gd name="T29" fmla="*/ 47 h 50"/>
                <a:gd name="T30" fmla="*/ 7 w 24"/>
                <a:gd name="T31" fmla="*/ 49 h 50"/>
                <a:gd name="T32" fmla="*/ 3 w 24"/>
                <a:gd name="T33" fmla="*/ 47 h 50"/>
                <a:gd name="T34" fmla="*/ 0 w 24"/>
                <a:gd name="T35" fmla="*/ 5 h 5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50"/>
                <a:gd name="T56" fmla="*/ 24 w 24"/>
                <a:gd name="T57" fmla="*/ 50 h 5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50">
                  <a:moveTo>
                    <a:pt x="0" y="5"/>
                  </a:moveTo>
                  <a:lnTo>
                    <a:pt x="3" y="0"/>
                  </a:lnTo>
                  <a:lnTo>
                    <a:pt x="7" y="0"/>
                  </a:lnTo>
                  <a:lnTo>
                    <a:pt x="10" y="3"/>
                  </a:lnTo>
                  <a:lnTo>
                    <a:pt x="14" y="5"/>
                  </a:lnTo>
                  <a:lnTo>
                    <a:pt x="16" y="8"/>
                  </a:lnTo>
                  <a:lnTo>
                    <a:pt x="20" y="12"/>
                  </a:lnTo>
                  <a:lnTo>
                    <a:pt x="21" y="16"/>
                  </a:lnTo>
                  <a:lnTo>
                    <a:pt x="23" y="22"/>
                  </a:lnTo>
                  <a:lnTo>
                    <a:pt x="23" y="27"/>
                  </a:lnTo>
                  <a:lnTo>
                    <a:pt x="21" y="31"/>
                  </a:lnTo>
                  <a:lnTo>
                    <a:pt x="20" y="36"/>
                  </a:lnTo>
                  <a:lnTo>
                    <a:pt x="18" y="40"/>
                  </a:lnTo>
                  <a:lnTo>
                    <a:pt x="15" y="43"/>
                  </a:lnTo>
                  <a:lnTo>
                    <a:pt x="12" y="47"/>
                  </a:lnTo>
                  <a:lnTo>
                    <a:pt x="7" y="49"/>
                  </a:lnTo>
                  <a:lnTo>
                    <a:pt x="3" y="47"/>
                  </a:lnTo>
                  <a:lnTo>
                    <a:pt x="0" y="5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67" name="Freeform 424"/>
            <p:cNvSpPr>
              <a:spLocks/>
            </p:cNvSpPr>
            <p:nvPr/>
          </p:nvSpPr>
          <p:spPr bwMode="auto">
            <a:xfrm>
              <a:off x="1238" y="2687"/>
              <a:ext cx="27" cy="43"/>
            </a:xfrm>
            <a:custGeom>
              <a:avLst/>
              <a:gdLst>
                <a:gd name="T0" fmla="*/ 26 w 27"/>
                <a:gd name="T1" fmla="*/ 20 h 43"/>
                <a:gd name="T2" fmla="*/ 24 w 27"/>
                <a:gd name="T3" fmla="*/ 14 h 43"/>
                <a:gd name="T4" fmla="*/ 23 w 27"/>
                <a:gd name="T5" fmla="*/ 8 h 43"/>
                <a:gd name="T6" fmla="*/ 20 w 27"/>
                <a:gd name="T7" fmla="*/ 4 h 43"/>
                <a:gd name="T8" fmla="*/ 18 w 27"/>
                <a:gd name="T9" fmla="*/ 1 h 43"/>
                <a:gd name="T10" fmla="*/ 15 w 27"/>
                <a:gd name="T11" fmla="*/ 0 h 43"/>
                <a:gd name="T12" fmla="*/ 10 w 27"/>
                <a:gd name="T13" fmla="*/ 0 h 43"/>
                <a:gd name="T14" fmla="*/ 7 w 27"/>
                <a:gd name="T15" fmla="*/ 1 h 43"/>
                <a:gd name="T16" fmla="*/ 4 w 27"/>
                <a:gd name="T17" fmla="*/ 4 h 43"/>
                <a:gd name="T18" fmla="*/ 1 w 27"/>
                <a:gd name="T19" fmla="*/ 9 h 43"/>
                <a:gd name="T20" fmla="*/ 0 w 27"/>
                <a:gd name="T21" fmla="*/ 14 h 43"/>
                <a:gd name="T22" fmla="*/ 0 w 27"/>
                <a:gd name="T23" fmla="*/ 20 h 43"/>
                <a:gd name="T24" fmla="*/ 0 w 27"/>
                <a:gd name="T25" fmla="*/ 26 h 43"/>
                <a:gd name="T26" fmla="*/ 1 w 27"/>
                <a:gd name="T27" fmla="*/ 32 h 43"/>
                <a:gd name="T28" fmla="*/ 4 w 27"/>
                <a:gd name="T29" fmla="*/ 36 h 43"/>
                <a:gd name="T30" fmla="*/ 7 w 27"/>
                <a:gd name="T31" fmla="*/ 40 h 43"/>
                <a:gd name="T32" fmla="*/ 10 w 27"/>
                <a:gd name="T33" fmla="*/ 42 h 43"/>
                <a:gd name="T34" fmla="*/ 15 w 27"/>
                <a:gd name="T35" fmla="*/ 42 h 43"/>
                <a:gd name="T36" fmla="*/ 18 w 27"/>
                <a:gd name="T37" fmla="*/ 40 h 43"/>
                <a:gd name="T38" fmla="*/ 20 w 27"/>
                <a:gd name="T39" fmla="*/ 36 h 43"/>
                <a:gd name="T40" fmla="*/ 23 w 27"/>
                <a:gd name="T41" fmla="*/ 31 h 43"/>
                <a:gd name="T42" fmla="*/ 24 w 27"/>
                <a:gd name="T43" fmla="*/ 26 h 43"/>
                <a:gd name="T44" fmla="*/ 26 w 27"/>
                <a:gd name="T45" fmla="*/ 20 h 4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7"/>
                <a:gd name="T70" fmla="*/ 0 h 43"/>
                <a:gd name="T71" fmla="*/ 27 w 27"/>
                <a:gd name="T72" fmla="*/ 43 h 4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7" h="43">
                  <a:moveTo>
                    <a:pt x="26" y="20"/>
                  </a:moveTo>
                  <a:lnTo>
                    <a:pt x="24" y="14"/>
                  </a:lnTo>
                  <a:lnTo>
                    <a:pt x="23" y="8"/>
                  </a:lnTo>
                  <a:lnTo>
                    <a:pt x="20" y="4"/>
                  </a:lnTo>
                  <a:lnTo>
                    <a:pt x="18" y="1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9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1" y="32"/>
                  </a:lnTo>
                  <a:lnTo>
                    <a:pt x="4" y="36"/>
                  </a:lnTo>
                  <a:lnTo>
                    <a:pt x="7" y="40"/>
                  </a:lnTo>
                  <a:lnTo>
                    <a:pt x="10" y="42"/>
                  </a:lnTo>
                  <a:lnTo>
                    <a:pt x="15" y="42"/>
                  </a:lnTo>
                  <a:lnTo>
                    <a:pt x="18" y="40"/>
                  </a:lnTo>
                  <a:lnTo>
                    <a:pt x="20" y="36"/>
                  </a:lnTo>
                  <a:lnTo>
                    <a:pt x="23" y="31"/>
                  </a:lnTo>
                  <a:lnTo>
                    <a:pt x="24" y="26"/>
                  </a:lnTo>
                  <a:lnTo>
                    <a:pt x="26" y="20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68" name="Freeform 425"/>
            <p:cNvSpPr>
              <a:spLocks/>
            </p:cNvSpPr>
            <p:nvPr/>
          </p:nvSpPr>
          <p:spPr bwMode="auto">
            <a:xfrm>
              <a:off x="1234" y="2689"/>
              <a:ext cx="25" cy="38"/>
            </a:xfrm>
            <a:custGeom>
              <a:avLst/>
              <a:gdLst>
                <a:gd name="T0" fmla="*/ 24 w 25"/>
                <a:gd name="T1" fmla="*/ 18 h 38"/>
                <a:gd name="T2" fmla="*/ 22 w 25"/>
                <a:gd name="T3" fmla="*/ 12 h 38"/>
                <a:gd name="T4" fmla="*/ 21 w 25"/>
                <a:gd name="T5" fmla="*/ 8 h 38"/>
                <a:gd name="T6" fmla="*/ 18 w 25"/>
                <a:gd name="T7" fmla="*/ 4 h 38"/>
                <a:gd name="T8" fmla="*/ 15 w 25"/>
                <a:gd name="T9" fmla="*/ 1 h 38"/>
                <a:gd name="T10" fmla="*/ 12 w 25"/>
                <a:gd name="T11" fmla="*/ 0 h 38"/>
                <a:gd name="T12" fmla="*/ 8 w 25"/>
                <a:gd name="T13" fmla="*/ 0 h 38"/>
                <a:gd name="T14" fmla="*/ 5 w 25"/>
                <a:gd name="T15" fmla="*/ 2 h 38"/>
                <a:gd name="T16" fmla="*/ 2 w 25"/>
                <a:gd name="T17" fmla="*/ 5 h 38"/>
                <a:gd name="T18" fmla="*/ 0 w 25"/>
                <a:gd name="T19" fmla="*/ 10 h 38"/>
                <a:gd name="T20" fmla="*/ 0 w 25"/>
                <a:gd name="T21" fmla="*/ 15 h 38"/>
                <a:gd name="T22" fmla="*/ 0 w 25"/>
                <a:gd name="T23" fmla="*/ 21 h 38"/>
                <a:gd name="T24" fmla="*/ 0 w 25"/>
                <a:gd name="T25" fmla="*/ 26 h 38"/>
                <a:gd name="T26" fmla="*/ 2 w 25"/>
                <a:gd name="T27" fmla="*/ 31 h 38"/>
                <a:gd name="T28" fmla="*/ 6 w 25"/>
                <a:gd name="T29" fmla="*/ 34 h 38"/>
                <a:gd name="T30" fmla="*/ 8 w 25"/>
                <a:gd name="T31" fmla="*/ 36 h 38"/>
                <a:gd name="T32" fmla="*/ 12 w 25"/>
                <a:gd name="T33" fmla="*/ 37 h 38"/>
                <a:gd name="T34" fmla="*/ 15 w 25"/>
                <a:gd name="T35" fmla="*/ 35 h 38"/>
                <a:gd name="T36" fmla="*/ 18 w 25"/>
                <a:gd name="T37" fmla="*/ 32 h 38"/>
                <a:gd name="T38" fmla="*/ 21 w 25"/>
                <a:gd name="T39" fmla="*/ 28 h 38"/>
                <a:gd name="T40" fmla="*/ 22 w 25"/>
                <a:gd name="T41" fmla="*/ 23 h 38"/>
                <a:gd name="T42" fmla="*/ 24 w 25"/>
                <a:gd name="T43" fmla="*/ 18 h 3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"/>
                <a:gd name="T67" fmla="*/ 0 h 38"/>
                <a:gd name="T68" fmla="*/ 25 w 25"/>
                <a:gd name="T69" fmla="*/ 38 h 3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" h="38">
                  <a:moveTo>
                    <a:pt x="24" y="18"/>
                  </a:moveTo>
                  <a:lnTo>
                    <a:pt x="22" y="12"/>
                  </a:lnTo>
                  <a:lnTo>
                    <a:pt x="21" y="8"/>
                  </a:lnTo>
                  <a:lnTo>
                    <a:pt x="18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5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2" y="31"/>
                  </a:lnTo>
                  <a:lnTo>
                    <a:pt x="6" y="34"/>
                  </a:lnTo>
                  <a:lnTo>
                    <a:pt x="8" y="36"/>
                  </a:lnTo>
                  <a:lnTo>
                    <a:pt x="12" y="37"/>
                  </a:lnTo>
                  <a:lnTo>
                    <a:pt x="15" y="35"/>
                  </a:lnTo>
                  <a:lnTo>
                    <a:pt x="18" y="32"/>
                  </a:lnTo>
                  <a:lnTo>
                    <a:pt x="21" y="28"/>
                  </a:lnTo>
                  <a:lnTo>
                    <a:pt x="22" y="23"/>
                  </a:lnTo>
                  <a:lnTo>
                    <a:pt x="24" y="18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69" name="Freeform 426"/>
            <p:cNvSpPr>
              <a:spLocks/>
            </p:cNvSpPr>
            <p:nvPr/>
          </p:nvSpPr>
          <p:spPr bwMode="auto">
            <a:xfrm>
              <a:off x="1232" y="2695"/>
              <a:ext cx="21" cy="28"/>
            </a:xfrm>
            <a:custGeom>
              <a:avLst/>
              <a:gdLst>
                <a:gd name="T0" fmla="*/ 20 w 21"/>
                <a:gd name="T1" fmla="*/ 13 h 28"/>
                <a:gd name="T2" fmla="*/ 18 w 21"/>
                <a:gd name="T3" fmla="*/ 9 h 28"/>
                <a:gd name="T4" fmla="*/ 17 w 21"/>
                <a:gd name="T5" fmla="*/ 5 h 28"/>
                <a:gd name="T6" fmla="*/ 14 w 21"/>
                <a:gd name="T7" fmla="*/ 1 h 28"/>
                <a:gd name="T8" fmla="*/ 11 w 21"/>
                <a:gd name="T9" fmla="*/ 0 h 28"/>
                <a:gd name="T10" fmla="*/ 7 w 21"/>
                <a:gd name="T11" fmla="*/ 0 h 28"/>
                <a:gd name="T12" fmla="*/ 4 w 21"/>
                <a:gd name="T13" fmla="*/ 1 h 28"/>
                <a:gd name="T14" fmla="*/ 1 w 21"/>
                <a:gd name="T15" fmla="*/ 5 h 28"/>
                <a:gd name="T16" fmla="*/ 0 w 21"/>
                <a:gd name="T17" fmla="*/ 9 h 28"/>
                <a:gd name="T18" fmla="*/ 0 w 21"/>
                <a:gd name="T19" fmla="*/ 13 h 28"/>
                <a:gd name="T20" fmla="*/ 0 w 21"/>
                <a:gd name="T21" fmla="*/ 17 h 28"/>
                <a:gd name="T22" fmla="*/ 1 w 21"/>
                <a:gd name="T23" fmla="*/ 21 h 28"/>
                <a:gd name="T24" fmla="*/ 4 w 21"/>
                <a:gd name="T25" fmla="*/ 25 h 28"/>
                <a:gd name="T26" fmla="*/ 7 w 21"/>
                <a:gd name="T27" fmla="*/ 27 h 28"/>
                <a:gd name="T28" fmla="*/ 11 w 21"/>
                <a:gd name="T29" fmla="*/ 27 h 28"/>
                <a:gd name="T30" fmla="*/ 14 w 21"/>
                <a:gd name="T31" fmla="*/ 25 h 28"/>
                <a:gd name="T32" fmla="*/ 17 w 21"/>
                <a:gd name="T33" fmla="*/ 21 h 28"/>
                <a:gd name="T34" fmla="*/ 18 w 21"/>
                <a:gd name="T35" fmla="*/ 17 h 28"/>
                <a:gd name="T36" fmla="*/ 20 w 21"/>
                <a:gd name="T37" fmla="*/ 13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"/>
                <a:gd name="T58" fmla="*/ 0 h 28"/>
                <a:gd name="T59" fmla="*/ 21 w 21"/>
                <a:gd name="T60" fmla="*/ 28 h 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" h="28">
                  <a:moveTo>
                    <a:pt x="20" y="13"/>
                  </a:moveTo>
                  <a:lnTo>
                    <a:pt x="18" y="9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4" y="25"/>
                  </a:lnTo>
                  <a:lnTo>
                    <a:pt x="7" y="27"/>
                  </a:lnTo>
                  <a:lnTo>
                    <a:pt x="11" y="27"/>
                  </a:lnTo>
                  <a:lnTo>
                    <a:pt x="14" y="25"/>
                  </a:lnTo>
                  <a:lnTo>
                    <a:pt x="17" y="21"/>
                  </a:lnTo>
                  <a:lnTo>
                    <a:pt x="18" y="17"/>
                  </a:lnTo>
                  <a:lnTo>
                    <a:pt x="20" y="13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70" name="Freeform 427"/>
            <p:cNvSpPr>
              <a:spLocks/>
            </p:cNvSpPr>
            <p:nvPr/>
          </p:nvSpPr>
          <p:spPr bwMode="auto">
            <a:xfrm>
              <a:off x="1078" y="2682"/>
              <a:ext cx="161" cy="17"/>
            </a:xfrm>
            <a:custGeom>
              <a:avLst/>
              <a:gdLst>
                <a:gd name="T0" fmla="*/ 128 w 161"/>
                <a:gd name="T1" fmla="*/ 16 h 17"/>
                <a:gd name="T2" fmla="*/ 0 w 161"/>
                <a:gd name="T3" fmla="*/ 2 h 17"/>
                <a:gd name="T4" fmla="*/ 19 w 161"/>
                <a:gd name="T5" fmla="*/ 0 h 17"/>
                <a:gd name="T6" fmla="*/ 55 w 161"/>
                <a:gd name="T7" fmla="*/ 4 h 17"/>
                <a:gd name="T8" fmla="*/ 160 w 161"/>
                <a:gd name="T9" fmla="*/ 13 h 17"/>
                <a:gd name="T10" fmla="*/ 128 w 161"/>
                <a:gd name="T11" fmla="*/ 16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1"/>
                <a:gd name="T19" fmla="*/ 0 h 17"/>
                <a:gd name="T20" fmla="*/ 161 w 161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1" h="17">
                  <a:moveTo>
                    <a:pt x="128" y="16"/>
                  </a:moveTo>
                  <a:lnTo>
                    <a:pt x="0" y="2"/>
                  </a:lnTo>
                  <a:lnTo>
                    <a:pt x="19" y="0"/>
                  </a:lnTo>
                  <a:lnTo>
                    <a:pt x="55" y="4"/>
                  </a:lnTo>
                  <a:lnTo>
                    <a:pt x="160" y="13"/>
                  </a:lnTo>
                  <a:lnTo>
                    <a:pt x="128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71" name="Freeform 428"/>
            <p:cNvSpPr>
              <a:spLocks/>
            </p:cNvSpPr>
            <p:nvPr/>
          </p:nvSpPr>
          <p:spPr bwMode="auto">
            <a:xfrm>
              <a:off x="1063" y="2683"/>
              <a:ext cx="152" cy="49"/>
            </a:xfrm>
            <a:custGeom>
              <a:avLst/>
              <a:gdLst>
                <a:gd name="T0" fmla="*/ 14 w 152"/>
                <a:gd name="T1" fmla="*/ 0 h 49"/>
                <a:gd name="T2" fmla="*/ 0 w 152"/>
                <a:gd name="T3" fmla="*/ 9 h 49"/>
                <a:gd name="T4" fmla="*/ 0 w 152"/>
                <a:gd name="T5" fmla="*/ 30 h 49"/>
                <a:gd name="T6" fmla="*/ 9 w 152"/>
                <a:gd name="T7" fmla="*/ 40 h 49"/>
                <a:gd name="T8" fmla="*/ 135 w 152"/>
                <a:gd name="T9" fmla="*/ 48 h 49"/>
                <a:gd name="T10" fmla="*/ 135 w 152"/>
                <a:gd name="T11" fmla="*/ 18 h 49"/>
                <a:gd name="T12" fmla="*/ 151 w 152"/>
                <a:gd name="T13" fmla="*/ 8 h 49"/>
                <a:gd name="T14" fmla="*/ 14 w 152"/>
                <a:gd name="T15" fmla="*/ 0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2"/>
                <a:gd name="T25" fmla="*/ 0 h 49"/>
                <a:gd name="T26" fmla="*/ 152 w 152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2" h="49">
                  <a:moveTo>
                    <a:pt x="14" y="0"/>
                  </a:moveTo>
                  <a:lnTo>
                    <a:pt x="0" y="9"/>
                  </a:lnTo>
                  <a:lnTo>
                    <a:pt x="0" y="30"/>
                  </a:lnTo>
                  <a:lnTo>
                    <a:pt x="9" y="40"/>
                  </a:lnTo>
                  <a:lnTo>
                    <a:pt x="135" y="48"/>
                  </a:lnTo>
                  <a:lnTo>
                    <a:pt x="135" y="18"/>
                  </a:lnTo>
                  <a:lnTo>
                    <a:pt x="151" y="8"/>
                  </a:lnTo>
                  <a:lnTo>
                    <a:pt x="14" y="0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72" name="Freeform 429"/>
            <p:cNvSpPr>
              <a:spLocks/>
            </p:cNvSpPr>
            <p:nvPr/>
          </p:nvSpPr>
          <p:spPr bwMode="auto">
            <a:xfrm>
              <a:off x="1192" y="2690"/>
              <a:ext cx="48" cy="42"/>
            </a:xfrm>
            <a:custGeom>
              <a:avLst/>
              <a:gdLst>
                <a:gd name="T0" fmla="*/ 13 w 48"/>
                <a:gd name="T1" fmla="*/ 1 h 42"/>
                <a:gd name="T2" fmla="*/ 47 w 48"/>
                <a:gd name="T3" fmla="*/ 0 h 42"/>
                <a:gd name="T4" fmla="*/ 47 w 48"/>
                <a:gd name="T5" fmla="*/ 35 h 42"/>
                <a:gd name="T6" fmla="*/ 5 w 48"/>
                <a:gd name="T7" fmla="*/ 41 h 42"/>
                <a:gd name="T8" fmla="*/ 0 w 48"/>
                <a:gd name="T9" fmla="*/ 35 h 42"/>
                <a:gd name="T10" fmla="*/ 0 w 48"/>
                <a:gd name="T11" fmla="*/ 11 h 42"/>
                <a:gd name="T12" fmla="*/ 13 w 48"/>
                <a:gd name="T13" fmla="*/ 1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42"/>
                <a:gd name="T23" fmla="*/ 48 w 48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42">
                  <a:moveTo>
                    <a:pt x="13" y="1"/>
                  </a:moveTo>
                  <a:lnTo>
                    <a:pt x="47" y="0"/>
                  </a:lnTo>
                  <a:lnTo>
                    <a:pt x="47" y="35"/>
                  </a:lnTo>
                  <a:lnTo>
                    <a:pt x="5" y="41"/>
                  </a:lnTo>
                  <a:lnTo>
                    <a:pt x="0" y="35"/>
                  </a:lnTo>
                  <a:lnTo>
                    <a:pt x="0" y="11"/>
                  </a:lnTo>
                  <a:lnTo>
                    <a:pt x="13" y="1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73" name="Freeform 430"/>
            <p:cNvSpPr>
              <a:spLocks/>
            </p:cNvSpPr>
            <p:nvPr/>
          </p:nvSpPr>
          <p:spPr bwMode="auto">
            <a:xfrm>
              <a:off x="1063" y="2701"/>
              <a:ext cx="167" cy="17"/>
            </a:xfrm>
            <a:custGeom>
              <a:avLst/>
              <a:gdLst>
                <a:gd name="T0" fmla="*/ 0 w 167"/>
                <a:gd name="T1" fmla="*/ 0 h 17"/>
                <a:gd name="T2" fmla="*/ 128 w 167"/>
                <a:gd name="T3" fmla="*/ 8 h 17"/>
                <a:gd name="T4" fmla="*/ 166 w 167"/>
                <a:gd name="T5" fmla="*/ 4 h 17"/>
                <a:gd name="T6" fmla="*/ 166 w 167"/>
                <a:gd name="T7" fmla="*/ 11 h 17"/>
                <a:gd name="T8" fmla="*/ 128 w 167"/>
                <a:gd name="T9" fmla="*/ 16 h 17"/>
                <a:gd name="T10" fmla="*/ 0 w 167"/>
                <a:gd name="T11" fmla="*/ 6 h 17"/>
                <a:gd name="T12" fmla="*/ 0 w 167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7"/>
                <a:gd name="T22" fmla="*/ 0 h 17"/>
                <a:gd name="T23" fmla="*/ 167 w 16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7" h="17">
                  <a:moveTo>
                    <a:pt x="0" y="0"/>
                  </a:moveTo>
                  <a:lnTo>
                    <a:pt x="128" y="8"/>
                  </a:lnTo>
                  <a:lnTo>
                    <a:pt x="166" y="4"/>
                  </a:lnTo>
                  <a:lnTo>
                    <a:pt x="166" y="11"/>
                  </a:lnTo>
                  <a:lnTo>
                    <a:pt x="128" y="16"/>
                  </a:ln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74" name="Line 431"/>
            <p:cNvSpPr>
              <a:spLocks noChangeShapeType="1"/>
            </p:cNvSpPr>
            <p:nvPr/>
          </p:nvSpPr>
          <p:spPr bwMode="auto">
            <a:xfrm>
              <a:off x="1063" y="2693"/>
              <a:ext cx="129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75" name="Freeform 432"/>
            <p:cNvSpPr>
              <a:spLocks/>
            </p:cNvSpPr>
            <p:nvPr/>
          </p:nvSpPr>
          <p:spPr bwMode="auto">
            <a:xfrm>
              <a:off x="1063" y="2704"/>
              <a:ext cx="130" cy="20"/>
            </a:xfrm>
            <a:custGeom>
              <a:avLst/>
              <a:gdLst>
                <a:gd name="T0" fmla="*/ 0 w 130"/>
                <a:gd name="T1" fmla="*/ 10 h 20"/>
                <a:gd name="T2" fmla="*/ 129 w 130"/>
                <a:gd name="T3" fmla="*/ 19 h 20"/>
                <a:gd name="T4" fmla="*/ 129 w 130"/>
                <a:gd name="T5" fmla="*/ 0 h 20"/>
                <a:gd name="T6" fmla="*/ 0 60000 65536"/>
                <a:gd name="T7" fmla="*/ 0 60000 65536"/>
                <a:gd name="T8" fmla="*/ 0 60000 65536"/>
                <a:gd name="T9" fmla="*/ 0 w 130"/>
                <a:gd name="T10" fmla="*/ 0 h 20"/>
                <a:gd name="T11" fmla="*/ 130 w 130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0" h="20">
                  <a:moveTo>
                    <a:pt x="0" y="10"/>
                  </a:moveTo>
                  <a:lnTo>
                    <a:pt x="129" y="19"/>
                  </a:lnTo>
                  <a:lnTo>
                    <a:pt x="129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76" name="Freeform 433"/>
            <p:cNvSpPr>
              <a:spLocks/>
            </p:cNvSpPr>
            <p:nvPr/>
          </p:nvSpPr>
          <p:spPr bwMode="auto">
            <a:xfrm>
              <a:off x="1151" y="2686"/>
              <a:ext cx="21" cy="48"/>
            </a:xfrm>
            <a:custGeom>
              <a:avLst/>
              <a:gdLst>
                <a:gd name="T0" fmla="*/ 20 w 21"/>
                <a:gd name="T1" fmla="*/ 0 h 48"/>
                <a:gd name="T2" fmla="*/ 13 w 21"/>
                <a:gd name="T3" fmla="*/ 2 h 48"/>
                <a:gd name="T4" fmla="*/ 0 w 21"/>
                <a:gd name="T5" fmla="*/ 12 h 48"/>
                <a:gd name="T6" fmla="*/ 0 w 21"/>
                <a:gd name="T7" fmla="*/ 34 h 48"/>
                <a:gd name="T8" fmla="*/ 13 w 21"/>
                <a:gd name="T9" fmla="*/ 47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48"/>
                <a:gd name="T17" fmla="*/ 21 w 21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48">
                  <a:moveTo>
                    <a:pt x="20" y="0"/>
                  </a:moveTo>
                  <a:lnTo>
                    <a:pt x="13" y="2"/>
                  </a:lnTo>
                  <a:lnTo>
                    <a:pt x="0" y="12"/>
                  </a:lnTo>
                  <a:lnTo>
                    <a:pt x="0" y="34"/>
                  </a:lnTo>
                  <a:lnTo>
                    <a:pt x="13" y="4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77" name="Freeform 434"/>
            <p:cNvSpPr>
              <a:spLocks/>
            </p:cNvSpPr>
            <p:nvPr/>
          </p:nvSpPr>
          <p:spPr bwMode="auto">
            <a:xfrm>
              <a:off x="1047" y="2844"/>
              <a:ext cx="39" cy="50"/>
            </a:xfrm>
            <a:custGeom>
              <a:avLst/>
              <a:gdLst>
                <a:gd name="T0" fmla="*/ 7 w 39"/>
                <a:gd name="T1" fmla="*/ 0 h 50"/>
                <a:gd name="T2" fmla="*/ 7 w 39"/>
                <a:gd name="T3" fmla="*/ 20 h 50"/>
                <a:gd name="T4" fmla="*/ 5 w 39"/>
                <a:gd name="T5" fmla="*/ 21 h 50"/>
                <a:gd name="T6" fmla="*/ 3 w 39"/>
                <a:gd name="T7" fmla="*/ 25 h 50"/>
                <a:gd name="T8" fmla="*/ 1 w 39"/>
                <a:gd name="T9" fmla="*/ 27 h 50"/>
                <a:gd name="T10" fmla="*/ 0 w 39"/>
                <a:gd name="T11" fmla="*/ 30 h 50"/>
                <a:gd name="T12" fmla="*/ 0 w 39"/>
                <a:gd name="T13" fmla="*/ 33 h 50"/>
                <a:gd name="T14" fmla="*/ 0 w 39"/>
                <a:gd name="T15" fmla="*/ 36 h 50"/>
                <a:gd name="T16" fmla="*/ 0 w 39"/>
                <a:gd name="T17" fmla="*/ 38 h 50"/>
                <a:gd name="T18" fmla="*/ 38 w 39"/>
                <a:gd name="T19" fmla="*/ 49 h 50"/>
                <a:gd name="T20" fmla="*/ 38 w 39"/>
                <a:gd name="T21" fmla="*/ 0 h 50"/>
                <a:gd name="T22" fmla="*/ 7 w 39"/>
                <a:gd name="T23" fmla="*/ 0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"/>
                <a:gd name="T37" fmla="*/ 0 h 50"/>
                <a:gd name="T38" fmla="*/ 39 w 39"/>
                <a:gd name="T39" fmla="*/ 50 h 5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" h="50">
                  <a:moveTo>
                    <a:pt x="7" y="0"/>
                  </a:moveTo>
                  <a:lnTo>
                    <a:pt x="7" y="20"/>
                  </a:lnTo>
                  <a:lnTo>
                    <a:pt x="5" y="21"/>
                  </a:lnTo>
                  <a:lnTo>
                    <a:pt x="3" y="25"/>
                  </a:lnTo>
                  <a:lnTo>
                    <a:pt x="1" y="27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38" y="49"/>
                  </a:lnTo>
                  <a:lnTo>
                    <a:pt x="38" y="0"/>
                  </a:lnTo>
                  <a:lnTo>
                    <a:pt x="7" y="0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78" name="Freeform 435"/>
            <p:cNvSpPr>
              <a:spLocks/>
            </p:cNvSpPr>
            <p:nvPr/>
          </p:nvSpPr>
          <p:spPr bwMode="auto">
            <a:xfrm>
              <a:off x="1056" y="2867"/>
              <a:ext cx="28" cy="33"/>
            </a:xfrm>
            <a:custGeom>
              <a:avLst/>
              <a:gdLst>
                <a:gd name="T0" fmla="*/ 27 w 28"/>
                <a:gd name="T1" fmla="*/ 16 h 33"/>
                <a:gd name="T2" fmla="*/ 25 w 28"/>
                <a:gd name="T3" fmla="*/ 10 h 33"/>
                <a:gd name="T4" fmla="*/ 23 w 28"/>
                <a:gd name="T5" fmla="*/ 5 h 33"/>
                <a:gd name="T6" fmla="*/ 19 w 28"/>
                <a:gd name="T7" fmla="*/ 2 h 33"/>
                <a:gd name="T8" fmla="*/ 16 w 28"/>
                <a:gd name="T9" fmla="*/ 0 h 33"/>
                <a:gd name="T10" fmla="*/ 11 w 28"/>
                <a:gd name="T11" fmla="*/ 0 h 33"/>
                <a:gd name="T12" fmla="*/ 7 w 28"/>
                <a:gd name="T13" fmla="*/ 1 h 33"/>
                <a:gd name="T14" fmla="*/ 4 w 28"/>
                <a:gd name="T15" fmla="*/ 4 h 33"/>
                <a:gd name="T16" fmla="*/ 1 w 28"/>
                <a:gd name="T17" fmla="*/ 8 h 33"/>
                <a:gd name="T18" fmla="*/ 0 w 28"/>
                <a:gd name="T19" fmla="*/ 13 h 33"/>
                <a:gd name="T20" fmla="*/ 0 w 28"/>
                <a:gd name="T21" fmla="*/ 18 h 33"/>
                <a:gd name="T22" fmla="*/ 1 w 28"/>
                <a:gd name="T23" fmla="*/ 23 h 33"/>
                <a:gd name="T24" fmla="*/ 4 w 28"/>
                <a:gd name="T25" fmla="*/ 27 h 33"/>
                <a:gd name="T26" fmla="*/ 7 w 28"/>
                <a:gd name="T27" fmla="*/ 30 h 33"/>
                <a:gd name="T28" fmla="*/ 11 w 28"/>
                <a:gd name="T29" fmla="*/ 32 h 33"/>
                <a:gd name="T30" fmla="*/ 16 w 28"/>
                <a:gd name="T31" fmla="*/ 31 h 33"/>
                <a:gd name="T32" fmla="*/ 19 w 28"/>
                <a:gd name="T33" fmla="*/ 29 h 33"/>
                <a:gd name="T34" fmla="*/ 23 w 28"/>
                <a:gd name="T35" fmla="*/ 26 h 33"/>
                <a:gd name="T36" fmla="*/ 25 w 28"/>
                <a:gd name="T37" fmla="*/ 21 h 33"/>
                <a:gd name="T38" fmla="*/ 27 w 28"/>
                <a:gd name="T39" fmla="*/ 16 h 3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8"/>
                <a:gd name="T61" fmla="*/ 0 h 33"/>
                <a:gd name="T62" fmla="*/ 28 w 28"/>
                <a:gd name="T63" fmla="*/ 33 h 3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8" h="33">
                  <a:moveTo>
                    <a:pt x="27" y="16"/>
                  </a:moveTo>
                  <a:lnTo>
                    <a:pt x="25" y="10"/>
                  </a:lnTo>
                  <a:lnTo>
                    <a:pt x="23" y="5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1" y="23"/>
                  </a:lnTo>
                  <a:lnTo>
                    <a:pt x="4" y="27"/>
                  </a:lnTo>
                  <a:lnTo>
                    <a:pt x="7" y="30"/>
                  </a:lnTo>
                  <a:lnTo>
                    <a:pt x="11" y="32"/>
                  </a:lnTo>
                  <a:lnTo>
                    <a:pt x="16" y="31"/>
                  </a:lnTo>
                  <a:lnTo>
                    <a:pt x="19" y="29"/>
                  </a:lnTo>
                  <a:lnTo>
                    <a:pt x="23" y="26"/>
                  </a:lnTo>
                  <a:lnTo>
                    <a:pt x="25" y="21"/>
                  </a:lnTo>
                  <a:lnTo>
                    <a:pt x="27" y="16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79" name="Freeform 436"/>
            <p:cNvSpPr>
              <a:spLocks/>
            </p:cNvSpPr>
            <p:nvPr/>
          </p:nvSpPr>
          <p:spPr bwMode="auto">
            <a:xfrm>
              <a:off x="1065" y="2869"/>
              <a:ext cx="29" cy="34"/>
            </a:xfrm>
            <a:custGeom>
              <a:avLst/>
              <a:gdLst>
                <a:gd name="T0" fmla="*/ 28 w 29"/>
                <a:gd name="T1" fmla="*/ 16 h 34"/>
                <a:gd name="T2" fmla="*/ 26 w 29"/>
                <a:gd name="T3" fmla="*/ 11 h 34"/>
                <a:gd name="T4" fmla="*/ 24 w 29"/>
                <a:gd name="T5" fmla="*/ 6 h 34"/>
                <a:gd name="T6" fmla="*/ 20 w 29"/>
                <a:gd name="T7" fmla="*/ 2 h 34"/>
                <a:gd name="T8" fmla="*/ 17 w 29"/>
                <a:gd name="T9" fmla="*/ 0 h 34"/>
                <a:gd name="T10" fmla="*/ 11 w 29"/>
                <a:gd name="T11" fmla="*/ 0 h 34"/>
                <a:gd name="T12" fmla="*/ 7 w 29"/>
                <a:gd name="T13" fmla="*/ 1 h 34"/>
                <a:gd name="T14" fmla="*/ 3 w 29"/>
                <a:gd name="T15" fmla="*/ 4 h 34"/>
                <a:gd name="T16" fmla="*/ 0 w 29"/>
                <a:gd name="T17" fmla="*/ 8 h 34"/>
                <a:gd name="T18" fmla="*/ 0 w 29"/>
                <a:gd name="T19" fmla="*/ 13 h 34"/>
                <a:gd name="T20" fmla="*/ 0 w 29"/>
                <a:gd name="T21" fmla="*/ 19 h 34"/>
                <a:gd name="T22" fmla="*/ 0 w 29"/>
                <a:gd name="T23" fmla="*/ 24 h 34"/>
                <a:gd name="T24" fmla="*/ 3 w 29"/>
                <a:gd name="T25" fmla="*/ 28 h 34"/>
                <a:gd name="T26" fmla="*/ 7 w 29"/>
                <a:gd name="T27" fmla="*/ 31 h 34"/>
                <a:gd name="T28" fmla="*/ 11 w 29"/>
                <a:gd name="T29" fmla="*/ 33 h 34"/>
                <a:gd name="T30" fmla="*/ 17 w 29"/>
                <a:gd name="T31" fmla="*/ 32 h 34"/>
                <a:gd name="T32" fmla="*/ 20 w 29"/>
                <a:gd name="T33" fmla="*/ 30 h 34"/>
                <a:gd name="T34" fmla="*/ 24 w 29"/>
                <a:gd name="T35" fmla="*/ 26 h 34"/>
                <a:gd name="T36" fmla="*/ 26 w 29"/>
                <a:gd name="T37" fmla="*/ 21 h 34"/>
                <a:gd name="T38" fmla="*/ 28 w 29"/>
                <a:gd name="T39" fmla="*/ 16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9"/>
                <a:gd name="T61" fmla="*/ 0 h 34"/>
                <a:gd name="T62" fmla="*/ 29 w 29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9" h="34">
                  <a:moveTo>
                    <a:pt x="28" y="16"/>
                  </a:moveTo>
                  <a:lnTo>
                    <a:pt x="26" y="11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3" y="28"/>
                  </a:lnTo>
                  <a:lnTo>
                    <a:pt x="7" y="31"/>
                  </a:lnTo>
                  <a:lnTo>
                    <a:pt x="11" y="33"/>
                  </a:lnTo>
                  <a:lnTo>
                    <a:pt x="17" y="32"/>
                  </a:lnTo>
                  <a:lnTo>
                    <a:pt x="20" y="30"/>
                  </a:lnTo>
                  <a:lnTo>
                    <a:pt x="24" y="26"/>
                  </a:lnTo>
                  <a:lnTo>
                    <a:pt x="26" y="21"/>
                  </a:lnTo>
                  <a:lnTo>
                    <a:pt x="28" y="16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80" name="Freeform 437"/>
            <p:cNvSpPr>
              <a:spLocks/>
            </p:cNvSpPr>
            <p:nvPr/>
          </p:nvSpPr>
          <p:spPr bwMode="auto">
            <a:xfrm>
              <a:off x="1144" y="2767"/>
              <a:ext cx="33" cy="31"/>
            </a:xfrm>
            <a:custGeom>
              <a:avLst/>
              <a:gdLst>
                <a:gd name="T0" fmla="*/ 0 w 33"/>
                <a:gd name="T1" fmla="*/ 5 h 31"/>
                <a:gd name="T2" fmla="*/ 24 w 33"/>
                <a:gd name="T3" fmla="*/ 0 h 31"/>
                <a:gd name="T4" fmla="*/ 27 w 33"/>
                <a:gd name="T5" fmla="*/ 2 h 31"/>
                <a:gd name="T6" fmla="*/ 32 w 33"/>
                <a:gd name="T7" fmla="*/ 27 h 31"/>
                <a:gd name="T8" fmla="*/ 0 w 33"/>
                <a:gd name="T9" fmla="*/ 30 h 31"/>
                <a:gd name="T10" fmla="*/ 0 w 33"/>
                <a:gd name="T11" fmla="*/ 5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0" y="5"/>
                  </a:moveTo>
                  <a:lnTo>
                    <a:pt x="24" y="0"/>
                  </a:lnTo>
                  <a:lnTo>
                    <a:pt x="27" y="2"/>
                  </a:lnTo>
                  <a:lnTo>
                    <a:pt x="32" y="27"/>
                  </a:lnTo>
                  <a:lnTo>
                    <a:pt x="0" y="30"/>
                  </a:lnTo>
                  <a:lnTo>
                    <a:pt x="0" y="5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81" name="Freeform 438"/>
            <p:cNvSpPr>
              <a:spLocks/>
            </p:cNvSpPr>
            <p:nvPr/>
          </p:nvSpPr>
          <p:spPr bwMode="auto">
            <a:xfrm>
              <a:off x="1109" y="2755"/>
              <a:ext cx="62" cy="17"/>
            </a:xfrm>
            <a:custGeom>
              <a:avLst/>
              <a:gdLst>
                <a:gd name="T0" fmla="*/ 34 w 62"/>
                <a:gd name="T1" fmla="*/ 16 h 17"/>
                <a:gd name="T2" fmla="*/ 61 w 62"/>
                <a:gd name="T3" fmla="*/ 11 h 17"/>
                <a:gd name="T4" fmla="*/ 25 w 62"/>
                <a:gd name="T5" fmla="*/ 0 h 17"/>
                <a:gd name="T6" fmla="*/ 0 w 62"/>
                <a:gd name="T7" fmla="*/ 5 h 17"/>
                <a:gd name="T8" fmla="*/ 34 w 6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17"/>
                <a:gd name="T17" fmla="*/ 62 w 6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17">
                  <a:moveTo>
                    <a:pt x="34" y="16"/>
                  </a:moveTo>
                  <a:lnTo>
                    <a:pt x="61" y="11"/>
                  </a:lnTo>
                  <a:lnTo>
                    <a:pt x="25" y="0"/>
                  </a:lnTo>
                  <a:lnTo>
                    <a:pt x="0" y="5"/>
                  </a:lnTo>
                  <a:lnTo>
                    <a:pt x="34" y="16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82" name="Freeform 439"/>
            <p:cNvSpPr>
              <a:spLocks/>
            </p:cNvSpPr>
            <p:nvPr/>
          </p:nvSpPr>
          <p:spPr bwMode="auto">
            <a:xfrm>
              <a:off x="1112" y="2761"/>
              <a:ext cx="50" cy="65"/>
            </a:xfrm>
            <a:custGeom>
              <a:avLst/>
              <a:gdLst>
                <a:gd name="T0" fmla="*/ 0 w 50"/>
                <a:gd name="T1" fmla="*/ 0 h 65"/>
                <a:gd name="T2" fmla="*/ 32 w 50"/>
                <a:gd name="T3" fmla="*/ 10 h 65"/>
                <a:gd name="T4" fmla="*/ 32 w 50"/>
                <a:gd name="T5" fmla="*/ 27 h 65"/>
                <a:gd name="T6" fmla="*/ 35 w 50"/>
                <a:gd name="T7" fmla="*/ 13 h 65"/>
                <a:gd name="T8" fmla="*/ 46 w 50"/>
                <a:gd name="T9" fmla="*/ 21 h 65"/>
                <a:gd name="T10" fmla="*/ 45 w 50"/>
                <a:gd name="T11" fmla="*/ 34 h 65"/>
                <a:gd name="T12" fmla="*/ 49 w 50"/>
                <a:gd name="T13" fmla="*/ 58 h 65"/>
                <a:gd name="T14" fmla="*/ 38 w 50"/>
                <a:gd name="T15" fmla="*/ 64 h 65"/>
                <a:gd name="T16" fmla="*/ 23 w 50"/>
                <a:gd name="T17" fmla="*/ 55 h 65"/>
                <a:gd name="T18" fmla="*/ 0 w 50"/>
                <a:gd name="T19" fmla="*/ 34 h 65"/>
                <a:gd name="T20" fmla="*/ 0 w 50"/>
                <a:gd name="T21" fmla="*/ 0 h 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0"/>
                <a:gd name="T34" fmla="*/ 0 h 65"/>
                <a:gd name="T35" fmla="*/ 50 w 50"/>
                <a:gd name="T36" fmla="*/ 65 h 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0" h="65">
                  <a:moveTo>
                    <a:pt x="0" y="0"/>
                  </a:moveTo>
                  <a:lnTo>
                    <a:pt x="32" y="10"/>
                  </a:lnTo>
                  <a:lnTo>
                    <a:pt x="32" y="27"/>
                  </a:lnTo>
                  <a:lnTo>
                    <a:pt x="35" y="13"/>
                  </a:lnTo>
                  <a:lnTo>
                    <a:pt x="46" y="21"/>
                  </a:lnTo>
                  <a:lnTo>
                    <a:pt x="45" y="34"/>
                  </a:lnTo>
                  <a:lnTo>
                    <a:pt x="49" y="58"/>
                  </a:lnTo>
                  <a:lnTo>
                    <a:pt x="38" y="64"/>
                  </a:lnTo>
                  <a:lnTo>
                    <a:pt x="23" y="55"/>
                  </a:lnTo>
                  <a:lnTo>
                    <a:pt x="0" y="34"/>
                  </a:lnTo>
                  <a:lnTo>
                    <a:pt x="0" y="0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83" name="Freeform 440"/>
            <p:cNvSpPr>
              <a:spLocks/>
            </p:cNvSpPr>
            <p:nvPr/>
          </p:nvSpPr>
          <p:spPr bwMode="auto">
            <a:xfrm>
              <a:off x="1148" y="2770"/>
              <a:ext cx="32" cy="17"/>
            </a:xfrm>
            <a:custGeom>
              <a:avLst/>
              <a:gdLst>
                <a:gd name="T0" fmla="*/ 0 w 32"/>
                <a:gd name="T1" fmla="*/ 5 h 17"/>
                <a:gd name="T2" fmla="*/ 8 w 32"/>
                <a:gd name="T3" fmla="*/ 16 h 17"/>
                <a:gd name="T4" fmla="*/ 31 w 32"/>
                <a:gd name="T5" fmla="*/ 10 h 17"/>
                <a:gd name="T6" fmla="*/ 23 w 32"/>
                <a:gd name="T7" fmla="*/ 0 h 17"/>
                <a:gd name="T8" fmla="*/ 0 w 32"/>
                <a:gd name="T9" fmla="*/ 5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7"/>
                <a:gd name="T17" fmla="*/ 32 w 3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7">
                  <a:moveTo>
                    <a:pt x="0" y="5"/>
                  </a:moveTo>
                  <a:lnTo>
                    <a:pt x="8" y="16"/>
                  </a:lnTo>
                  <a:lnTo>
                    <a:pt x="31" y="10"/>
                  </a:lnTo>
                  <a:lnTo>
                    <a:pt x="23" y="0"/>
                  </a:lnTo>
                  <a:lnTo>
                    <a:pt x="0" y="5"/>
                  </a:lnTo>
                </a:path>
              </a:pathLst>
            </a:custGeom>
            <a:solidFill>
              <a:srgbClr val="5F5F5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84" name="Freeform 441"/>
            <p:cNvSpPr>
              <a:spLocks/>
            </p:cNvSpPr>
            <p:nvPr/>
          </p:nvSpPr>
          <p:spPr bwMode="auto">
            <a:xfrm>
              <a:off x="1158" y="2778"/>
              <a:ext cx="22" cy="43"/>
            </a:xfrm>
            <a:custGeom>
              <a:avLst/>
              <a:gdLst>
                <a:gd name="T0" fmla="*/ 0 w 22"/>
                <a:gd name="T1" fmla="*/ 3 h 43"/>
                <a:gd name="T2" fmla="*/ 21 w 22"/>
                <a:gd name="T3" fmla="*/ 0 h 43"/>
                <a:gd name="T4" fmla="*/ 17 w 22"/>
                <a:gd name="T5" fmla="*/ 18 h 43"/>
                <a:gd name="T6" fmla="*/ 19 w 22"/>
                <a:gd name="T7" fmla="*/ 38 h 43"/>
                <a:gd name="T8" fmla="*/ 2 w 22"/>
                <a:gd name="T9" fmla="*/ 42 h 43"/>
                <a:gd name="T10" fmla="*/ 0 w 22"/>
                <a:gd name="T11" fmla="*/ 19 h 43"/>
                <a:gd name="T12" fmla="*/ 0 w 22"/>
                <a:gd name="T13" fmla="*/ 3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43"/>
                <a:gd name="T23" fmla="*/ 22 w 22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43">
                  <a:moveTo>
                    <a:pt x="0" y="3"/>
                  </a:moveTo>
                  <a:lnTo>
                    <a:pt x="21" y="0"/>
                  </a:lnTo>
                  <a:lnTo>
                    <a:pt x="17" y="18"/>
                  </a:lnTo>
                  <a:lnTo>
                    <a:pt x="19" y="38"/>
                  </a:lnTo>
                  <a:lnTo>
                    <a:pt x="2" y="42"/>
                  </a:lnTo>
                  <a:lnTo>
                    <a:pt x="0" y="19"/>
                  </a:lnTo>
                  <a:lnTo>
                    <a:pt x="0" y="3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85" name="Freeform 442"/>
            <p:cNvSpPr>
              <a:spLocks/>
            </p:cNvSpPr>
            <p:nvPr/>
          </p:nvSpPr>
          <p:spPr bwMode="auto">
            <a:xfrm>
              <a:off x="1151" y="2816"/>
              <a:ext cx="29" cy="17"/>
            </a:xfrm>
            <a:custGeom>
              <a:avLst/>
              <a:gdLst>
                <a:gd name="T0" fmla="*/ 0 w 29"/>
                <a:gd name="T1" fmla="*/ 16 h 17"/>
                <a:gd name="T2" fmla="*/ 8 w 29"/>
                <a:gd name="T3" fmla="*/ 7 h 17"/>
                <a:gd name="T4" fmla="*/ 28 w 29"/>
                <a:gd name="T5" fmla="*/ 0 h 17"/>
                <a:gd name="T6" fmla="*/ 19 w 29"/>
                <a:gd name="T7" fmla="*/ 8 h 17"/>
                <a:gd name="T8" fmla="*/ 0 w 2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17"/>
                <a:gd name="T17" fmla="*/ 29 w 2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17">
                  <a:moveTo>
                    <a:pt x="0" y="16"/>
                  </a:moveTo>
                  <a:lnTo>
                    <a:pt x="8" y="7"/>
                  </a:lnTo>
                  <a:lnTo>
                    <a:pt x="28" y="0"/>
                  </a:lnTo>
                  <a:lnTo>
                    <a:pt x="19" y="8"/>
                  </a:lnTo>
                  <a:lnTo>
                    <a:pt x="0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86" name="Freeform 443"/>
            <p:cNvSpPr>
              <a:spLocks/>
            </p:cNvSpPr>
            <p:nvPr/>
          </p:nvSpPr>
          <p:spPr bwMode="auto">
            <a:xfrm>
              <a:off x="1107" y="2779"/>
              <a:ext cx="41" cy="72"/>
            </a:xfrm>
            <a:custGeom>
              <a:avLst/>
              <a:gdLst>
                <a:gd name="T0" fmla="*/ 40 w 41"/>
                <a:gd name="T1" fmla="*/ 35 h 72"/>
                <a:gd name="T2" fmla="*/ 38 w 41"/>
                <a:gd name="T3" fmla="*/ 27 h 72"/>
                <a:gd name="T4" fmla="*/ 37 w 41"/>
                <a:gd name="T5" fmla="*/ 20 h 72"/>
                <a:gd name="T6" fmla="*/ 34 w 41"/>
                <a:gd name="T7" fmla="*/ 14 h 72"/>
                <a:gd name="T8" fmla="*/ 32 w 41"/>
                <a:gd name="T9" fmla="*/ 8 h 72"/>
                <a:gd name="T10" fmla="*/ 28 w 41"/>
                <a:gd name="T11" fmla="*/ 4 h 72"/>
                <a:gd name="T12" fmla="*/ 24 w 41"/>
                <a:gd name="T13" fmla="*/ 1 h 72"/>
                <a:gd name="T14" fmla="*/ 20 w 41"/>
                <a:gd name="T15" fmla="*/ 0 h 72"/>
                <a:gd name="T16" fmla="*/ 16 w 41"/>
                <a:gd name="T17" fmla="*/ 0 h 72"/>
                <a:gd name="T18" fmla="*/ 12 w 41"/>
                <a:gd name="T19" fmla="*/ 2 h 72"/>
                <a:gd name="T20" fmla="*/ 8 w 41"/>
                <a:gd name="T21" fmla="*/ 5 h 72"/>
                <a:gd name="T22" fmla="*/ 5 w 41"/>
                <a:gd name="T23" fmla="*/ 11 h 72"/>
                <a:gd name="T24" fmla="*/ 2 w 41"/>
                <a:gd name="T25" fmla="*/ 17 h 72"/>
                <a:gd name="T26" fmla="*/ 0 w 41"/>
                <a:gd name="T27" fmla="*/ 23 h 72"/>
                <a:gd name="T28" fmla="*/ 0 w 41"/>
                <a:gd name="T29" fmla="*/ 31 h 72"/>
                <a:gd name="T30" fmla="*/ 0 w 41"/>
                <a:gd name="T31" fmla="*/ 39 h 72"/>
                <a:gd name="T32" fmla="*/ 0 w 41"/>
                <a:gd name="T33" fmla="*/ 46 h 72"/>
                <a:gd name="T34" fmla="*/ 2 w 41"/>
                <a:gd name="T35" fmla="*/ 53 h 72"/>
                <a:gd name="T36" fmla="*/ 5 w 41"/>
                <a:gd name="T37" fmla="*/ 59 h 72"/>
                <a:gd name="T38" fmla="*/ 8 w 41"/>
                <a:gd name="T39" fmla="*/ 65 h 72"/>
                <a:gd name="T40" fmla="*/ 12 w 41"/>
                <a:gd name="T41" fmla="*/ 68 h 72"/>
                <a:gd name="T42" fmla="*/ 16 w 41"/>
                <a:gd name="T43" fmla="*/ 70 h 72"/>
                <a:gd name="T44" fmla="*/ 20 w 41"/>
                <a:gd name="T45" fmla="*/ 71 h 72"/>
                <a:gd name="T46" fmla="*/ 24 w 41"/>
                <a:gd name="T47" fmla="*/ 69 h 72"/>
                <a:gd name="T48" fmla="*/ 28 w 41"/>
                <a:gd name="T49" fmla="*/ 66 h 72"/>
                <a:gd name="T50" fmla="*/ 32 w 41"/>
                <a:gd name="T51" fmla="*/ 62 h 72"/>
                <a:gd name="T52" fmla="*/ 35 w 41"/>
                <a:gd name="T53" fmla="*/ 56 h 72"/>
                <a:gd name="T54" fmla="*/ 37 w 41"/>
                <a:gd name="T55" fmla="*/ 50 h 72"/>
                <a:gd name="T56" fmla="*/ 38 w 41"/>
                <a:gd name="T57" fmla="*/ 42 h 72"/>
                <a:gd name="T58" fmla="*/ 40 w 41"/>
                <a:gd name="T59" fmla="*/ 35 h 7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1"/>
                <a:gd name="T91" fmla="*/ 0 h 72"/>
                <a:gd name="T92" fmla="*/ 41 w 41"/>
                <a:gd name="T93" fmla="*/ 72 h 7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1" h="72">
                  <a:moveTo>
                    <a:pt x="40" y="35"/>
                  </a:moveTo>
                  <a:lnTo>
                    <a:pt x="38" y="27"/>
                  </a:lnTo>
                  <a:lnTo>
                    <a:pt x="37" y="20"/>
                  </a:lnTo>
                  <a:lnTo>
                    <a:pt x="34" y="14"/>
                  </a:lnTo>
                  <a:lnTo>
                    <a:pt x="32" y="8"/>
                  </a:lnTo>
                  <a:lnTo>
                    <a:pt x="28" y="4"/>
                  </a:lnTo>
                  <a:lnTo>
                    <a:pt x="24" y="1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5"/>
                  </a:lnTo>
                  <a:lnTo>
                    <a:pt x="5" y="11"/>
                  </a:lnTo>
                  <a:lnTo>
                    <a:pt x="2" y="17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2" y="53"/>
                  </a:lnTo>
                  <a:lnTo>
                    <a:pt x="5" y="59"/>
                  </a:lnTo>
                  <a:lnTo>
                    <a:pt x="8" y="65"/>
                  </a:lnTo>
                  <a:lnTo>
                    <a:pt x="12" y="68"/>
                  </a:lnTo>
                  <a:lnTo>
                    <a:pt x="16" y="70"/>
                  </a:lnTo>
                  <a:lnTo>
                    <a:pt x="20" y="71"/>
                  </a:lnTo>
                  <a:lnTo>
                    <a:pt x="24" y="69"/>
                  </a:lnTo>
                  <a:lnTo>
                    <a:pt x="28" y="66"/>
                  </a:lnTo>
                  <a:lnTo>
                    <a:pt x="32" y="62"/>
                  </a:lnTo>
                  <a:lnTo>
                    <a:pt x="35" y="56"/>
                  </a:lnTo>
                  <a:lnTo>
                    <a:pt x="37" y="50"/>
                  </a:lnTo>
                  <a:lnTo>
                    <a:pt x="38" y="42"/>
                  </a:lnTo>
                  <a:lnTo>
                    <a:pt x="40" y="35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87" name="Freeform 444"/>
            <p:cNvSpPr>
              <a:spLocks/>
            </p:cNvSpPr>
            <p:nvPr/>
          </p:nvSpPr>
          <p:spPr bwMode="auto">
            <a:xfrm>
              <a:off x="1097" y="2788"/>
              <a:ext cx="38" cy="53"/>
            </a:xfrm>
            <a:custGeom>
              <a:avLst/>
              <a:gdLst>
                <a:gd name="T0" fmla="*/ 37 w 38"/>
                <a:gd name="T1" fmla="*/ 25 h 53"/>
                <a:gd name="T2" fmla="*/ 35 w 38"/>
                <a:gd name="T3" fmla="*/ 18 h 53"/>
                <a:gd name="T4" fmla="*/ 34 w 38"/>
                <a:gd name="T5" fmla="*/ 13 h 53"/>
                <a:gd name="T6" fmla="*/ 32 w 38"/>
                <a:gd name="T7" fmla="*/ 8 h 53"/>
                <a:gd name="T8" fmla="*/ 29 w 38"/>
                <a:gd name="T9" fmla="*/ 4 h 53"/>
                <a:gd name="T10" fmla="*/ 23 w 38"/>
                <a:gd name="T11" fmla="*/ 1 h 53"/>
                <a:gd name="T12" fmla="*/ 19 w 38"/>
                <a:gd name="T13" fmla="*/ 0 h 53"/>
                <a:gd name="T14" fmla="*/ 14 w 38"/>
                <a:gd name="T15" fmla="*/ 0 h 53"/>
                <a:gd name="T16" fmla="*/ 9 w 38"/>
                <a:gd name="T17" fmla="*/ 2 h 53"/>
                <a:gd name="T18" fmla="*/ 6 w 38"/>
                <a:gd name="T19" fmla="*/ 5 h 53"/>
                <a:gd name="T20" fmla="*/ 3 w 38"/>
                <a:gd name="T21" fmla="*/ 11 h 53"/>
                <a:gd name="T22" fmla="*/ 0 w 38"/>
                <a:gd name="T23" fmla="*/ 16 h 53"/>
                <a:gd name="T24" fmla="*/ 0 w 38"/>
                <a:gd name="T25" fmla="*/ 22 h 53"/>
                <a:gd name="T26" fmla="*/ 0 w 38"/>
                <a:gd name="T27" fmla="*/ 28 h 53"/>
                <a:gd name="T28" fmla="*/ 0 w 38"/>
                <a:gd name="T29" fmla="*/ 34 h 53"/>
                <a:gd name="T30" fmla="*/ 3 w 38"/>
                <a:gd name="T31" fmla="*/ 40 h 53"/>
                <a:gd name="T32" fmla="*/ 6 w 38"/>
                <a:gd name="T33" fmla="*/ 46 h 53"/>
                <a:gd name="T34" fmla="*/ 10 w 38"/>
                <a:gd name="T35" fmla="*/ 49 h 53"/>
                <a:gd name="T36" fmla="*/ 14 w 38"/>
                <a:gd name="T37" fmla="*/ 51 h 53"/>
                <a:gd name="T38" fmla="*/ 19 w 38"/>
                <a:gd name="T39" fmla="*/ 52 h 53"/>
                <a:gd name="T40" fmla="*/ 23 w 38"/>
                <a:gd name="T41" fmla="*/ 50 h 53"/>
                <a:gd name="T42" fmla="*/ 29 w 38"/>
                <a:gd name="T43" fmla="*/ 47 h 53"/>
                <a:gd name="T44" fmla="*/ 32 w 38"/>
                <a:gd name="T45" fmla="*/ 43 h 53"/>
                <a:gd name="T46" fmla="*/ 34 w 38"/>
                <a:gd name="T47" fmla="*/ 38 h 53"/>
                <a:gd name="T48" fmla="*/ 35 w 38"/>
                <a:gd name="T49" fmla="*/ 32 h 53"/>
                <a:gd name="T50" fmla="*/ 37 w 38"/>
                <a:gd name="T51" fmla="*/ 25 h 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8"/>
                <a:gd name="T79" fmla="*/ 0 h 53"/>
                <a:gd name="T80" fmla="*/ 38 w 38"/>
                <a:gd name="T81" fmla="*/ 53 h 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8" h="53">
                  <a:moveTo>
                    <a:pt x="37" y="25"/>
                  </a:moveTo>
                  <a:lnTo>
                    <a:pt x="35" y="18"/>
                  </a:lnTo>
                  <a:lnTo>
                    <a:pt x="34" y="13"/>
                  </a:lnTo>
                  <a:lnTo>
                    <a:pt x="32" y="8"/>
                  </a:lnTo>
                  <a:lnTo>
                    <a:pt x="29" y="4"/>
                  </a:lnTo>
                  <a:lnTo>
                    <a:pt x="23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2"/>
                  </a:lnTo>
                  <a:lnTo>
                    <a:pt x="6" y="5"/>
                  </a:lnTo>
                  <a:lnTo>
                    <a:pt x="3" y="11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3" y="40"/>
                  </a:lnTo>
                  <a:lnTo>
                    <a:pt x="6" y="46"/>
                  </a:lnTo>
                  <a:lnTo>
                    <a:pt x="10" y="49"/>
                  </a:lnTo>
                  <a:lnTo>
                    <a:pt x="14" y="51"/>
                  </a:lnTo>
                  <a:lnTo>
                    <a:pt x="19" y="52"/>
                  </a:lnTo>
                  <a:lnTo>
                    <a:pt x="23" y="50"/>
                  </a:lnTo>
                  <a:lnTo>
                    <a:pt x="29" y="47"/>
                  </a:lnTo>
                  <a:lnTo>
                    <a:pt x="32" y="43"/>
                  </a:lnTo>
                  <a:lnTo>
                    <a:pt x="34" y="38"/>
                  </a:lnTo>
                  <a:lnTo>
                    <a:pt x="35" y="32"/>
                  </a:lnTo>
                  <a:lnTo>
                    <a:pt x="37" y="25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88" name="Freeform 445"/>
            <p:cNvSpPr>
              <a:spLocks/>
            </p:cNvSpPr>
            <p:nvPr/>
          </p:nvSpPr>
          <p:spPr bwMode="auto">
            <a:xfrm>
              <a:off x="1067" y="2784"/>
              <a:ext cx="51" cy="67"/>
            </a:xfrm>
            <a:custGeom>
              <a:avLst/>
              <a:gdLst>
                <a:gd name="T0" fmla="*/ 50 w 51"/>
                <a:gd name="T1" fmla="*/ 32 h 67"/>
                <a:gd name="T2" fmla="*/ 48 w 51"/>
                <a:gd name="T3" fmla="*/ 24 h 67"/>
                <a:gd name="T4" fmla="*/ 46 w 51"/>
                <a:gd name="T5" fmla="*/ 18 h 67"/>
                <a:gd name="T6" fmla="*/ 43 w 51"/>
                <a:gd name="T7" fmla="*/ 12 h 67"/>
                <a:gd name="T8" fmla="*/ 40 w 51"/>
                <a:gd name="T9" fmla="*/ 6 h 67"/>
                <a:gd name="T10" fmla="*/ 34 w 51"/>
                <a:gd name="T11" fmla="*/ 3 h 67"/>
                <a:gd name="T12" fmla="*/ 30 w 51"/>
                <a:gd name="T13" fmla="*/ 0 h 67"/>
                <a:gd name="T14" fmla="*/ 25 w 51"/>
                <a:gd name="T15" fmla="*/ 0 h 67"/>
                <a:gd name="T16" fmla="*/ 18 w 51"/>
                <a:gd name="T17" fmla="*/ 0 h 67"/>
                <a:gd name="T18" fmla="*/ 14 w 51"/>
                <a:gd name="T19" fmla="*/ 3 h 67"/>
                <a:gd name="T20" fmla="*/ 8 w 51"/>
                <a:gd name="T21" fmla="*/ 7 h 67"/>
                <a:gd name="T22" fmla="*/ 5 w 51"/>
                <a:gd name="T23" fmla="*/ 12 h 67"/>
                <a:gd name="T24" fmla="*/ 2 w 51"/>
                <a:gd name="T25" fmla="*/ 18 h 67"/>
                <a:gd name="T26" fmla="*/ 0 w 51"/>
                <a:gd name="T27" fmla="*/ 24 h 67"/>
                <a:gd name="T28" fmla="*/ 0 w 51"/>
                <a:gd name="T29" fmla="*/ 32 h 67"/>
                <a:gd name="T30" fmla="*/ 0 w 51"/>
                <a:gd name="T31" fmla="*/ 40 h 67"/>
                <a:gd name="T32" fmla="*/ 2 w 51"/>
                <a:gd name="T33" fmla="*/ 47 h 67"/>
                <a:gd name="T34" fmla="*/ 5 w 51"/>
                <a:gd name="T35" fmla="*/ 53 h 67"/>
                <a:gd name="T36" fmla="*/ 8 w 51"/>
                <a:gd name="T37" fmla="*/ 59 h 67"/>
                <a:gd name="T38" fmla="*/ 14 w 51"/>
                <a:gd name="T39" fmla="*/ 62 h 67"/>
                <a:gd name="T40" fmla="*/ 18 w 51"/>
                <a:gd name="T41" fmla="*/ 65 h 67"/>
                <a:gd name="T42" fmla="*/ 25 w 51"/>
                <a:gd name="T43" fmla="*/ 66 h 67"/>
                <a:gd name="T44" fmla="*/ 30 w 51"/>
                <a:gd name="T45" fmla="*/ 65 h 67"/>
                <a:gd name="T46" fmla="*/ 34 w 51"/>
                <a:gd name="T47" fmla="*/ 62 h 67"/>
                <a:gd name="T48" fmla="*/ 40 w 51"/>
                <a:gd name="T49" fmla="*/ 58 h 67"/>
                <a:gd name="T50" fmla="*/ 43 w 51"/>
                <a:gd name="T51" fmla="*/ 53 h 67"/>
                <a:gd name="T52" fmla="*/ 46 w 51"/>
                <a:gd name="T53" fmla="*/ 47 h 67"/>
                <a:gd name="T54" fmla="*/ 48 w 51"/>
                <a:gd name="T55" fmla="*/ 40 h 67"/>
                <a:gd name="T56" fmla="*/ 50 w 51"/>
                <a:gd name="T57" fmla="*/ 32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67"/>
                <a:gd name="T89" fmla="*/ 51 w 51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67">
                  <a:moveTo>
                    <a:pt x="50" y="32"/>
                  </a:moveTo>
                  <a:lnTo>
                    <a:pt x="48" y="24"/>
                  </a:lnTo>
                  <a:lnTo>
                    <a:pt x="46" y="18"/>
                  </a:lnTo>
                  <a:lnTo>
                    <a:pt x="43" y="12"/>
                  </a:lnTo>
                  <a:lnTo>
                    <a:pt x="40" y="6"/>
                  </a:lnTo>
                  <a:lnTo>
                    <a:pt x="34" y="3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8" y="0"/>
                  </a:lnTo>
                  <a:lnTo>
                    <a:pt x="14" y="3"/>
                  </a:lnTo>
                  <a:lnTo>
                    <a:pt x="8" y="7"/>
                  </a:lnTo>
                  <a:lnTo>
                    <a:pt x="5" y="12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7"/>
                  </a:lnTo>
                  <a:lnTo>
                    <a:pt x="5" y="53"/>
                  </a:lnTo>
                  <a:lnTo>
                    <a:pt x="8" y="59"/>
                  </a:lnTo>
                  <a:lnTo>
                    <a:pt x="14" y="62"/>
                  </a:lnTo>
                  <a:lnTo>
                    <a:pt x="18" y="65"/>
                  </a:lnTo>
                  <a:lnTo>
                    <a:pt x="25" y="66"/>
                  </a:lnTo>
                  <a:lnTo>
                    <a:pt x="30" y="65"/>
                  </a:lnTo>
                  <a:lnTo>
                    <a:pt x="34" y="62"/>
                  </a:lnTo>
                  <a:lnTo>
                    <a:pt x="40" y="58"/>
                  </a:lnTo>
                  <a:lnTo>
                    <a:pt x="43" y="53"/>
                  </a:lnTo>
                  <a:lnTo>
                    <a:pt x="46" y="47"/>
                  </a:lnTo>
                  <a:lnTo>
                    <a:pt x="48" y="40"/>
                  </a:lnTo>
                  <a:lnTo>
                    <a:pt x="50" y="32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89" name="Freeform 446"/>
            <p:cNvSpPr>
              <a:spLocks/>
            </p:cNvSpPr>
            <p:nvPr/>
          </p:nvSpPr>
          <p:spPr bwMode="auto">
            <a:xfrm>
              <a:off x="1007" y="2971"/>
              <a:ext cx="22" cy="29"/>
            </a:xfrm>
            <a:custGeom>
              <a:avLst/>
              <a:gdLst>
                <a:gd name="T0" fmla="*/ 0 w 22"/>
                <a:gd name="T1" fmla="*/ 8 h 29"/>
                <a:gd name="T2" fmla="*/ 0 w 22"/>
                <a:gd name="T3" fmla="*/ 6 h 29"/>
                <a:gd name="T4" fmla="*/ 0 w 22"/>
                <a:gd name="T5" fmla="*/ 5 h 29"/>
                <a:gd name="T6" fmla="*/ 0 w 22"/>
                <a:gd name="T7" fmla="*/ 3 h 29"/>
                <a:gd name="T8" fmla="*/ 1 w 22"/>
                <a:gd name="T9" fmla="*/ 2 h 29"/>
                <a:gd name="T10" fmla="*/ 3 w 22"/>
                <a:gd name="T11" fmla="*/ 1 h 29"/>
                <a:gd name="T12" fmla="*/ 4 w 22"/>
                <a:gd name="T13" fmla="*/ 0 h 29"/>
                <a:gd name="T14" fmla="*/ 6 w 22"/>
                <a:gd name="T15" fmla="*/ 0 h 29"/>
                <a:gd name="T16" fmla="*/ 7 w 22"/>
                <a:gd name="T17" fmla="*/ 0 h 29"/>
                <a:gd name="T18" fmla="*/ 9 w 22"/>
                <a:gd name="T19" fmla="*/ 0 h 29"/>
                <a:gd name="T20" fmla="*/ 12 w 22"/>
                <a:gd name="T21" fmla="*/ 0 h 29"/>
                <a:gd name="T22" fmla="*/ 13 w 22"/>
                <a:gd name="T23" fmla="*/ 0 h 29"/>
                <a:gd name="T24" fmla="*/ 15 w 22"/>
                <a:gd name="T25" fmla="*/ 0 h 29"/>
                <a:gd name="T26" fmla="*/ 16 w 22"/>
                <a:gd name="T27" fmla="*/ 1 h 29"/>
                <a:gd name="T28" fmla="*/ 18 w 22"/>
                <a:gd name="T29" fmla="*/ 2 h 29"/>
                <a:gd name="T30" fmla="*/ 19 w 22"/>
                <a:gd name="T31" fmla="*/ 3 h 29"/>
                <a:gd name="T32" fmla="*/ 21 w 22"/>
                <a:gd name="T33" fmla="*/ 5 h 29"/>
                <a:gd name="T34" fmla="*/ 21 w 22"/>
                <a:gd name="T35" fmla="*/ 6 h 29"/>
                <a:gd name="T36" fmla="*/ 21 w 22"/>
                <a:gd name="T37" fmla="*/ 8 h 29"/>
                <a:gd name="T38" fmla="*/ 21 w 22"/>
                <a:gd name="T39" fmla="*/ 18 h 29"/>
                <a:gd name="T40" fmla="*/ 21 w 22"/>
                <a:gd name="T41" fmla="*/ 20 h 29"/>
                <a:gd name="T42" fmla="*/ 21 w 22"/>
                <a:gd name="T43" fmla="*/ 22 h 29"/>
                <a:gd name="T44" fmla="*/ 19 w 22"/>
                <a:gd name="T45" fmla="*/ 23 h 29"/>
                <a:gd name="T46" fmla="*/ 18 w 22"/>
                <a:gd name="T47" fmla="*/ 24 h 29"/>
                <a:gd name="T48" fmla="*/ 16 w 22"/>
                <a:gd name="T49" fmla="*/ 26 h 29"/>
                <a:gd name="T50" fmla="*/ 15 w 22"/>
                <a:gd name="T51" fmla="*/ 27 h 29"/>
                <a:gd name="T52" fmla="*/ 13 w 22"/>
                <a:gd name="T53" fmla="*/ 28 h 29"/>
                <a:gd name="T54" fmla="*/ 12 w 22"/>
                <a:gd name="T55" fmla="*/ 28 h 29"/>
                <a:gd name="T56" fmla="*/ 9 w 22"/>
                <a:gd name="T57" fmla="*/ 28 h 29"/>
                <a:gd name="T58" fmla="*/ 7 w 22"/>
                <a:gd name="T59" fmla="*/ 28 h 29"/>
                <a:gd name="T60" fmla="*/ 6 w 22"/>
                <a:gd name="T61" fmla="*/ 28 h 29"/>
                <a:gd name="T62" fmla="*/ 4 w 22"/>
                <a:gd name="T63" fmla="*/ 27 h 29"/>
                <a:gd name="T64" fmla="*/ 3 w 22"/>
                <a:gd name="T65" fmla="*/ 26 h 29"/>
                <a:gd name="T66" fmla="*/ 1 w 22"/>
                <a:gd name="T67" fmla="*/ 24 h 29"/>
                <a:gd name="T68" fmla="*/ 0 w 22"/>
                <a:gd name="T69" fmla="*/ 23 h 29"/>
                <a:gd name="T70" fmla="*/ 0 w 22"/>
                <a:gd name="T71" fmla="*/ 22 h 29"/>
                <a:gd name="T72" fmla="*/ 0 w 22"/>
                <a:gd name="T73" fmla="*/ 20 h 29"/>
                <a:gd name="T74" fmla="*/ 0 w 22"/>
                <a:gd name="T75" fmla="*/ 18 h 29"/>
                <a:gd name="T76" fmla="*/ 0 w 22"/>
                <a:gd name="T77" fmla="*/ 8 h 2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2"/>
                <a:gd name="T118" fmla="*/ 0 h 29"/>
                <a:gd name="T119" fmla="*/ 22 w 22"/>
                <a:gd name="T120" fmla="*/ 29 h 2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2" h="29">
                  <a:moveTo>
                    <a:pt x="0" y="8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8" y="2"/>
                  </a:lnTo>
                  <a:lnTo>
                    <a:pt x="19" y="3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1" y="18"/>
                  </a:lnTo>
                  <a:lnTo>
                    <a:pt x="21" y="20"/>
                  </a:lnTo>
                  <a:lnTo>
                    <a:pt x="21" y="22"/>
                  </a:lnTo>
                  <a:lnTo>
                    <a:pt x="19" y="23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5" y="27"/>
                  </a:lnTo>
                  <a:lnTo>
                    <a:pt x="13" y="28"/>
                  </a:lnTo>
                  <a:lnTo>
                    <a:pt x="12" y="28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6" y="28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90" name="Freeform 447"/>
            <p:cNvSpPr>
              <a:spLocks/>
            </p:cNvSpPr>
            <p:nvPr/>
          </p:nvSpPr>
          <p:spPr bwMode="auto">
            <a:xfrm>
              <a:off x="1007" y="2980"/>
              <a:ext cx="24" cy="30"/>
            </a:xfrm>
            <a:custGeom>
              <a:avLst/>
              <a:gdLst>
                <a:gd name="T0" fmla="*/ 0 w 24"/>
                <a:gd name="T1" fmla="*/ 10 h 30"/>
                <a:gd name="T2" fmla="*/ 0 w 24"/>
                <a:gd name="T3" fmla="*/ 9 h 30"/>
                <a:gd name="T4" fmla="*/ 0 w 24"/>
                <a:gd name="T5" fmla="*/ 7 h 30"/>
                <a:gd name="T6" fmla="*/ 0 w 24"/>
                <a:gd name="T7" fmla="*/ 5 h 30"/>
                <a:gd name="T8" fmla="*/ 0 w 24"/>
                <a:gd name="T9" fmla="*/ 4 h 30"/>
                <a:gd name="T10" fmla="*/ 1 w 24"/>
                <a:gd name="T11" fmla="*/ 3 h 30"/>
                <a:gd name="T12" fmla="*/ 3 w 24"/>
                <a:gd name="T13" fmla="*/ 1 h 30"/>
                <a:gd name="T14" fmla="*/ 5 w 24"/>
                <a:gd name="T15" fmla="*/ 0 h 30"/>
                <a:gd name="T16" fmla="*/ 7 w 24"/>
                <a:gd name="T17" fmla="*/ 0 h 30"/>
                <a:gd name="T18" fmla="*/ 8 w 24"/>
                <a:gd name="T19" fmla="*/ 0 h 30"/>
                <a:gd name="T20" fmla="*/ 9 w 24"/>
                <a:gd name="T21" fmla="*/ 0 h 30"/>
                <a:gd name="T22" fmla="*/ 12 w 24"/>
                <a:gd name="T23" fmla="*/ 0 h 30"/>
                <a:gd name="T24" fmla="*/ 14 w 24"/>
                <a:gd name="T25" fmla="*/ 0 h 30"/>
                <a:gd name="T26" fmla="*/ 15 w 24"/>
                <a:gd name="T27" fmla="*/ 0 h 30"/>
                <a:gd name="T28" fmla="*/ 16 w 24"/>
                <a:gd name="T29" fmla="*/ 1 h 30"/>
                <a:gd name="T30" fmla="*/ 18 w 24"/>
                <a:gd name="T31" fmla="*/ 3 h 30"/>
                <a:gd name="T32" fmla="*/ 19 w 24"/>
                <a:gd name="T33" fmla="*/ 5 h 30"/>
                <a:gd name="T34" fmla="*/ 20 w 24"/>
                <a:gd name="T35" fmla="*/ 6 h 30"/>
                <a:gd name="T36" fmla="*/ 20 w 24"/>
                <a:gd name="T37" fmla="*/ 8 h 30"/>
                <a:gd name="T38" fmla="*/ 23 w 24"/>
                <a:gd name="T39" fmla="*/ 18 h 30"/>
                <a:gd name="T40" fmla="*/ 23 w 24"/>
                <a:gd name="T41" fmla="*/ 19 h 30"/>
                <a:gd name="T42" fmla="*/ 23 w 24"/>
                <a:gd name="T43" fmla="*/ 21 h 30"/>
                <a:gd name="T44" fmla="*/ 23 w 24"/>
                <a:gd name="T45" fmla="*/ 23 h 30"/>
                <a:gd name="T46" fmla="*/ 21 w 24"/>
                <a:gd name="T47" fmla="*/ 24 h 30"/>
                <a:gd name="T48" fmla="*/ 20 w 24"/>
                <a:gd name="T49" fmla="*/ 25 h 30"/>
                <a:gd name="T50" fmla="*/ 18 w 24"/>
                <a:gd name="T51" fmla="*/ 27 h 30"/>
                <a:gd name="T52" fmla="*/ 16 w 24"/>
                <a:gd name="T53" fmla="*/ 28 h 30"/>
                <a:gd name="T54" fmla="*/ 15 w 24"/>
                <a:gd name="T55" fmla="*/ 29 h 30"/>
                <a:gd name="T56" fmla="*/ 13 w 24"/>
                <a:gd name="T57" fmla="*/ 29 h 30"/>
                <a:gd name="T58" fmla="*/ 12 w 24"/>
                <a:gd name="T59" fmla="*/ 29 h 30"/>
                <a:gd name="T60" fmla="*/ 9 w 24"/>
                <a:gd name="T61" fmla="*/ 29 h 30"/>
                <a:gd name="T62" fmla="*/ 7 w 24"/>
                <a:gd name="T63" fmla="*/ 29 h 30"/>
                <a:gd name="T64" fmla="*/ 6 w 24"/>
                <a:gd name="T65" fmla="*/ 28 h 30"/>
                <a:gd name="T66" fmla="*/ 5 w 24"/>
                <a:gd name="T67" fmla="*/ 27 h 30"/>
                <a:gd name="T68" fmla="*/ 3 w 24"/>
                <a:gd name="T69" fmla="*/ 25 h 30"/>
                <a:gd name="T70" fmla="*/ 2 w 24"/>
                <a:gd name="T71" fmla="*/ 23 h 30"/>
                <a:gd name="T72" fmla="*/ 1 w 24"/>
                <a:gd name="T73" fmla="*/ 22 h 30"/>
                <a:gd name="T74" fmla="*/ 1 w 24"/>
                <a:gd name="T75" fmla="*/ 20 h 30"/>
                <a:gd name="T76" fmla="*/ 0 w 24"/>
                <a:gd name="T77" fmla="*/ 10 h 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30"/>
                <a:gd name="T119" fmla="*/ 24 w 24"/>
                <a:gd name="T120" fmla="*/ 30 h 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30">
                  <a:moveTo>
                    <a:pt x="0" y="10"/>
                  </a:moveTo>
                  <a:lnTo>
                    <a:pt x="0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8" y="3"/>
                  </a:lnTo>
                  <a:lnTo>
                    <a:pt x="19" y="5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3" y="18"/>
                  </a:lnTo>
                  <a:lnTo>
                    <a:pt x="23" y="19"/>
                  </a:lnTo>
                  <a:lnTo>
                    <a:pt x="23" y="21"/>
                  </a:lnTo>
                  <a:lnTo>
                    <a:pt x="23" y="23"/>
                  </a:lnTo>
                  <a:lnTo>
                    <a:pt x="21" y="24"/>
                  </a:lnTo>
                  <a:lnTo>
                    <a:pt x="20" y="25"/>
                  </a:lnTo>
                  <a:lnTo>
                    <a:pt x="18" y="27"/>
                  </a:lnTo>
                  <a:lnTo>
                    <a:pt x="16" y="28"/>
                  </a:lnTo>
                  <a:lnTo>
                    <a:pt x="15" y="29"/>
                  </a:lnTo>
                  <a:lnTo>
                    <a:pt x="13" y="29"/>
                  </a:lnTo>
                  <a:lnTo>
                    <a:pt x="12" y="29"/>
                  </a:lnTo>
                  <a:lnTo>
                    <a:pt x="9" y="29"/>
                  </a:lnTo>
                  <a:lnTo>
                    <a:pt x="7" y="29"/>
                  </a:lnTo>
                  <a:lnTo>
                    <a:pt x="6" y="28"/>
                  </a:lnTo>
                  <a:lnTo>
                    <a:pt x="5" y="27"/>
                  </a:lnTo>
                  <a:lnTo>
                    <a:pt x="3" y="25"/>
                  </a:lnTo>
                  <a:lnTo>
                    <a:pt x="2" y="23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0" y="1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91" name="Freeform 448"/>
            <p:cNvSpPr>
              <a:spLocks/>
            </p:cNvSpPr>
            <p:nvPr/>
          </p:nvSpPr>
          <p:spPr bwMode="auto">
            <a:xfrm>
              <a:off x="1009" y="2990"/>
              <a:ext cx="24" cy="30"/>
            </a:xfrm>
            <a:custGeom>
              <a:avLst/>
              <a:gdLst>
                <a:gd name="T0" fmla="*/ 0 w 24"/>
                <a:gd name="T1" fmla="*/ 11 h 30"/>
                <a:gd name="T2" fmla="*/ 0 w 24"/>
                <a:gd name="T3" fmla="*/ 9 h 30"/>
                <a:gd name="T4" fmla="*/ 0 w 24"/>
                <a:gd name="T5" fmla="*/ 7 h 30"/>
                <a:gd name="T6" fmla="*/ 0 w 24"/>
                <a:gd name="T7" fmla="*/ 6 h 30"/>
                <a:gd name="T8" fmla="*/ 0 w 24"/>
                <a:gd name="T9" fmla="*/ 5 h 30"/>
                <a:gd name="T10" fmla="*/ 1 w 24"/>
                <a:gd name="T11" fmla="*/ 3 h 30"/>
                <a:gd name="T12" fmla="*/ 3 w 24"/>
                <a:gd name="T13" fmla="*/ 1 h 30"/>
                <a:gd name="T14" fmla="*/ 4 w 24"/>
                <a:gd name="T15" fmla="*/ 0 h 30"/>
                <a:gd name="T16" fmla="*/ 6 w 24"/>
                <a:gd name="T17" fmla="*/ 0 h 30"/>
                <a:gd name="T18" fmla="*/ 7 w 24"/>
                <a:gd name="T19" fmla="*/ 0 h 30"/>
                <a:gd name="T20" fmla="*/ 9 w 24"/>
                <a:gd name="T21" fmla="*/ 0 h 30"/>
                <a:gd name="T22" fmla="*/ 12 w 24"/>
                <a:gd name="T23" fmla="*/ 0 h 30"/>
                <a:gd name="T24" fmla="*/ 14 w 24"/>
                <a:gd name="T25" fmla="*/ 0 h 30"/>
                <a:gd name="T26" fmla="*/ 15 w 24"/>
                <a:gd name="T27" fmla="*/ 0 h 30"/>
                <a:gd name="T28" fmla="*/ 16 w 24"/>
                <a:gd name="T29" fmla="*/ 1 h 30"/>
                <a:gd name="T30" fmla="*/ 18 w 24"/>
                <a:gd name="T31" fmla="*/ 3 h 30"/>
                <a:gd name="T32" fmla="*/ 19 w 24"/>
                <a:gd name="T33" fmla="*/ 4 h 30"/>
                <a:gd name="T34" fmla="*/ 20 w 24"/>
                <a:gd name="T35" fmla="*/ 6 h 30"/>
                <a:gd name="T36" fmla="*/ 20 w 24"/>
                <a:gd name="T37" fmla="*/ 7 h 30"/>
                <a:gd name="T38" fmla="*/ 23 w 24"/>
                <a:gd name="T39" fmla="*/ 17 h 30"/>
                <a:gd name="T40" fmla="*/ 23 w 24"/>
                <a:gd name="T41" fmla="*/ 19 h 30"/>
                <a:gd name="T42" fmla="*/ 23 w 24"/>
                <a:gd name="T43" fmla="*/ 21 h 30"/>
                <a:gd name="T44" fmla="*/ 23 w 24"/>
                <a:gd name="T45" fmla="*/ 22 h 30"/>
                <a:gd name="T46" fmla="*/ 21 w 24"/>
                <a:gd name="T47" fmla="*/ 23 h 30"/>
                <a:gd name="T48" fmla="*/ 20 w 24"/>
                <a:gd name="T49" fmla="*/ 25 h 30"/>
                <a:gd name="T50" fmla="*/ 18 w 24"/>
                <a:gd name="T51" fmla="*/ 27 h 30"/>
                <a:gd name="T52" fmla="*/ 17 w 24"/>
                <a:gd name="T53" fmla="*/ 28 h 30"/>
                <a:gd name="T54" fmla="*/ 15 w 24"/>
                <a:gd name="T55" fmla="*/ 29 h 30"/>
                <a:gd name="T56" fmla="*/ 14 w 24"/>
                <a:gd name="T57" fmla="*/ 29 h 30"/>
                <a:gd name="T58" fmla="*/ 12 w 24"/>
                <a:gd name="T59" fmla="*/ 29 h 30"/>
                <a:gd name="T60" fmla="*/ 9 w 24"/>
                <a:gd name="T61" fmla="*/ 29 h 30"/>
                <a:gd name="T62" fmla="*/ 7 w 24"/>
                <a:gd name="T63" fmla="*/ 29 h 30"/>
                <a:gd name="T64" fmla="*/ 7 w 24"/>
                <a:gd name="T65" fmla="*/ 28 h 30"/>
                <a:gd name="T66" fmla="*/ 5 w 24"/>
                <a:gd name="T67" fmla="*/ 27 h 30"/>
                <a:gd name="T68" fmla="*/ 3 w 24"/>
                <a:gd name="T69" fmla="*/ 25 h 30"/>
                <a:gd name="T70" fmla="*/ 2 w 24"/>
                <a:gd name="T71" fmla="*/ 24 h 30"/>
                <a:gd name="T72" fmla="*/ 1 w 24"/>
                <a:gd name="T73" fmla="*/ 22 h 30"/>
                <a:gd name="T74" fmla="*/ 1 w 24"/>
                <a:gd name="T75" fmla="*/ 21 h 30"/>
                <a:gd name="T76" fmla="*/ 0 w 24"/>
                <a:gd name="T77" fmla="*/ 11 h 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30"/>
                <a:gd name="T119" fmla="*/ 24 w 24"/>
                <a:gd name="T120" fmla="*/ 30 h 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30">
                  <a:moveTo>
                    <a:pt x="0" y="11"/>
                  </a:move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8" y="3"/>
                  </a:lnTo>
                  <a:lnTo>
                    <a:pt x="19" y="4"/>
                  </a:lnTo>
                  <a:lnTo>
                    <a:pt x="20" y="6"/>
                  </a:lnTo>
                  <a:lnTo>
                    <a:pt x="20" y="7"/>
                  </a:lnTo>
                  <a:lnTo>
                    <a:pt x="23" y="17"/>
                  </a:lnTo>
                  <a:lnTo>
                    <a:pt x="23" y="19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1" y="23"/>
                  </a:lnTo>
                  <a:lnTo>
                    <a:pt x="20" y="25"/>
                  </a:lnTo>
                  <a:lnTo>
                    <a:pt x="18" y="27"/>
                  </a:lnTo>
                  <a:lnTo>
                    <a:pt x="17" y="28"/>
                  </a:lnTo>
                  <a:lnTo>
                    <a:pt x="15" y="29"/>
                  </a:lnTo>
                  <a:lnTo>
                    <a:pt x="14" y="29"/>
                  </a:lnTo>
                  <a:lnTo>
                    <a:pt x="12" y="29"/>
                  </a:lnTo>
                  <a:lnTo>
                    <a:pt x="9" y="29"/>
                  </a:lnTo>
                  <a:lnTo>
                    <a:pt x="7" y="29"/>
                  </a:lnTo>
                  <a:lnTo>
                    <a:pt x="7" y="28"/>
                  </a:lnTo>
                  <a:lnTo>
                    <a:pt x="5" y="27"/>
                  </a:lnTo>
                  <a:lnTo>
                    <a:pt x="3" y="25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0" y="11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92" name="Freeform 449"/>
            <p:cNvSpPr>
              <a:spLocks/>
            </p:cNvSpPr>
            <p:nvPr/>
          </p:nvSpPr>
          <p:spPr bwMode="auto">
            <a:xfrm>
              <a:off x="1010" y="3000"/>
              <a:ext cx="26" cy="28"/>
            </a:xfrm>
            <a:custGeom>
              <a:avLst/>
              <a:gdLst>
                <a:gd name="T0" fmla="*/ 0 w 26"/>
                <a:gd name="T1" fmla="*/ 12 h 28"/>
                <a:gd name="T2" fmla="*/ 0 w 26"/>
                <a:gd name="T3" fmla="*/ 10 h 28"/>
                <a:gd name="T4" fmla="*/ 0 w 26"/>
                <a:gd name="T5" fmla="*/ 9 h 28"/>
                <a:gd name="T6" fmla="*/ 0 w 26"/>
                <a:gd name="T7" fmla="*/ 8 h 28"/>
                <a:gd name="T8" fmla="*/ 0 w 26"/>
                <a:gd name="T9" fmla="*/ 6 h 28"/>
                <a:gd name="T10" fmla="*/ 0 w 26"/>
                <a:gd name="T11" fmla="*/ 5 h 28"/>
                <a:gd name="T12" fmla="*/ 1 w 26"/>
                <a:gd name="T13" fmla="*/ 3 h 28"/>
                <a:gd name="T14" fmla="*/ 3 w 26"/>
                <a:gd name="T15" fmla="*/ 2 h 28"/>
                <a:gd name="T16" fmla="*/ 4 w 26"/>
                <a:gd name="T17" fmla="*/ 0 h 28"/>
                <a:gd name="T18" fmla="*/ 6 w 26"/>
                <a:gd name="T19" fmla="*/ 0 h 28"/>
                <a:gd name="T20" fmla="*/ 7 w 26"/>
                <a:gd name="T21" fmla="*/ 0 h 28"/>
                <a:gd name="T22" fmla="*/ 9 w 26"/>
                <a:gd name="T23" fmla="*/ 0 h 28"/>
                <a:gd name="T24" fmla="*/ 10 w 26"/>
                <a:gd name="T25" fmla="*/ 0 h 28"/>
                <a:gd name="T26" fmla="*/ 13 w 26"/>
                <a:gd name="T27" fmla="*/ 0 h 28"/>
                <a:gd name="T28" fmla="*/ 15 w 26"/>
                <a:gd name="T29" fmla="*/ 0 h 28"/>
                <a:gd name="T30" fmla="*/ 16 w 26"/>
                <a:gd name="T31" fmla="*/ 1 h 28"/>
                <a:gd name="T32" fmla="*/ 17 w 26"/>
                <a:gd name="T33" fmla="*/ 3 h 28"/>
                <a:gd name="T34" fmla="*/ 19 w 26"/>
                <a:gd name="T35" fmla="*/ 4 h 28"/>
                <a:gd name="T36" fmla="*/ 20 w 26"/>
                <a:gd name="T37" fmla="*/ 5 h 28"/>
                <a:gd name="T38" fmla="*/ 25 w 26"/>
                <a:gd name="T39" fmla="*/ 14 h 28"/>
                <a:gd name="T40" fmla="*/ 25 w 26"/>
                <a:gd name="T41" fmla="*/ 16 h 28"/>
                <a:gd name="T42" fmla="*/ 25 w 26"/>
                <a:gd name="T43" fmla="*/ 17 h 28"/>
                <a:gd name="T44" fmla="*/ 25 w 26"/>
                <a:gd name="T45" fmla="*/ 18 h 28"/>
                <a:gd name="T46" fmla="*/ 25 w 26"/>
                <a:gd name="T47" fmla="*/ 20 h 28"/>
                <a:gd name="T48" fmla="*/ 23 w 26"/>
                <a:gd name="T49" fmla="*/ 21 h 28"/>
                <a:gd name="T50" fmla="*/ 22 w 26"/>
                <a:gd name="T51" fmla="*/ 23 h 28"/>
                <a:gd name="T52" fmla="*/ 20 w 26"/>
                <a:gd name="T53" fmla="*/ 24 h 28"/>
                <a:gd name="T54" fmla="*/ 19 w 26"/>
                <a:gd name="T55" fmla="*/ 26 h 28"/>
                <a:gd name="T56" fmla="*/ 17 w 26"/>
                <a:gd name="T57" fmla="*/ 27 h 28"/>
                <a:gd name="T58" fmla="*/ 16 w 26"/>
                <a:gd name="T59" fmla="*/ 27 h 28"/>
                <a:gd name="T60" fmla="*/ 14 w 26"/>
                <a:gd name="T61" fmla="*/ 27 h 28"/>
                <a:gd name="T62" fmla="*/ 13 w 26"/>
                <a:gd name="T63" fmla="*/ 27 h 28"/>
                <a:gd name="T64" fmla="*/ 10 w 26"/>
                <a:gd name="T65" fmla="*/ 27 h 28"/>
                <a:gd name="T66" fmla="*/ 8 w 26"/>
                <a:gd name="T67" fmla="*/ 26 h 28"/>
                <a:gd name="T68" fmla="*/ 7 w 26"/>
                <a:gd name="T69" fmla="*/ 25 h 28"/>
                <a:gd name="T70" fmla="*/ 6 w 26"/>
                <a:gd name="T71" fmla="*/ 23 h 28"/>
                <a:gd name="T72" fmla="*/ 4 w 26"/>
                <a:gd name="T73" fmla="*/ 22 h 28"/>
                <a:gd name="T74" fmla="*/ 3 w 26"/>
                <a:gd name="T75" fmla="*/ 21 h 28"/>
                <a:gd name="T76" fmla="*/ 0 w 26"/>
                <a:gd name="T77" fmla="*/ 12 h 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"/>
                <a:gd name="T118" fmla="*/ 0 h 28"/>
                <a:gd name="T119" fmla="*/ 26 w 26"/>
                <a:gd name="T120" fmla="*/ 28 h 2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" h="28">
                  <a:moveTo>
                    <a:pt x="0" y="12"/>
                  </a:move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7" y="3"/>
                  </a:lnTo>
                  <a:lnTo>
                    <a:pt x="19" y="4"/>
                  </a:lnTo>
                  <a:lnTo>
                    <a:pt x="20" y="5"/>
                  </a:lnTo>
                  <a:lnTo>
                    <a:pt x="25" y="14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20"/>
                  </a:lnTo>
                  <a:lnTo>
                    <a:pt x="23" y="21"/>
                  </a:lnTo>
                  <a:lnTo>
                    <a:pt x="22" y="23"/>
                  </a:lnTo>
                  <a:lnTo>
                    <a:pt x="20" y="24"/>
                  </a:lnTo>
                  <a:lnTo>
                    <a:pt x="19" y="26"/>
                  </a:lnTo>
                  <a:lnTo>
                    <a:pt x="17" y="27"/>
                  </a:lnTo>
                  <a:lnTo>
                    <a:pt x="16" y="27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0" y="27"/>
                  </a:lnTo>
                  <a:lnTo>
                    <a:pt x="8" y="26"/>
                  </a:lnTo>
                  <a:lnTo>
                    <a:pt x="7" y="25"/>
                  </a:lnTo>
                  <a:lnTo>
                    <a:pt x="6" y="23"/>
                  </a:lnTo>
                  <a:lnTo>
                    <a:pt x="4" y="22"/>
                  </a:lnTo>
                  <a:lnTo>
                    <a:pt x="3" y="21"/>
                  </a:lnTo>
                  <a:lnTo>
                    <a:pt x="0" y="12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93" name="Freeform 450"/>
            <p:cNvSpPr>
              <a:spLocks/>
            </p:cNvSpPr>
            <p:nvPr/>
          </p:nvSpPr>
          <p:spPr bwMode="auto">
            <a:xfrm>
              <a:off x="1015" y="3008"/>
              <a:ext cx="26" cy="27"/>
            </a:xfrm>
            <a:custGeom>
              <a:avLst/>
              <a:gdLst>
                <a:gd name="T0" fmla="*/ 0 w 26"/>
                <a:gd name="T1" fmla="*/ 13 h 27"/>
                <a:gd name="T2" fmla="*/ 0 w 26"/>
                <a:gd name="T3" fmla="*/ 11 h 27"/>
                <a:gd name="T4" fmla="*/ 0 w 26"/>
                <a:gd name="T5" fmla="*/ 9 h 27"/>
                <a:gd name="T6" fmla="*/ 0 w 26"/>
                <a:gd name="T7" fmla="*/ 8 h 27"/>
                <a:gd name="T8" fmla="*/ 0 w 26"/>
                <a:gd name="T9" fmla="*/ 6 h 27"/>
                <a:gd name="T10" fmla="*/ 0 w 26"/>
                <a:gd name="T11" fmla="*/ 5 h 27"/>
                <a:gd name="T12" fmla="*/ 1 w 26"/>
                <a:gd name="T13" fmla="*/ 3 h 27"/>
                <a:gd name="T14" fmla="*/ 2 w 26"/>
                <a:gd name="T15" fmla="*/ 2 h 27"/>
                <a:gd name="T16" fmla="*/ 4 w 26"/>
                <a:gd name="T17" fmla="*/ 1 h 27"/>
                <a:gd name="T18" fmla="*/ 6 w 26"/>
                <a:gd name="T19" fmla="*/ 0 h 27"/>
                <a:gd name="T20" fmla="*/ 7 w 26"/>
                <a:gd name="T21" fmla="*/ 0 h 27"/>
                <a:gd name="T22" fmla="*/ 9 w 26"/>
                <a:gd name="T23" fmla="*/ 0 h 27"/>
                <a:gd name="T24" fmla="*/ 10 w 26"/>
                <a:gd name="T25" fmla="*/ 0 h 27"/>
                <a:gd name="T26" fmla="*/ 13 w 26"/>
                <a:gd name="T27" fmla="*/ 0 h 27"/>
                <a:gd name="T28" fmla="*/ 15 w 26"/>
                <a:gd name="T29" fmla="*/ 0 h 27"/>
                <a:gd name="T30" fmla="*/ 16 w 26"/>
                <a:gd name="T31" fmla="*/ 1 h 27"/>
                <a:gd name="T32" fmla="*/ 17 w 26"/>
                <a:gd name="T33" fmla="*/ 2 h 27"/>
                <a:gd name="T34" fmla="*/ 18 w 26"/>
                <a:gd name="T35" fmla="*/ 4 h 27"/>
                <a:gd name="T36" fmla="*/ 19 w 26"/>
                <a:gd name="T37" fmla="*/ 6 h 27"/>
                <a:gd name="T38" fmla="*/ 23 w 26"/>
                <a:gd name="T39" fmla="*/ 13 h 27"/>
                <a:gd name="T40" fmla="*/ 25 w 26"/>
                <a:gd name="T41" fmla="*/ 15 h 27"/>
                <a:gd name="T42" fmla="*/ 25 w 26"/>
                <a:gd name="T43" fmla="*/ 17 h 27"/>
                <a:gd name="T44" fmla="*/ 25 w 26"/>
                <a:gd name="T45" fmla="*/ 18 h 27"/>
                <a:gd name="T46" fmla="*/ 25 w 26"/>
                <a:gd name="T47" fmla="*/ 19 h 27"/>
                <a:gd name="T48" fmla="*/ 23 w 26"/>
                <a:gd name="T49" fmla="*/ 21 h 27"/>
                <a:gd name="T50" fmla="*/ 22 w 26"/>
                <a:gd name="T51" fmla="*/ 22 h 27"/>
                <a:gd name="T52" fmla="*/ 21 w 26"/>
                <a:gd name="T53" fmla="*/ 23 h 27"/>
                <a:gd name="T54" fmla="*/ 19 w 26"/>
                <a:gd name="T55" fmla="*/ 24 h 27"/>
                <a:gd name="T56" fmla="*/ 17 w 26"/>
                <a:gd name="T57" fmla="*/ 25 h 27"/>
                <a:gd name="T58" fmla="*/ 16 w 26"/>
                <a:gd name="T59" fmla="*/ 26 h 27"/>
                <a:gd name="T60" fmla="*/ 14 w 26"/>
                <a:gd name="T61" fmla="*/ 26 h 27"/>
                <a:gd name="T62" fmla="*/ 13 w 26"/>
                <a:gd name="T63" fmla="*/ 26 h 27"/>
                <a:gd name="T64" fmla="*/ 10 w 26"/>
                <a:gd name="T65" fmla="*/ 26 h 27"/>
                <a:gd name="T66" fmla="*/ 8 w 26"/>
                <a:gd name="T67" fmla="*/ 25 h 27"/>
                <a:gd name="T68" fmla="*/ 7 w 26"/>
                <a:gd name="T69" fmla="*/ 24 h 27"/>
                <a:gd name="T70" fmla="*/ 6 w 26"/>
                <a:gd name="T71" fmla="*/ 23 h 27"/>
                <a:gd name="T72" fmla="*/ 5 w 26"/>
                <a:gd name="T73" fmla="*/ 21 h 27"/>
                <a:gd name="T74" fmla="*/ 4 w 26"/>
                <a:gd name="T75" fmla="*/ 20 h 27"/>
                <a:gd name="T76" fmla="*/ 0 w 26"/>
                <a:gd name="T77" fmla="*/ 13 h 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"/>
                <a:gd name="T118" fmla="*/ 0 h 27"/>
                <a:gd name="T119" fmla="*/ 26 w 26"/>
                <a:gd name="T120" fmla="*/ 27 h 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" h="27">
                  <a:moveTo>
                    <a:pt x="0" y="13"/>
                  </a:move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1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7" y="2"/>
                  </a:lnTo>
                  <a:lnTo>
                    <a:pt x="18" y="4"/>
                  </a:lnTo>
                  <a:lnTo>
                    <a:pt x="19" y="6"/>
                  </a:lnTo>
                  <a:lnTo>
                    <a:pt x="23" y="13"/>
                  </a:lnTo>
                  <a:lnTo>
                    <a:pt x="25" y="15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9"/>
                  </a:lnTo>
                  <a:lnTo>
                    <a:pt x="23" y="21"/>
                  </a:lnTo>
                  <a:lnTo>
                    <a:pt x="22" y="22"/>
                  </a:lnTo>
                  <a:lnTo>
                    <a:pt x="21" y="23"/>
                  </a:lnTo>
                  <a:lnTo>
                    <a:pt x="19" y="24"/>
                  </a:lnTo>
                  <a:lnTo>
                    <a:pt x="17" y="25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7" y="24"/>
                  </a:lnTo>
                  <a:lnTo>
                    <a:pt x="6" y="23"/>
                  </a:lnTo>
                  <a:lnTo>
                    <a:pt x="5" y="21"/>
                  </a:lnTo>
                  <a:lnTo>
                    <a:pt x="4" y="20"/>
                  </a:lnTo>
                  <a:lnTo>
                    <a:pt x="0" y="13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94" name="Freeform 451"/>
            <p:cNvSpPr>
              <a:spLocks/>
            </p:cNvSpPr>
            <p:nvPr/>
          </p:nvSpPr>
          <p:spPr bwMode="auto">
            <a:xfrm>
              <a:off x="1018" y="3016"/>
              <a:ext cx="27" cy="25"/>
            </a:xfrm>
            <a:custGeom>
              <a:avLst/>
              <a:gdLst>
                <a:gd name="T0" fmla="*/ 1 w 27"/>
                <a:gd name="T1" fmla="*/ 13 h 25"/>
                <a:gd name="T2" fmla="*/ 0 w 27"/>
                <a:gd name="T3" fmla="*/ 13 h 25"/>
                <a:gd name="T4" fmla="*/ 0 w 27"/>
                <a:gd name="T5" fmla="*/ 12 h 25"/>
                <a:gd name="T6" fmla="*/ 0 w 27"/>
                <a:gd name="T7" fmla="*/ 10 h 25"/>
                <a:gd name="T8" fmla="*/ 0 w 27"/>
                <a:gd name="T9" fmla="*/ 9 h 25"/>
                <a:gd name="T10" fmla="*/ 0 w 27"/>
                <a:gd name="T11" fmla="*/ 7 h 25"/>
                <a:gd name="T12" fmla="*/ 0 w 27"/>
                <a:gd name="T13" fmla="*/ 6 h 25"/>
                <a:gd name="T14" fmla="*/ 1 w 27"/>
                <a:gd name="T15" fmla="*/ 4 h 25"/>
                <a:gd name="T16" fmla="*/ 2 w 27"/>
                <a:gd name="T17" fmla="*/ 2 h 25"/>
                <a:gd name="T18" fmla="*/ 4 w 27"/>
                <a:gd name="T19" fmla="*/ 1 h 25"/>
                <a:gd name="T20" fmla="*/ 5 w 27"/>
                <a:gd name="T21" fmla="*/ 0 h 25"/>
                <a:gd name="T22" fmla="*/ 7 w 27"/>
                <a:gd name="T23" fmla="*/ 0 h 25"/>
                <a:gd name="T24" fmla="*/ 8 w 27"/>
                <a:gd name="T25" fmla="*/ 0 h 25"/>
                <a:gd name="T26" fmla="*/ 9 w 27"/>
                <a:gd name="T27" fmla="*/ 0 h 25"/>
                <a:gd name="T28" fmla="*/ 11 w 27"/>
                <a:gd name="T29" fmla="*/ 0 h 25"/>
                <a:gd name="T30" fmla="*/ 14 w 27"/>
                <a:gd name="T31" fmla="*/ 0 h 25"/>
                <a:gd name="T32" fmla="*/ 16 w 27"/>
                <a:gd name="T33" fmla="*/ 1 h 25"/>
                <a:gd name="T34" fmla="*/ 17 w 27"/>
                <a:gd name="T35" fmla="*/ 2 h 25"/>
                <a:gd name="T36" fmla="*/ 18 w 27"/>
                <a:gd name="T37" fmla="*/ 4 h 25"/>
                <a:gd name="T38" fmla="*/ 23 w 27"/>
                <a:gd name="T39" fmla="*/ 10 h 25"/>
                <a:gd name="T40" fmla="*/ 24 w 27"/>
                <a:gd name="T41" fmla="*/ 11 h 25"/>
                <a:gd name="T42" fmla="*/ 26 w 27"/>
                <a:gd name="T43" fmla="*/ 12 h 25"/>
                <a:gd name="T44" fmla="*/ 26 w 27"/>
                <a:gd name="T45" fmla="*/ 13 h 25"/>
                <a:gd name="T46" fmla="*/ 26 w 27"/>
                <a:gd name="T47" fmla="*/ 14 h 25"/>
                <a:gd name="T48" fmla="*/ 26 w 27"/>
                <a:gd name="T49" fmla="*/ 16 h 25"/>
                <a:gd name="T50" fmla="*/ 24 w 27"/>
                <a:gd name="T51" fmla="*/ 18 h 25"/>
                <a:gd name="T52" fmla="*/ 23 w 27"/>
                <a:gd name="T53" fmla="*/ 19 h 25"/>
                <a:gd name="T54" fmla="*/ 22 w 27"/>
                <a:gd name="T55" fmla="*/ 21 h 25"/>
                <a:gd name="T56" fmla="*/ 20 w 27"/>
                <a:gd name="T57" fmla="*/ 22 h 25"/>
                <a:gd name="T58" fmla="*/ 19 w 27"/>
                <a:gd name="T59" fmla="*/ 23 h 25"/>
                <a:gd name="T60" fmla="*/ 17 w 27"/>
                <a:gd name="T61" fmla="*/ 24 h 25"/>
                <a:gd name="T62" fmla="*/ 16 w 27"/>
                <a:gd name="T63" fmla="*/ 24 h 25"/>
                <a:gd name="T64" fmla="*/ 15 w 27"/>
                <a:gd name="T65" fmla="*/ 24 h 25"/>
                <a:gd name="T66" fmla="*/ 13 w 27"/>
                <a:gd name="T67" fmla="*/ 24 h 25"/>
                <a:gd name="T68" fmla="*/ 10 w 27"/>
                <a:gd name="T69" fmla="*/ 23 h 25"/>
                <a:gd name="T70" fmla="*/ 8 w 27"/>
                <a:gd name="T71" fmla="*/ 22 h 25"/>
                <a:gd name="T72" fmla="*/ 7 w 27"/>
                <a:gd name="T73" fmla="*/ 21 h 25"/>
                <a:gd name="T74" fmla="*/ 6 w 27"/>
                <a:gd name="T75" fmla="*/ 19 h 25"/>
                <a:gd name="T76" fmla="*/ 1 w 27"/>
                <a:gd name="T77" fmla="*/ 13 h 2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"/>
                <a:gd name="T118" fmla="*/ 0 h 25"/>
                <a:gd name="T119" fmla="*/ 27 w 27"/>
                <a:gd name="T120" fmla="*/ 25 h 2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" h="25">
                  <a:moveTo>
                    <a:pt x="1" y="13"/>
                  </a:moveTo>
                  <a:lnTo>
                    <a:pt x="0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17" y="2"/>
                  </a:lnTo>
                  <a:lnTo>
                    <a:pt x="18" y="4"/>
                  </a:lnTo>
                  <a:lnTo>
                    <a:pt x="23" y="10"/>
                  </a:lnTo>
                  <a:lnTo>
                    <a:pt x="24" y="11"/>
                  </a:lnTo>
                  <a:lnTo>
                    <a:pt x="26" y="12"/>
                  </a:lnTo>
                  <a:lnTo>
                    <a:pt x="26" y="13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3" y="19"/>
                  </a:lnTo>
                  <a:lnTo>
                    <a:pt x="22" y="21"/>
                  </a:lnTo>
                  <a:lnTo>
                    <a:pt x="20" y="22"/>
                  </a:lnTo>
                  <a:lnTo>
                    <a:pt x="19" y="23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3" y="24"/>
                  </a:lnTo>
                  <a:lnTo>
                    <a:pt x="10" y="23"/>
                  </a:lnTo>
                  <a:lnTo>
                    <a:pt x="8" y="22"/>
                  </a:lnTo>
                  <a:lnTo>
                    <a:pt x="7" y="21"/>
                  </a:lnTo>
                  <a:lnTo>
                    <a:pt x="6" y="19"/>
                  </a:lnTo>
                  <a:lnTo>
                    <a:pt x="1" y="13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95" name="Freeform 452"/>
            <p:cNvSpPr>
              <a:spLocks/>
            </p:cNvSpPr>
            <p:nvPr/>
          </p:nvSpPr>
          <p:spPr bwMode="auto">
            <a:xfrm>
              <a:off x="1023" y="3022"/>
              <a:ext cx="27" cy="24"/>
            </a:xfrm>
            <a:custGeom>
              <a:avLst/>
              <a:gdLst>
                <a:gd name="T0" fmla="*/ 2 w 27"/>
                <a:gd name="T1" fmla="*/ 15 h 24"/>
                <a:gd name="T2" fmla="*/ 1 w 27"/>
                <a:gd name="T3" fmla="*/ 13 h 24"/>
                <a:gd name="T4" fmla="*/ 0 w 27"/>
                <a:gd name="T5" fmla="*/ 12 h 24"/>
                <a:gd name="T6" fmla="*/ 0 w 27"/>
                <a:gd name="T7" fmla="*/ 11 h 24"/>
                <a:gd name="T8" fmla="*/ 0 w 27"/>
                <a:gd name="T9" fmla="*/ 9 h 24"/>
                <a:gd name="T10" fmla="*/ 0 w 27"/>
                <a:gd name="T11" fmla="*/ 7 h 24"/>
                <a:gd name="T12" fmla="*/ 0 w 27"/>
                <a:gd name="T13" fmla="*/ 6 h 24"/>
                <a:gd name="T14" fmla="*/ 0 w 27"/>
                <a:gd name="T15" fmla="*/ 5 h 24"/>
                <a:gd name="T16" fmla="*/ 1 w 27"/>
                <a:gd name="T17" fmla="*/ 4 h 24"/>
                <a:gd name="T18" fmla="*/ 2 w 27"/>
                <a:gd name="T19" fmla="*/ 2 h 24"/>
                <a:gd name="T20" fmla="*/ 4 w 27"/>
                <a:gd name="T21" fmla="*/ 1 h 24"/>
                <a:gd name="T22" fmla="*/ 5 w 27"/>
                <a:gd name="T23" fmla="*/ 0 h 24"/>
                <a:gd name="T24" fmla="*/ 6 w 27"/>
                <a:gd name="T25" fmla="*/ 0 h 24"/>
                <a:gd name="T26" fmla="*/ 8 w 27"/>
                <a:gd name="T27" fmla="*/ 0 h 24"/>
                <a:gd name="T28" fmla="*/ 10 w 27"/>
                <a:gd name="T29" fmla="*/ 0 h 24"/>
                <a:gd name="T30" fmla="*/ 13 w 27"/>
                <a:gd name="T31" fmla="*/ 0 h 24"/>
                <a:gd name="T32" fmla="*/ 14 w 27"/>
                <a:gd name="T33" fmla="*/ 0 h 24"/>
                <a:gd name="T34" fmla="*/ 15 w 27"/>
                <a:gd name="T35" fmla="*/ 1 h 24"/>
                <a:gd name="T36" fmla="*/ 17 w 27"/>
                <a:gd name="T37" fmla="*/ 2 h 24"/>
                <a:gd name="T38" fmla="*/ 22 w 27"/>
                <a:gd name="T39" fmla="*/ 7 h 24"/>
                <a:gd name="T40" fmla="*/ 23 w 27"/>
                <a:gd name="T41" fmla="*/ 8 h 24"/>
                <a:gd name="T42" fmla="*/ 24 w 27"/>
                <a:gd name="T43" fmla="*/ 9 h 24"/>
                <a:gd name="T44" fmla="*/ 26 w 27"/>
                <a:gd name="T45" fmla="*/ 11 h 24"/>
                <a:gd name="T46" fmla="*/ 26 w 27"/>
                <a:gd name="T47" fmla="*/ 12 h 24"/>
                <a:gd name="T48" fmla="*/ 26 w 27"/>
                <a:gd name="T49" fmla="*/ 14 h 24"/>
                <a:gd name="T50" fmla="*/ 26 w 27"/>
                <a:gd name="T51" fmla="*/ 16 h 24"/>
                <a:gd name="T52" fmla="*/ 24 w 27"/>
                <a:gd name="T53" fmla="*/ 17 h 24"/>
                <a:gd name="T54" fmla="*/ 23 w 27"/>
                <a:gd name="T55" fmla="*/ 18 h 24"/>
                <a:gd name="T56" fmla="*/ 22 w 27"/>
                <a:gd name="T57" fmla="*/ 20 h 24"/>
                <a:gd name="T58" fmla="*/ 20 w 27"/>
                <a:gd name="T59" fmla="*/ 21 h 24"/>
                <a:gd name="T60" fmla="*/ 19 w 27"/>
                <a:gd name="T61" fmla="*/ 22 h 24"/>
                <a:gd name="T62" fmla="*/ 18 w 27"/>
                <a:gd name="T63" fmla="*/ 23 h 24"/>
                <a:gd name="T64" fmla="*/ 16 w 27"/>
                <a:gd name="T65" fmla="*/ 23 h 24"/>
                <a:gd name="T66" fmla="*/ 14 w 27"/>
                <a:gd name="T67" fmla="*/ 23 h 24"/>
                <a:gd name="T68" fmla="*/ 13 w 27"/>
                <a:gd name="T69" fmla="*/ 23 h 24"/>
                <a:gd name="T70" fmla="*/ 10 w 27"/>
                <a:gd name="T71" fmla="*/ 22 h 24"/>
                <a:gd name="T72" fmla="*/ 9 w 27"/>
                <a:gd name="T73" fmla="*/ 21 h 24"/>
                <a:gd name="T74" fmla="*/ 7 w 27"/>
                <a:gd name="T75" fmla="*/ 20 h 24"/>
                <a:gd name="T76" fmla="*/ 2 w 27"/>
                <a:gd name="T77" fmla="*/ 15 h 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"/>
                <a:gd name="T118" fmla="*/ 0 h 24"/>
                <a:gd name="T119" fmla="*/ 27 w 27"/>
                <a:gd name="T120" fmla="*/ 24 h 2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" h="24">
                  <a:moveTo>
                    <a:pt x="2" y="15"/>
                  </a:moveTo>
                  <a:lnTo>
                    <a:pt x="1" y="13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1"/>
                  </a:lnTo>
                  <a:lnTo>
                    <a:pt x="17" y="2"/>
                  </a:lnTo>
                  <a:lnTo>
                    <a:pt x="22" y="7"/>
                  </a:lnTo>
                  <a:lnTo>
                    <a:pt x="23" y="8"/>
                  </a:lnTo>
                  <a:lnTo>
                    <a:pt x="24" y="9"/>
                  </a:lnTo>
                  <a:lnTo>
                    <a:pt x="26" y="11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4" y="17"/>
                  </a:lnTo>
                  <a:lnTo>
                    <a:pt x="23" y="18"/>
                  </a:lnTo>
                  <a:lnTo>
                    <a:pt x="22" y="20"/>
                  </a:lnTo>
                  <a:lnTo>
                    <a:pt x="20" y="21"/>
                  </a:lnTo>
                  <a:lnTo>
                    <a:pt x="19" y="22"/>
                  </a:lnTo>
                  <a:lnTo>
                    <a:pt x="18" y="23"/>
                  </a:lnTo>
                  <a:lnTo>
                    <a:pt x="16" y="23"/>
                  </a:lnTo>
                  <a:lnTo>
                    <a:pt x="14" y="23"/>
                  </a:lnTo>
                  <a:lnTo>
                    <a:pt x="13" y="23"/>
                  </a:lnTo>
                  <a:lnTo>
                    <a:pt x="10" y="22"/>
                  </a:lnTo>
                  <a:lnTo>
                    <a:pt x="9" y="21"/>
                  </a:lnTo>
                  <a:lnTo>
                    <a:pt x="7" y="20"/>
                  </a:lnTo>
                  <a:lnTo>
                    <a:pt x="2" y="15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48" name="Freeform 453"/>
            <p:cNvSpPr>
              <a:spLocks/>
            </p:cNvSpPr>
            <p:nvPr/>
          </p:nvSpPr>
          <p:spPr bwMode="auto">
            <a:xfrm>
              <a:off x="1029" y="3027"/>
              <a:ext cx="28" cy="23"/>
            </a:xfrm>
            <a:custGeom>
              <a:avLst/>
              <a:gdLst>
                <a:gd name="T0" fmla="*/ 4 w 28"/>
                <a:gd name="T1" fmla="*/ 16 h 23"/>
                <a:gd name="T2" fmla="*/ 2 w 28"/>
                <a:gd name="T3" fmla="*/ 15 h 23"/>
                <a:gd name="T4" fmla="*/ 1 w 28"/>
                <a:gd name="T5" fmla="*/ 14 h 23"/>
                <a:gd name="T6" fmla="*/ 0 w 28"/>
                <a:gd name="T7" fmla="*/ 13 h 23"/>
                <a:gd name="T8" fmla="*/ 0 w 28"/>
                <a:gd name="T9" fmla="*/ 11 h 23"/>
                <a:gd name="T10" fmla="*/ 0 w 28"/>
                <a:gd name="T11" fmla="*/ 9 h 23"/>
                <a:gd name="T12" fmla="*/ 0 w 28"/>
                <a:gd name="T13" fmla="*/ 8 h 23"/>
                <a:gd name="T14" fmla="*/ 0 w 28"/>
                <a:gd name="T15" fmla="*/ 7 h 23"/>
                <a:gd name="T16" fmla="*/ 0 w 28"/>
                <a:gd name="T17" fmla="*/ 5 h 23"/>
                <a:gd name="T18" fmla="*/ 1 w 28"/>
                <a:gd name="T19" fmla="*/ 3 h 23"/>
                <a:gd name="T20" fmla="*/ 2 w 28"/>
                <a:gd name="T21" fmla="*/ 2 h 23"/>
                <a:gd name="T22" fmla="*/ 3 w 28"/>
                <a:gd name="T23" fmla="*/ 1 h 23"/>
                <a:gd name="T24" fmla="*/ 5 w 28"/>
                <a:gd name="T25" fmla="*/ 0 h 23"/>
                <a:gd name="T26" fmla="*/ 7 w 28"/>
                <a:gd name="T27" fmla="*/ 0 h 23"/>
                <a:gd name="T28" fmla="*/ 8 w 28"/>
                <a:gd name="T29" fmla="*/ 0 h 23"/>
                <a:gd name="T30" fmla="*/ 9 w 28"/>
                <a:gd name="T31" fmla="*/ 0 h 23"/>
                <a:gd name="T32" fmla="*/ 11 w 28"/>
                <a:gd name="T33" fmla="*/ 0 h 23"/>
                <a:gd name="T34" fmla="*/ 14 w 28"/>
                <a:gd name="T35" fmla="*/ 0 h 23"/>
                <a:gd name="T36" fmla="*/ 16 w 28"/>
                <a:gd name="T37" fmla="*/ 1 h 23"/>
                <a:gd name="T38" fmla="*/ 21 w 28"/>
                <a:gd name="T39" fmla="*/ 4 h 23"/>
                <a:gd name="T40" fmla="*/ 23 w 28"/>
                <a:gd name="T41" fmla="*/ 5 h 23"/>
                <a:gd name="T42" fmla="*/ 24 w 28"/>
                <a:gd name="T43" fmla="*/ 6 h 23"/>
                <a:gd name="T44" fmla="*/ 25 w 28"/>
                <a:gd name="T45" fmla="*/ 7 h 23"/>
                <a:gd name="T46" fmla="*/ 27 w 28"/>
                <a:gd name="T47" fmla="*/ 9 h 23"/>
                <a:gd name="T48" fmla="*/ 27 w 28"/>
                <a:gd name="T49" fmla="*/ 11 h 23"/>
                <a:gd name="T50" fmla="*/ 27 w 28"/>
                <a:gd name="T51" fmla="*/ 12 h 23"/>
                <a:gd name="T52" fmla="*/ 27 w 28"/>
                <a:gd name="T53" fmla="*/ 14 h 23"/>
                <a:gd name="T54" fmla="*/ 25 w 28"/>
                <a:gd name="T55" fmla="*/ 15 h 23"/>
                <a:gd name="T56" fmla="*/ 24 w 28"/>
                <a:gd name="T57" fmla="*/ 17 h 23"/>
                <a:gd name="T58" fmla="*/ 23 w 28"/>
                <a:gd name="T59" fmla="*/ 19 h 23"/>
                <a:gd name="T60" fmla="*/ 22 w 28"/>
                <a:gd name="T61" fmla="*/ 20 h 23"/>
                <a:gd name="T62" fmla="*/ 20 w 28"/>
                <a:gd name="T63" fmla="*/ 21 h 23"/>
                <a:gd name="T64" fmla="*/ 18 w 28"/>
                <a:gd name="T65" fmla="*/ 22 h 23"/>
                <a:gd name="T66" fmla="*/ 17 w 28"/>
                <a:gd name="T67" fmla="*/ 22 h 23"/>
                <a:gd name="T68" fmla="*/ 16 w 28"/>
                <a:gd name="T69" fmla="*/ 22 h 23"/>
                <a:gd name="T70" fmla="*/ 14 w 28"/>
                <a:gd name="T71" fmla="*/ 22 h 23"/>
                <a:gd name="T72" fmla="*/ 11 w 28"/>
                <a:gd name="T73" fmla="*/ 21 h 23"/>
                <a:gd name="T74" fmla="*/ 9 w 28"/>
                <a:gd name="T75" fmla="*/ 20 h 23"/>
                <a:gd name="T76" fmla="*/ 4 w 28"/>
                <a:gd name="T77" fmla="*/ 16 h 2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"/>
                <a:gd name="T118" fmla="*/ 0 h 23"/>
                <a:gd name="T119" fmla="*/ 28 w 28"/>
                <a:gd name="T120" fmla="*/ 23 h 2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" h="23">
                  <a:moveTo>
                    <a:pt x="4" y="16"/>
                  </a:moveTo>
                  <a:lnTo>
                    <a:pt x="2" y="15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21" y="4"/>
                  </a:lnTo>
                  <a:lnTo>
                    <a:pt x="23" y="5"/>
                  </a:lnTo>
                  <a:lnTo>
                    <a:pt x="24" y="6"/>
                  </a:lnTo>
                  <a:lnTo>
                    <a:pt x="25" y="7"/>
                  </a:lnTo>
                  <a:lnTo>
                    <a:pt x="27" y="9"/>
                  </a:lnTo>
                  <a:lnTo>
                    <a:pt x="27" y="11"/>
                  </a:lnTo>
                  <a:lnTo>
                    <a:pt x="27" y="12"/>
                  </a:lnTo>
                  <a:lnTo>
                    <a:pt x="27" y="14"/>
                  </a:lnTo>
                  <a:lnTo>
                    <a:pt x="25" y="15"/>
                  </a:lnTo>
                  <a:lnTo>
                    <a:pt x="24" y="17"/>
                  </a:lnTo>
                  <a:lnTo>
                    <a:pt x="23" y="19"/>
                  </a:lnTo>
                  <a:lnTo>
                    <a:pt x="22" y="20"/>
                  </a:lnTo>
                  <a:lnTo>
                    <a:pt x="20" y="21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4" y="22"/>
                  </a:lnTo>
                  <a:lnTo>
                    <a:pt x="11" y="21"/>
                  </a:lnTo>
                  <a:lnTo>
                    <a:pt x="9" y="20"/>
                  </a:lnTo>
                  <a:lnTo>
                    <a:pt x="4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49" name="Freeform 454"/>
            <p:cNvSpPr>
              <a:spLocks/>
            </p:cNvSpPr>
            <p:nvPr/>
          </p:nvSpPr>
          <p:spPr bwMode="auto">
            <a:xfrm>
              <a:off x="1034" y="3030"/>
              <a:ext cx="28" cy="21"/>
            </a:xfrm>
            <a:custGeom>
              <a:avLst/>
              <a:gdLst>
                <a:gd name="T0" fmla="*/ 7 w 28"/>
                <a:gd name="T1" fmla="*/ 18 h 21"/>
                <a:gd name="T2" fmla="*/ 5 w 28"/>
                <a:gd name="T3" fmla="*/ 17 h 21"/>
                <a:gd name="T4" fmla="*/ 3 w 28"/>
                <a:gd name="T5" fmla="*/ 16 h 21"/>
                <a:gd name="T6" fmla="*/ 2 w 28"/>
                <a:gd name="T7" fmla="*/ 15 h 21"/>
                <a:gd name="T8" fmla="*/ 0 w 28"/>
                <a:gd name="T9" fmla="*/ 14 h 21"/>
                <a:gd name="T10" fmla="*/ 0 w 28"/>
                <a:gd name="T11" fmla="*/ 12 h 21"/>
                <a:gd name="T12" fmla="*/ 0 w 28"/>
                <a:gd name="T13" fmla="*/ 10 h 21"/>
                <a:gd name="T14" fmla="*/ 0 w 28"/>
                <a:gd name="T15" fmla="*/ 9 h 21"/>
                <a:gd name="T16" fmla="*/ 0 w 28"/>
                <a:gd name="T17" fmla="*/ 8 h 21"/>
                <a:gd name="T18" fmla="*/ 0 w 28"/>
                <a:gd name="T19" fmla="*/ 6 h 21"/>
                <a:gd name="T20" fmla="*/ 0 w 28"/>
                <a:gd name="T21" fmla="*/ 5 h 21"/>
                <a:gd name="T22" fmla="*/ 1 w 28"/>
                <a:gd name="T23" fmla="*/ 3 h 21"/>
                <a:gd name="T24" fmla="*/ 3 w 28"/>
                <a:gd name="T25" fmla="*/ 2 h 21"/>
                <a:gd name="T26" fmla="*/ 4 w 28"/>
                <a:gd name="T27" fmla="*/ 0 h 21"/>
                <a:gd name="T28" fmla="*/ 6 w 28"/>
                <a:gd name="T29" fmla="*/ 0 h 21"/>
                <a:gd name="T30" fmla="*/ 8 w 28"/>
                <a:gd name="T31" fmla="*/ 0 h 21"/>
                <a:gd name="T32" fmla="*/ 9 w 28"/>
                <a:gd name="T33" fmla="*/ 0 h 21"/>
                <a:gd name="T34" fmla="*/ 10 w 28"/>
                <a:gd name="T35" fmla="*/ 0 h 21"/>
                <a:gd name="T36" fmla="*/ 12 w 28"/>
                <a:gd name="T37" fmla="*/ 0 h 21"/>
                <a:gd name="T38" fmla="*/ 18 w 28"/>
                <a:gd name="T39" fmla="*/ 1 h 21"/>
                <a:gd name="T40" fmla="*/ 20 w 28"/>
                <a:gd name="T41" fmla="*/ 2 h 21"/>
                <a:gd name="T42" fmla="*/ 22 w 28"/>
                <a:gd name="T43" fmla="*/ 3 h 21"/>
                <a:gd name="T44" fmla="*/ 23 w 28"/>
                <a:gd name="T45" fmla="*/ 5 h 21"/>
                <a:gd name="T46" fmla="*/ 25 w 28"/>
                <a:gd name="T47" fmla="*/ 5 h 21"/>
                <a:gd name="T48" fmla="*/ 27 w 28"/>
                <a:gd name="T49" fmla="*/ 7 h 21"/>
                <a:gd name="T50" fmla="*/ 27 w 28"/>
                <a:gd name="T51" fmla="*/ 9 h 21"/>
                <a:gd name="T52" fmla="*/ 27 w 28"/>
                <a:gd name="T53" fmla="*/ 10 h 21"/>
                <a:gd name="T54" fmla="*/ 27 w 28"/>
                <a:gd name="T55" fmla="*/ 11 h 21"/>
                <a:gd name="T56" fmla="*/ 27 w 28"/>
                <a:gd name="T57" fmla="*/ 13 h 21"/>
                <a:gd name="T58" fmla="*/ 25 w 28"/>
                <a:gd name="T59" fmla="*/ 15 h 21"/>
                <a:gd name="T60" fmla="*/ 24 w 28"/>
                <a:gd name="T61" fmla="*/ 16 h 21"/>
                <a:gd name="T62" fmla="*/ 22 w 28"/>
                <a:gd name="T63" fmla="*/ 17 h 21"/>
                <a:gd name="T64" fmla="*/ 21 w 28"/>
                <a:gd name="T65" fmla="*/ 19 h 21"/>
                <a:gd name="T66" fmla="*/ 19 w 28"/>
                <a:gd name="T67" fmla="*/ 20 h 21"/>
                <a:gd name="T68" fmla="*/ 17 w 28"/>
                <a:gd name="T69" fmla="*/ 20 h 21"/>
                <a:gd name="T70" fmla="*/ 16 w 28"/>
                <a:gd name="T71" fmla="*/ 20 h 21"/>
                <a:gd name="T72" fmla="*/ 15 w 28"/>
                <a:gd name="T73" fmla="*/ 20 h 21"/>
                <a:gd name="T74" fmla="*/ 12 w 28"/>
                <a:gd name="T75" fmla="*/ 20 h 21"/>
                <a:gd name="T76" fmla="*/ 7 w 28"/>
                <a:gd name="T77" fmla="*/ 18 h 2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"/>
                <a:gd name="T118" fmla="*/ 0 h 21"/>
                <a:gd name="T119" fmla="*/ 28 w 28"/>
                <a:gd name="T120" fmla="*/ 21 h 2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" h="21">
                  <a:moveTo>
                    <a:pt x="7" y="18"/>
                  </a:moveTo>
                  <a:lnTo>
                    <a:pt x="5" y="17"/>
                  </a:lnTo>
                  <a:lnTo>
                    <a:pt x="3" y="16"/>
                  </a:lnTo>
                  <a:lnTo>
                    <a:pt x="2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2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7" y="7"/>
                  </a:lnTo>
                  <a:lnTo>
                    <a:pt x="27" y="9"/>
                  </a:lnTo>
                  <a:lnTo>
                    <a:pt x="27" y="10"/>
                  </a:lnTo>
                  <a:lnTo>
                    <a:pt x="27" y="11"/>
                  </a:lnTo>
                  <a:lnTo>
                    <a:pt x="27" y="13"/>
                  </a:lnTo>
                  <a:lnTo>
                    <a:pt x="25" y="15"/>
                  </a:lnTo>
                  <a:lnTo>
                    <a:pt x="24" y="16"/>
                  </a:lnTo>
                  <a:lnTo>
                    <a:pt x="22" y="17"/>
                  </a:lnTo>
                  <a:lnTo>
                    <a:pt x="21" y="19"/>
                  </a:lnTo>
                  <a:lnTo>
                    <a:pt x="19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5" y="20"/>
                  </a:lnTo>
                  <a:lnTo>
                    <a:pt x="12" y="20"/>
                  </a:lnTo>
                  <a:lnTo>
                    <a:pt x="7" y="18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50" name="Freeform 455"/>
            <p:cNvSpPr>
              <a:spLocks/>
            </p:cNvSpPr>
            <p:nvPr/>
          </p:nvSpPr>
          <p:spPr bwMode="auto">
            <a:xfrm>
              <a:off x="1041" y="3031"/>
              <a:ext cx="28" cy="21"/>
            </a:xfrm>
            <a:custGeom>
              <a:avLst/>
              <a:gdLst>
                <a:gd name="T0" fmla="*/ 9 w 28"/>
                <a:gd name="T1" fmla="*/ 20 h 21"/>
                <a:gd name="T2" fmla="*/ 7 w 28"/>
                <a:gd name="T3" fmla="*/ 20 h 21"/>
                <a:gd name="T4" fmla="*/ 6 w 28"/>
                <a:gd name="T5" fmla="*/ 19 h 21"/>
                <a:gd name="T6" fmla="*/ 4 w 28"/>
                <a:gd name="T7" fmla="*/ 18 h 21"/>
                <a:gd name="T8" fmla="*/ 3 w 28"/>
                <a:gd name="T9" fmla="*/ 17 h 21"/>
                <a:gd name="T10" fmla="*/ 1 w 28"/>
                <a:gd name="T11" fmla="*/ 16 h 21"/>
                <a:gd name="T12" fmla="*/ 0 w 28"/>
                <a:gd name="T13" fmla="*/ 14 h 21"/>
                <a:gd name="T14" fmla="*/ 0 w 28"/>
                <a:gd name="T15" fmla="*/ 13 h 21"/>
                <a:gd name="T16" fmla="*/ 0 w 28"/>
                <a:gd name="T17" fmla="*/ 11 h 21"/>
                <a:gd name="T18" fmla="*/ 0 w 28"/>
                <a:gd name="T19" fmla="*/ 9 h 21"/>
                <a:gd name="T20" fmla="*/ 0 w 28"/>
                <a:gd name="T21" fmla="*/ 7 h 21"/>
                <a:gd name="T22" fmla="*/ 0 w 28"/>
                <a:gd name="T23" fmla="*/ 6 h 21"/>
                <a:gd name="T24" fmla="*/ 0 w 28"/>
                <a:gd name="T25" fmla="*/ 4 h 21"/>
                <a:gd name="T26" fmla="*/ 1 w 28"/>
                <a:gd name="T27" fmla="*/ 3 h 21"/>
                <a:gd name="T28" fmla="*/ 3 w 28"/>
                <a:gd name="T29" fmla="*/ 1 h 21"/>
                <a:gd name="T30" fmla="*/ 4 w 28"/>
                <a:gd name="T31" fmla="*/ 0 h 21"/>
                <a:gd name="T32" fmla="*/ 6 w 28"/>
                <a:gd name="T33" fmla="*/ 0 h 21"/>
                <a:gd name="T34" fmla="*/ 7 w 28"/>
                <a:gd name="T35" fmla="*/ 0 h 21"/>
                <a:gd name="T36" fmla="*/ 9 w 28"/>
                <a:gd name="T37" fmla="*/ 0 h 21"/>
                <a:gd name="T38" fmla="*/ 16 w 28"/>
                <a:gd name="T39" fmla="*/ 0 h 21"/>
                <a:gd name="T40" fmla="*/ 18 w 28"/>
                <a:gd name="T41" fmla="*/ 0 h 21"/>
                <a:gd name="T42" fmla="*/ 19 w 28"/>
                <a:gd name="T43" fmla="*/ 0 h 21"/>
                <a:gd name="T44" fmla="*/ 21 w 28"/>
                <a:gd name="T45" fmla="*/ 0 h 21"/>
                <a:gd name="T46" fmla="*/ 23 w 28"/>
                <a:gd name="T47" fmla="*/ 1 h 21"/>
                <a:gd name="T48" fmla="*/ 24 w 28"/>
                <a:gd name="T49" fmla="*/ 3 h 21"/>
                <a:gd name="T50" fmla="*/ 24 w 28"/>
                <a:gd name="T51" fmla="*/ 4 h 21"/>
                <a:gd name="T52" fmla="*/ 25 w 28"/>
                <a:gd name="T53" fmla="*/ 6 h 21"/>
                <a:gd name="T54" fmla="*/ 27 w 28"/>
                <a:gd name="T55" fmla="*/ 7 h 21"/>
                <a:gd name="T56" fmla="*/ 27 w 28"/>
                <a:gd name="T57" fmla="*/ 9 h 21"/>
                <a:gd name="T58" fmla="*/ 27 w 28"/>
                <a:gd name="T59" fmla="*/ 11 h 21"/>
                <a:gd name="T60" fmla="*/ 25 w 28"/>
                <a:gd name="T61" fmla="*/ 13 h 21"/>
                <a:gd name="T62" fmla="*/ 24 w 28"/>
                <a:gd name="T63" fmla="*/ 14 h 21"/>
                <a:gd name="T64" fmla="*/ 24 w 28"/>
                <a:gd name="T65" fmla="*/ 16 h 21"/>
                <a:gd name="T66" fmla="*/ 23 w 28"/>
                <a:gd name="T67" fmla="*/ 17 h 21"/>
                <a:gd name="T68" fmla="*/ 21 w 28"/>
                <a:gd name="T69" fmla="*/ 18 h 21"/>
                <a:gd name="T70" fmla="*/ 19 w 28"/>
                <a:gd name="T71" fmla="*/ 19 h 21"/>
                <a:gd name="T72" fmla="*/ 18 w 28"/>
                <a:gd name="T73" fmla="*/ 20 h 21"/>
                <a:gd name="T74" fmla="*/ 16 w 28"/>
                <a:gd name="T75" fmla="*/ 20 h 21"/>
                <a:gd name="T76" fmla="*/ 9 w 28"/>
                <a:gd name="T77" fmla="*/ 20 h 2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"/>
                <a:gd name="T118" fmla="*/ 0 h 21"/>
                <a:gd name="T119" fmla="*/ 28 w 28"/>
                <a:gd name="T120" fmla="*/ 21 h 2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" h="21">
                  <a:moveTo>
                    <a:pt x="9" y="20"/>
                  </a:moveTo>
                  <a:lnTo>
                    <a:pt x="7" y="20"/>
                  </a:lnTo>
                  <a:lnTo>
                    <a:pt x="6" y="19"/>
                  </a:lnTo>
                  <a:lnTo>
                    <a:pt x="4" y="18"/>
                  </a:lnTo>
                  <a:lnTo>
                    <a:pt x="3" y="17"/>
                  </a:lnTo>
                  <a:lnTo>
                    <a:pt x="1" y="16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1"/>
                  </a:lnTo>
                  <a:lnTo>
                    <a:pt x="24" y="3"/>
                  </a:lnTo>
                  <a:lnTo>
                    <a:pt x="24" y="4"/>
                  </a:lnTo>
                  <a:lnTo>
                    <a:pt x="25" y="6"/>
                  </a:lnTo>
                  <a:lnTo>
                    <a:pt x="27" y="7"/>
                  </a:lnTo>
                  <a:lnTo>
                    <a:pt x="27" y="9"/>
                  </a:lnTo>
                  <a:lnTo>
                    <a:pt x="27" y="11"/>
                  </a:lnTo>
                  <a:lnTo>
                    <a:pt x="25" y="13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3" y="17"/>
                  </a:lnTo>
                  <a:lnTo>
                    <a:pt x="21" y="18"/>
                  </a:lnTo>
                  <a:lnTo>
                    <a:pt x="19" y="19"/>
                  </a:lnTo>
                  <a:lnTo>
                    <a:pt x="18" y="20"/>
                  </a:lnTo>
                  <a:lnTo>
                    <a:pt x="16" y="20"/>
                  </a:lnTo>
                  <a:lnTo>
                    <a:pt x="9" y="2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51" name="Freeform 456"/>
            <p:cNvSpPr>
              <a:spLocks/>
            </p:cNvSpPr>
            <p:nvPr/>
          </p:nvSpPr>
          <p:spPr bwMode="auto">
            <a:xfrm>
              <a:off x="1047" y="3030"/>
              <a:ext cx="26" cy="21"/>
            </a:xfrm>
            <a:custGeom>
              <a:avLst/>
              <a:gdLst>
                <a:gd name="T0" fmla="*/ 11 w 26"/>
                <a:gd name="T1" fmla="*/ 20 h 21"/>
                <a:gd name="T2" fmla="*/ 10 w 26"/>
                <a:gd name="T3" fmla="*/ 20 h 21"/>
                <a:gd name="T4" fmla="*/ 9 w 26"/>
                <a:gd name="T5" fmla="*/ 20 h 21"/>
                <a:gd name="T6" fmla="*/ 7 w 26"/>
                <a:gd name="T7" fmla="*/ 20 h 21"/>
                <a:gd name="T8" fmla="*/ 5 w 26"/>
                <a:gd name="T9" fmla="*/ 20 h 21"/>
                <a:gd name="T10" fmla="*/ 4 w 26"/>
                <a:gd name="T11" fmla="*/ 19 h 21"/>
                <a:gd name="T12" fmla="*/ 3 w 26"/>
                <a:gd name="T13" fmla="*/ 17 h 21"/>
                <a:gd name="T14" fmla="*/ 1 w 26"/>
                <a:gd name="T15" fmla="*/ 16 h 21"/>
                <a:gd name="T16" fmla="*/ 0 w 26"/>
                <a:gd name="T17" fmla="*/ 15 h 21"/>
                <a:gd name="T18" fmla="*/ 0 w 26"/>
                <a:gd name="T19" fmla="*/ 13 h 21"/>
                <a:gd name="T20" fmla="*/ 0 w 26"/>
                <a:gd name="T21" fmla="*/ 11 h 21"/>
                <a:gd name="T22" fmla="*/ 0 w 26"/>
                <a:gd name="T23" fmla="*/ 10 h 21"/>
                <a:gd name="T24" fmla="*/ 0 w 26"/>
                <a:gd name="T25" fmla="*/ 9 h 21"/>
                <a:gd name="T26" fmla="*/ 0 w 26"/>
                <a:gd name="T27" fmla="*/ 7 h 21"/>
                <a:gd name="T28" fmla="*/ 0 w 26"/>
                <a:gd name="T29" fmla="*/ 5 h 21"/>
                <a:gd name="T30" fmla="*/ 2 w 26"/>
                <a:gd name="T31" fmla="*/ 5 h 21"/>
                <a:gd name="T32" fmla="*/ 3 w 26"/>
                <a:gd name="T33" fmla="*/ 3 h 21"/>
                <a:gd name="T34" fmla="*/ 5 w 26"/>
                <a:gd name="T35" fmla="*/ 2 h 21"/>
                <a:gd name="T36" fmla="*/ 6 w 26"/>
                <a:gd name="T37" fmla="*/ 1 h 21"/>
                <a:gd name="T38" fmla="*/ 11 w 26"/>
                <a:gd name="T39" fmla="*/ 0 h 21"/>
                <a:gd name="T40" fmla="*/ 14 w 26"/>
                <a:gd name="T41" fmla="*/ 0 h 21"/>
                <a:gd name="T42" fmla="*/ 15 w 26"/>
                <a:gd name="T43" fmla="*/ 0 h 21"/>
                <a:gd name="T44" fmla="*/ 17 w 26"/>
                <a:gd name="T45" fmla="*/ 0 h 21"/>
                <a:gd name="T46" fmla="*/ 18 w 26"/>
                <a:gd name="T47" fmla="*/ 0 h 21"/>
                <a:gd name="T48" fmla="*/ 19 w 26"/>
                <a:gd name="T49" fmla="*/ 0 h 21"/>
                <a:gd name="T50" fmla="*/ 20 w 26"/>
                <a:gd name="T51" fmla="*/ 2 h 21"/>
                <a:gd name="T52" fmla="*/ 22 w 26"/>
                <a:gd name="T53" fmla="*/ 3 h 21"/>
                <a:gd name="T54" fmla="*/ 23 w 26"/>
                <a:gd name="T55" fmla="*/ 5 h 21"/>
                <a:gd name="T56" fmla="*/ 25 w 26"/>
                <a:gd name="T57" fmla="*/ 6 h 21"/>
                <a:gd name="T58" fmla="*/ 25 w 26"/>
                <a:gd name="T59" fmla="*/ 8 h 21"/>
                <a:gd name="T60" fmla="*/ 25 w 26"/>
                <a:gd name="T61" fmla="*/ 9 h 21"/>
                <a:gd name="T62" fmla="*/ 25 w 26"/>
                <a:gd name="T63" fmla="*/ 10 h 21"/>
                <a:gd name="T64" fmla="*/ 25 w 26"/>
                <a:gd name="T65" fmla="*/ 12 h 21"/>
                <a:gd name="T66" fmla="*/ 23 w 26"/>
                <a:gd name="T67" fmla="*/ 14 h 21"/>
                <a:gd name="T68" fmla="*/ 21 w 26"/>
                <a:gd name="T69" fmla="*/ 15 h 21"/>
                <a:gd name="T70" fmla="*/ 20 w 26"/>
                <a:gd name="T71" fmla="*/ 16 h 21"/>
                <a:gd name="T72" fmla="*/ 18 w 26"/>
                <a:gd name="T73" fmla="*/ 17 h 21"/>
                <a:gd name="T74" fmla="*/ 18 w 26"/>
                <a:gd name="T75" fmla="*/ 18 h 21"/>
                <a:gd name="T76" fmla="*/ 11 w 26"/>
                <a:gd name="T77" fmla="*/ 20 h 2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"/>
                <a:gd name="T118" fmla="*/ 0 h 21"/>
                <a:gd name="T119" fmla="*/ 26 w 26"/>
                <a:gd name="T120" fmla="*/ 21 h 2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" h="21">
                  <a:moveTo>
                    <a:pt x="11" y="20"/>
                  </a:moveTo>
                  <a:lnTo>
                    <a:pt x="10" y="20"/>
                  </a:lnTo>
                  <a:lnTo>
                    <a:pt x="9" y="20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4" y="19"/>
                  </a:lnTo>
                  <a:lnTo>
                    <a:pt x="3" y="17"/>
                  </a:lnTo>
                  <a:lnTo>
                    <a:pt x="1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2"/>
                  </a:lnTo>
                  <a:lnTo>
                    <a:pt x="6" y="1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0" y="2"/>
                  </a:lnTo>
                  <a:lnTo>
                    <a:pt x="22" y="3"/>
                  </a:lnTo>
                  <a:lnTo>
                    <a:pt x="23" y="5"/>
                  </a:lnTo>
                  <a:lnTo>
                    <a:pt x="25" y="6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5" y="10"/>
                  </a:lnTo>
                  <a:lnTo>
                    <a:pt x="25" y="12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20" y="16"/>
                  </a:lnTo>
                  <a:lnTo>
                    <a:pt x="18" y="17"/>
                  </a:lnTo>
                  <a:lnTo>
                    <a:pt x="18" y="18"/>
                  </a:lnTo>
                  <a:lnTo>
                    <a:pt x="11" y="2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52" name="Freeform 457"/>
            <p:cNvSpPr>
              <a:spLocks/>
            </p:cNvSpPr>
            <p:nvPr/>
          </p:nvSpPr>
          <p:spPr bwMode="auto">
            <a:xfrm>
              <a:off x="1053" y="3026"/>
              <a:ext cx="27" cy="24"/>
            </a:xfrm>
            <a:custGeom>
              <a:avLst/>
              <a:gdLst>
                <a:gd name="T0" fmla="*/ 16 w 27"/>
                <a:gd name="T1" fmla="*/ 21 h 24"/>
                <a:gd name="T2" fmla="*/ 14 w 27"/>
                <a:gd name="T3" fmla="*/ 22 h 24"/>
                <a:gd name="T4" fmla="*/ 13 w 27"/>
                <a:gd name="T5" fmla="*/ 23 h 24"/>
                <a:gd name="T6" fmla="*/ 11 w 27"/>
                <a:gd name="T7" fmla="*/ 23 h 24"/>
                <a:gd name="T8" fmla="*/ 9 w 27"/>
                <a:gd name="T9" fmla="*/ 23 h 24"/>
                <a:gd name="T10" fmla="*/ 8 w 27"/>
                <a:gd name="T11" fmla="*/ 23 h 24"/>
                <a:gd name="T12" fmla="*/ 6 w 27"/>
                <a:gd name="T13" fmla="*/ 23 h 24"/>
                <a:gd name="T14" fmla="*/ 4 w 27"/>
                <a:gd name="T15" fmla="*/ 22 h 24"/>
                <a:gd name="T16" fmla="*/ 3 w 27"/>
                <a:gd name="T17" fmla="*/ 21 h 24"/>
                <a:gd name="T18" fmla="*/ 1 w 27"/>
                <a:gd name="T19" fmla="*/ 19 h 24"/>
                <a:gd name="T20" fmla="*/ 0 w 27"/>
                <a:gd name="T21" fmla="*/ 17 h 24"/>
                <a:gd name="T22" fmla="*/ 0 w 27"/>
                <a:gd name="T23" fmla="*/ 16 h 24"/>
                <a:gd name="T24" fmla="*/ 0 w 27"/>
                <a:gd name="T25" fmla="*/ 15 h 24"/>
                <a:gd name="T26" fmla="*/ 0 w 27"/>
                <a:gd name="T27" fmla="*/ 13 h 24"/>
                <a:gd name="T28" fmla="*/ 0 w 27"/>
                <a:gd name="T29" fmla="*/ 11 h 24"/>
                <a:gd name="T30" fmla="*/ 0 w 27"/>
                <a:gd name="T31" fmla="*/ 9 h 24"/>
                <a:gd name="T32" fmla="*/ 0 w 27"/>
                <a:gd name="T33" fmla="*/ 7 h 24"/>
                <a:gd name="T34" fmla="*/ 1 w 27"/>
                <a:gd name="T35" fmla="*/ 7 h 24"/>
                <a:gd name="T36" fmla="*/ 3 w 27"/>
                <a:gd name="T37" fmla="*/ 5 h 24"/>
                <a:gd name="T38" fmla="*/ 8 w 27"/>
                <a:gd name="T39" fmla="*/ 1 h 24"/>
                <a:gd name="T40" fmla="*/ 10 w 27"/>
                <a:gd name="T41" fmla="*/ 0 h 24"/>
                <a:gd name="T42" fmla="*/ 11 w 27"/>
                <a:gd name="T43" fmla="*/ 0 h 24"/>
                <a:gd name="T44" fmla="*/ 13 w 27"/>
                <a:gd name="T45" fmla="*/ 0 h 24"/>
                <a:gd name="T46" fmla="*/ 15 w 27"/>
                <a:gd name="T47" fmla="*/ 0 h 24"/>
                <a:gd name="T48" fmla="*/ 17 w 27"/>
                <a:gd name="T49" fmla="*/ 0 h 24"/>
                <a:gd name="T50" fmla="*/ 18 w 27"/>
                <a:gd name="T51" fmla="*/ 0 h 24"/>
                <a:gd name="T52" fmla="*/ 20 w 27"/>
                <a:gd name="T53" fmla="*/ 0 h 24"/>
                <a:gd name="T54" fmla="*/ 21 w 27"/>
                <a:gd name="T55" fmla="*/ 1 h 24"/>
                <a:gd name="T56" fmla="*/ 23 w 27"/>
                <a:gd name="T57" fmla="*/ 3 h 24"/>
                <a:gd name="T58" fmla="*/ 24 w 27"/>
                <a:gd name="T59" fmla="*/ 4 h 24"/>
                <a:gd name="T60" fmla="*/ 26 w 27"/>
                <a:gd name="T61" fmla="*/ 5 h 24"/>
                <a:gd name="T62" fmla="*/ 26 w 27"/>
                <a:gd name="T63" fmla="*/ 7 h 24"/>
                <a:gd name="T64" fmla="*/ 26 w 27"/>
                <a:gd name="T65" fmla="*/ 8 h 24"/>
                <a:gd name="T66" fmla="*/ 26 w 27"/>
                <a:gd name="T67" fmla="*/ 10 h 24"/>
                <a:gd name="T68" fmla="*/ 26 w 27"/>
                <a:gd name="T69" fmla="*/ 12 h 24"/>
                <a:gd name="T70" fmla="*/ 24 w 27"/>
                <a:gd name="T71" fmla="*/ 14 h 24"/>
                <a:gd name="T72" fmla="*/ 23 w 27"/>
                <a:gd name="T73" fmla="*/ 15 h 24"/>
                <a:gd name="T74" fmla="*/ 21 w 27"/>
                <a:gd name="T75" fmla="*/ 16 h 24"/>
                <a:gd name="T76" fmla="*/ 16 w 27"/>
                <a:gd name="T77" fmla="*/ 21 h 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"/>
                <a:gd name="T118" fmla="*/ 0 h 24"/>
                <a:gd name="T119" fmla="*/ 27 w 27"/>
                <a:gd name="T120" fmla="*/ 24 h 2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" h="24">
                  <a:moveTo>
                    <a:pt x="16" y="21"/>
                  </a:moveTo>
                  <a:lnTo>
                    <a:pt x="14" y="22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6" y="23"/>
                  </a:lnTo>
                  <a:lnTo>
                    <a:pt x="4" y="22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1" y="7"/>
                  </a:lnTo>
                  <a:lnTo>
                    <a:pt x="3" y="5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3" y="3"/>
                  </a:lnTo>
                  <a:lnTo>
                    <a:pt x="24" y="4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3" y="15"/>
                  </a:lnTo>
                  <a:lnTo>
                    <a:pt x="21" y="16"/>
                  </a:lnTo>
                  <a:lnTo>
                    <a:pt x="16" y="21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53" name="Freeform 458"/>
            <p:cNvSpPr>
              <a:spLocks/>
            </p:cNvSpPr>
            <p:nvPr/>
          </p:nvSpPr>
          <p:spPr bwMode="auto">
            <a:xfrm>
              <a:off x="1058" y="3021"/>
              <a:ext cx="26" cy="24"/>
            </a:xfrm>
            <a:custGeom>
              <a:avLst/>
              <a:gdLst>
                <a:gd name="T0" fmla="*/ 17 w 26"/>
                <a:gd name="T1" fmla="*/ 19 h 24"/>
                <a:gd name="T2" fmla="*/ 16 w 26"/>
                <a:gd name="T3" fmla="*/ 21 h 24"/>
                <a:gd name="T4" fmla="*/ 15 w 26"/>
                <a:gd name="T5" fmla="*/ 22 h 24"/>
                <a:gd name="T6" fmla="*/ 13 w 26"/>
                <a:gd name="T7" fmla="*/ 23 h 24"/>
                <a:gd name="T8" fmla="*/ 10 w 26"/>
                <a:gd name="T9" fmla="*/ 23 h 24"/>
                <a:gd name="T10" fmla="*/ 8 w 26"/>
                <a:gd name="T11" fmla="*/ 23 h 24"/>
                <a:gd name="T12" fmla="*/ 7 w 26"/>
                <a:gd name="T13" fmla="*/ 23 h 24"/>
                <a:gd name="T14" fmla="*/ 6 w 26"/>
                <a:gd name="T15" fmla="*/ 23 h 24"/>
                <a:gd name="T16" fmla="*/ 5 w 26"/>
                <a:gd name="T17" fmla="*/ 22 h 24"/>
                <a:gd name="T18" fmla="*/ 3 w 26"/>
                <a:gd name="T19" fmla="*/ 21 h 24"/>
                <a:gd name="T20" fmla="*/ 1 w 26"/>
                <a:gd name="T21" fmla="*/ 19 h 24"/>
                <a:gd name="T22" fmla="*/ 0 w 26"/>
                <a:gd name="T23" fmla="*/ 18 h 24"/>
                <a:gd name="T24" fmla="*/ 0 w 26"/>
                <a:gd name="T25" fmla="*/ 17 h 24"/>
                <a:gd name="T26" fmla="*/ 0 w 26"/>
                <a:gd name="T27" fmla="*/ 15 h 24"/>
                <a:gd name="T28" fmla="*/ 0 w 26"/>
                <a:gd name="T29" fmla="*/ 13 h 24"/>
                <a:gd name="T30" fmla="*/ 0 w 26"/>
                <a:gd name="T31" fmla="*/ 11 h 24"/>
                <a:gd name="T32" fmla="*/ 0 w 26"/>
                <a:gd name="T33" fmla="*/ 10 h 24"/>
                <a:gd name="T34" fmla="*/ 0 w 26"/>
                <a:gd name="T35" fmla="*/ 9 h 24"/>
                <a:gd name="T36" fmla="*/ 1 w 26"/>
                <a:gd name="T37" fmla="*/ 8 h 24"/>
                <a:gd name="T38" fmla="*/ 6 w 26"/>
                <a:gd name="T39" fmla="*/ 3 h 24"/>
                <a:gd name="T40" fmla="*/ 7 w 26"/>
                <a:gd name="T41" fmla="*/ 1 h 24"/>
                <a:gd name="T42" fmla="*/ 7 w 26"/>
                <a:gd name="T43" fmla="*/ 0 h 24"/>
                <a:gd name="T44" fmla="*/ 9 w 26"/>
                <a:gd name="T45" fmla="*/ 0 h 24"/>
                <a:gd name="T46" fmla="*/ 11 w 26"/>
                <a:gd name="T47" fmla="*/ 0 h 24"/>
                <a:gd name="T48" fmla="*/ 14 w 26"/>
                <a:gd name="T49" fmla="*/ 0 h 24"/>
                <a:gd name="T50" fmla="*/ 16 w 26"/>
                <a:gd name="T51" fmla="*/ 0 h 24"/>
                <a:gd name="T52" fmla="*/ 17 w 26"/>
                <a:gd name="T53" fmla="*/ 0 h 24"/>
                <a:gd name="T54" fmla="*/ 18 w 26"/>
                <a:gd name="T55" fmla="*/ 0 h 24"/>
                <a:gd name="T56" fmla="*/ 20 w 26"/>
                <a:gd name="T57" fmla="*/ 1 h 24"/>
                <a:gd name="T58" fmla="*/ 22 w 26"/>
                <a:gd name="T59" fmla="*/ 3 h 24"/>
                <a:gd name="T60" fmla="*/ 23 w 26"/>
                <a:gd name="T61" fmla="*/ 4 h 24"/>
                <a:gd name="T62" fmla="*/ 25 w 26"/>
                <a:gd name="T63" fmla="*/ 5 h 24"/>
                <a:gd name="T64" fmla="*/ 25 w 26"/>
                <a:gd name="T65" fmla="*/ 7 h 24"/>
                <a:gd name="T66" fmla="*/ 25 w 26"/>
                <a:gd name="T67" fmla="*/ 8 h 24"/>
                <a:gd name="T68" fmla="*/ 25 w 26"/>
                <a:gd name="T69" fmla="*/ 10 h 24"/>
                <a:gd name="T70" fmla="*/ 25 w 26"/>
                <a:gd name="T71" fmla="*/ 11 h 24"/>
                <a:gd name="T72" fmla="*/ 23 w 26"/>
                <a:gd name="T73" fmla="*/ 12 h 24"/>
                <a:gd name="T74" fmla="*/ 22 w 26"/>
                <a:gd name="T75" fmla="*/ 14 h 24"/>
                <a:gd name="T76" fmla="*/ 17 w 26"/>
                <a:gd name="T77" fmla="*/ 19 h 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"/>
                <a:gd name="T118" fmla="*/ 0 h 24"/>
                <a:gd name="T119" fmla="*/ 26 w 26"/>
                <a:gd name="T120" fmla="*/ 24 h 2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" h="24">
                  <a:moveTo>
                    <a:pt x="17" y="19"/>
                  </a:moveTo>
                  <a:lnTo>
                    <a:pt x="16" y="21"/>
                  </a:lnTo>
                  <a:lnTo>
                    <a:pt x="15" y="22"/>
                  </a:lnTo>
                  <a:lnTo>
                    <a:pt x="13" y="23"/>
                  </a:lnTo>
                  <a:lnTo>
                    <a:pt x="10" y="23"/>
                  </a:lnTo>
                  <a:lnTo>
                    <a:pt x="8" y="23"/>
                  </a:lnTo>
                  <a:lnTo>
                    <a:pt x="7" y="23"/>
                  </a:lnTo>
                  <a:lnTo>
                    <a:pt x="6" y="23"/>
                  </a:lnTo>
                  <a:lnTo>
                    <a:pt x="5" y="22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" y="8"/>
                  </a:lnTo>
                  <a:lnTo>
                    <a:pt x="6" y="3"/>
                  </a:lnTo>
                  <a:lnTo>
                    <a:pt x="7" y="1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1"/>
                  </a:lnTo>
                  <a:lnTo>
                    <a:pt x="22" y="3"/>
                  </a:lnTo>
                  <a:lnTo>
                    <a:pt x="23" y="4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5" y="8"/>
                  </a:lnTo>
                  <a:lnTo>
                    <a:pt x="25" y="10"/>
                  </a:lnTo>
                  <a:lnTo>
                    <a:pt x="25" y="11"/>
                  </a:lnTo>
                  <a:lnTo>
                    <a:pt x="23" y="12"/>
                  </a:lnTo>
                  <a:lnTo>
                    <a:pt x="22" y="14"/>
                  </a:lnTo>
                  <a:lnTo>
                    <a:pt x="17" y="19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54" name="Freeform 459"/>
            <p:cNvSpPr>
              <a:spLocks/>
            </p:cNvSpPr>
            <p:nvPr/>
          </p:nvSpPr>
          <p:spPr bwMode="auto">
            <a:xfrm>
              <a:off x="1063" y="3015"/>
              <a:ext cx="25" cy="25"/>
            </a:xfrm>
            <a:custGeom>
              <a:avLst/>
              <a:gdLst>
                <a:gd name="T0" fmla="*/ 17 w 25"/>
                <a:gd name="T1" fmla="*/ 19 h 25"/>
                <a:gd name="T2" fmla="*/ 16 w 25"/>
                <a:gd name="T3" fmla="*/ 21 h 25"/>
                <a:gd name="T4" fmla="*/ 14 w 25"/>
                <a:gd name="T5" fmla="*/ 22 h 25"/>
                <a:gd name="T6" fmla="*/ 12 w 25"/>
                <a:gd name="T7" fmla="*/ 23 h 25"/>
                <a:gd name="T8" fmla="*/ 10 w 25"/>
                <a:gd name="T9" fmla="*/ 24 h 25"/>
                <a:gd name="T10" fmla="*/ 8 w 25"/>
                <a:gd name="T11" fmla="*/ 24 h 25"/>
                <a:gd name="T12" fmla="*/ 7 w 25"/>
                <a:gd name="T13" fmla="*/ 24 h 25"/>
                <a:gd name="T14" fmla="*/ 5 w 25"/>
                <a:gd name="T15" fmla="*/ 24 h 25"/>
                <a:gd name="T16" fmla="*/ 4 w 25"/>
                <a:gd name="T17" fmla="*/ 23 h 25"/>
                <a:gd name="T18" fmla="*/ 3 w 25"/>
                <a:gd name="T19" fmla="*/ 22 h 25"/>
                <a:gd name="T20" fmla="*/ 2 w 25"/>
                <a:gd name="T21" fmla="*/ 21 h 25"/>
                <a:gd name="T22" fmla="*/ 1 w 25"/>
                <a:gd name="T23" fmla="*/ 19 h 25"/>
                <a:gd name="T24" fmla="*/ 0 w 25"/>
                <a:gd name="T25" fmla="*/ 18 h 25"/>
                <a:gd name="T26" fmla="*/ 0 w 25"/>
                <a:gd name="T27" fmla="*/ 16 h 25"/>
                <a:gd name="T28" fmla="*/ 0 w 25"/>
                <a:gd name="T29" fmla="*/ 14 h 25"/>
                <a:gd name="T30" fmla="*/ 0 w 25"/>
                <a:gd name="T31" fmla="*/ 12 h 25"/>
                <a:gd name="T32" fmla="*/ 0 w 25"/>
                <a:gd name="T33" fmla="*/ 11 h 25"/>
                <a:gd name="T34" fmla="*/ 1 w 25"/>
                <a:gd name="T35" fmla="*/ 10 h 25"/>
                <a:gd name="T36" fmla="*/ 5 w 25"/>
                <a:gd name="T37" fmla="*/ 4 h 25"/>
                <a:gd name="T38" fmla="*/ 5 w 25"/>
                <a:gd name="T39" fmla="*/ 2 h 25"/>
                <a:gd name="T40" fmla="*/ 7 w 25"/>
                <a:gd name="T41" fmla="*/ 1 h 25"/>
                <a:gd name="T42" fmla="*/ 9 w 25"/>
                <a:gd name="T43" fmla="*/ 0 h 25"/>
                <a:gd name="T44" fmla="*/ 12 w 25"/>
                <a:gd name="T45" fmla="*/ 0 h 25"/>
                <a:gd name="T46" fmla="*/ 13 w 25"/>
                <a:gd name="T47" fmla="*/ 0 h 25"/>
                <a:gd name="T48" fmla="*/ 14 w 25"/>
                <a:gd name="T49" fmla="*/ 0 h 25"/>
                <a:gd name="T50" fmla="*/ 16 w 25"/>
                <a:gd name="T51" fmla="*/ 0 h 25"/>
                <a:gd name="T52" fmla="*/ 17 w 25"/>
                <a:gd name="T53" fmla="*/ 0 h 25"/>
                <a:gd name="T54" fmla="*/ 18 w 25"/>
                <a:gd name="T55" fmla="*/ 1 h 25"/>
                <a:gd name="T56" fmla="*/ 20 w 25"/>
                <a:gd name="T57" fmla="*/ 2 h 25"/>
                <a:gd name="T58" fmla="*/ 21 w 25"/>
                <a:gd name="T59" fmla="*/ 4 h 25"/>
                <a:gd name="T60" fmla="*/ 22 w 25"/>
                <a:gd name="T61" fmla="*/ 6 h 25"/>
                <a:gd name="T62" fmla="*/ 24 w 25"/>
                <a:gd name="T63" fmla="*/ 7 h 25"/>
                <a:gd name="T64" fmla="*/ 24 w 25"/>
                <a:gd name="T65" fmla="*/ 9 h 25"/>
                <a:gd name="T66" fmla="*/ 24 w 25"/>
                <a:gd name="T67" fmla="*/ 10 h 25"/>
                <a:gd name="T68" fmla="*/ 24 w 25"/>
                <a:gd name="T69" fmla="*/ 12 h 25"/>
                <a:gd name="T70" fmla="*/ 22 w 25"/>
                <a:gd name="T71" fmla="*/ 13 h 25"/>
                <a:gd name="T72" fmla="*/ 21 w 25"/>
                <a:gd name="T73" fmla="*/ 14 h 25"/>
                <a:gd name="T74" fmla="*/ 17 w 25"/>
                <a:gd name="T75" fmla="*/ 19 h 2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5"/>
                <a:gd name="T115" fmla="*/ 0 h 25"/>
                <a:gd name="T116" fmla="*/ 25 w 25"/>
                <a:gd name="T117" fmla="*/ 25 h 2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5" h="25">
                  <a:moveTo>
                    <a:pt x="17" y="19"/>
                  </a:moveTo>
                  <a:lnTo>
                    <a:pt x="16" y="21"/>
                  </a:lnTo>
                  <a:lnTo>
                    <a:pt x="14" y="22"/>
                  </a:lnTo>
                  <a:lnTo>
                    <a:pt x="12" y="23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3" y="22"/>
                  </a:lnTo>
                  <a:lnTo>
                    <a:pt x="2" y="21"/>
                  </a:lnTo>
                  <a:lnTo>
                    <a:pt x="1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1" y="10"/>
                  </a:lnTo>
                  <a:lnTo>
                    <a:pt x="5" y="4"/>
                  </a:lnTo>
                  <a:lnTo>
                    <a:pt x="5" y="2"/>
                  </a:lnTo>
                  <a:lnTo>
                    <a:pt x="7" y="1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2" y="6"/>
                  </a:lnTo>
                  <a:lnTo>
                    <a:pt x="24" y="7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2" y="13"/>
                  </a:lnTo>
                  <a:lnTo>
                    <a:pt x="21" y="14"/>
                  </a:lnTo>
                  <a:lnTo>
                    <a:pt x="17" y="19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55" name="Freeform 460"/>
            <p:cNvSpPr>
              <a:spLocks/>
            </p:cNvSpPr>
            <p:nvPr/>
          </p:nvSpPr>
          <p:spPr bwMode="auto">
            <a:xfrm>
              <a:off x="1067" y="3007"/>
              <a:ext cx="27" cy="27"/>
            </a:xfrm>
            <a:custGeom>
              <a:avLst/>
              <a:gdLst>
                <a:gd name="T0" fmla="*/ 19 w 27"/>
                <a:gd name="T1" fmla="*/ 21 h 27"/>
                <a:gd name="T2" fmla="*/ 18 w 27"/>
                <a:gd name="T3" fmla="*/ 22 h 27"/>
                <a:gd name="T4" fmla="*/ 17 w 27"/>
                <a:gd name="T5" fmla="*/ 24 h 27"/>
                <a:gd name="T6" fmla="*/ 16 w 27"/>
                <a:gd name="T7" fmla="*/ 25 h 27"/>
                <a:gd name="T8" fmla="*/ 14 w 27"/>
                <a:gd name="T9" fmla="*/ 26 h 27"/>
                <a:gd name="T10" fmla="*/ 11 w 27"/>
                <a:gd name="T11" fmla="*/ 26 h 27"/>
                <a:gd name="T12" fmla="*/ 9 w 27"/>
                <a:gd name="T13" fmla="*/ 26 h 27"/>
                <a:gd name="T14" fmla="*/ 8 w 27"/>
                <a:gd name="T15" fmla="*/ 26 h 27"/>
                <a:gd name="T16" fmla="*/ 7 w 27"/>
                <a:gd name="T17" fmla="*/ 26 h 27"/>
                <a:gd name="T18" fmla="*/ 5 w 27"/>
                <a:gd name="T19" fmla="*/ 25 h 27"/>
                <a:gd name="T20" fmla="*/ 3 w 27"/>
                <a:gd name="T21" fmla="*/ 24 h 27"/>
                <a:gd name="T22" fmla="*/ 1 w 27"/>
                <a:gd name="T23" fmla="*/ 22 h 27"/>
                <a:gd name="T24" fmla="*/ 0 w 27"/>
                <a:gd name="T25" fmla="*/ 22 h 27"/>
                <a:gd name="T26" fmla="*/ 0 w 27"/>
                <a:gd name="T27" fmla="*/ 20 h 27"/>
                <a:gd name="T28" fmla="*/ 0 w 27"/>
                <a:gd name="T29" fmla="*/ 19 h 27"/>
                <a:gd name="T30" fmla="*/ 0 w 27"/>
                <a:gd name="T31" fmla="*/ 17 h 27"/>
                <a:gd name="T32" fmla="*/ 0 w 27"/>
                <a:gd name="T33" fmla="*/ 16 h 27"/>
                <a:gd name="T34" fmla="*/ 0 w 27"/>
                <a:gd name="T35" fmla="*/ 14 h 27"/>
                <a:gd name="T36" fmla="*/ 0 w 27"/>
                <a:gd name="T37" fmla="*/ 13 h 27"/>
                <a:gd name="T38" fmla="*/ 5 w 27"/>
                <a:gd name="T39" fmla="*/ 5 h 27"/>
                <a:gd name="T40" fmla="*/ 6 w 27"/>
                <a:gd name="T41" fmla="*/ 3 h 27"/>
                <a:gd name="T42" fmla="*/ 8 w 27"/>
                <a:gd name="T43" fmla="*/ 1 h 27"/>
                <a:gd name="T44" fmla="*/ 8 w 27"/>
                <a:gd name="T45" fmla="*/ 0 h 27"/>
                <a:gd name="T46" fmla="*/ 10 w 27"/>
                <a:gd name="T47" fmla="*/ 0 h 27"/>
                <a:gd name="T48" fmla="*/ 13 w 27"/>
                <a:gd name="T49" fmla="*/ 0 h 27"/>
                <a:gd name="T50" fmla="*/ 15 w 27"/>
                <a:gd name="T51" fmla="*/ 0 h 27"/>
                <a:gd name="T52" fmla="*/ 16 w 27"/>
                <a:gd name="T53" fmla="*/ 0 h 27"/>
                <a:gd name="T54" fmla="*/ 17 w 27"/>
                <a:gd name="T55" fmla="*/ 0 h 27"/>
                <a:gd name="T56" fmla="*/ 19 w 27"/>
                <a:gd name="T57" fmla="*/ 0 h 27"/>
                <a:gd name="T58" fmla="*/ 21 w 27"/>
                <a:gd name="T59" fmla="*/ 1 h 27"/>
                <a:gd name="T60" fmla="*/ 23 w 27"/>
                <a:gd name="T61" fmla="*/ 3 h 27"/>
                <a:gd name="T62" fmla="*/ 24 w 27"/>
                <a:gd name="T63" fmla="*/ 4 h 27"/>
                <a:gd name="T64" fmla="*/ 26 w 27"/>
                <a:gd name="T65" fmla="*/ 6 h 27"/>
                <a:gd name="T66" fmla="*/ 26 w 27"/>
                <a:gd name="T67" fmla="*/ 7 h 27"/>
                <a:gd name="T68" fmla="*/ 26 w 27"/>
                <a:gd name="T69" fmla="*/ 9 h 27"/>
                <a:gd name="T70" fmla="*/ 26 w 27"/>
                <a:gd name="T71" fmla="*/ 10 h 27"/>
                <a:gd name="T72" fmla="*/ 26 w 27"/>
                <a:gd name="T73" fmla="*/ 12 h 27"/>
                <a:gd name="T74" fmla="*/ 24 w 27"/>
                <a:gd name="T75" fmla="*/ 13 h 27"/>
                <a:gd name="T76" fmla="*/ 19 w 27"/>
                <a:gd name="T77" fmla="*/ 21 h 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7"/>
                <a:gd name="T118" fmla="*/ 0 h 27"/>
                <a:gd name="T119" fmla="*/ 27 w 27"/>
                <a:gd name="T120" fmla="*/ 27 h 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7" h="27">
                  <a:moveTo>
                    <a:pt x="19" y="21"/>
                  </a:moveTo>
                  <a:lnTo>
                    <a:pt x="18" y="22"/>
                  </a:lnTo>
                  <a:lnTo>
                    <a:pt x="17" y="24"/>
                  </a:lnTo>
                  <a:lnTo>
                    <a:pt x="16" y="25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9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5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5" y="5"/>
                  </a:lnTo>
                  <a:lnTo>
                    <a:pt x="6" y="3"/>
                  </a:lnTo>
                  <a:lnTo>
                    <a:pt x="8" y="1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1"/>
                  </a:lnTo>
                  <a:lnTo>
                    <a:pt x="23" y="3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4" y="13"/>
                  </a:lnTo>
                  <a:lnTo>
                    <a:pt x="19" y="21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56" name="Freeform 461"/>
            <p:cNvSpPr>
              <a:spLocks/>
            </p:cNvSpPr>
            <p:nvPr/>
          </p:nvSpPr>
          <p:spPr bwMode="auto">
            <a:xfrm>
              <a:off x="1071" y="2998"/>
              <a:ext cx="25" cy="29"/>
            </a:xfrm>
            <a:custGeom>
              <a:avLst/>
              <a:gdLst>
                <a:gd name="T0" fmla="*/ 20 w 25"/>
                <a:gd name="T1" fmla="*/ 21 h 29"/>
                <a:gd name="T2" fmla="*/ 19 w 25"/>
                <a:gd name="T3" fmla="*/ 22 h 29"/>
                <a:gd name="T4" fmla="*/ 18 w 25"/>
                <a:gd name="T5" fmla="*/ 23 h 29"/>
                <a:gd name="T6" fmla="*/ 17 w 25"/>
                <a:gd name="T7" fmla="*/ 25 h 29"/>
                <a:gd name="T8" fmla="*/ 15 w 25"/>
                <a:gd name="T9" fmla="*/ 26 h 29"/>
                <a:gd name="T10" fmla="*/ 15 w 25"/>
                <a:gd name="T11" fmla="*/ 27 h 29"/>
                <a:gd name="T12" fmla="*/ 13 w 25"/>
                <a:gd name="T13" fmla="*/ 28 h 29"/>
                <a:gd name="T14" fmla="*/ 9 w 25"/>
                <a:gd name="T15" fmla="*/ 28 h 29"/>
                <a:gd name="T16" fmla="*/ 8 w 25"/>
                <a:gd name="T17" fmla="*/ 28 h 29"/>
                <a:gd name="T18" fmla="*/ 7 w 25"/>
                <a:gd name="T19" fmla="*/ 28 h 29"/>
                <a:gd name="T20" fmla="*/ 5 w 25"/>
                <a:gd name="T21" fmla="*/ 27 h 29"/>
                <a:gd name="T22" fmla="*/ 4 w 25"/>
                <a:gd name="T23" fmla="*/ 26 h 29"/>
                <a:gd name="T24" fmla="*/ 2 w 25"/>
                <a:gd name="T25" fmla="*/ 25 h 29"/>
                <a:gd name="T26" fmla="*/ 1 w 25"/>
                <a:gd name="T27" fmla="*/ 23 h 29"/>
                <a:gd name="T28" fmla="*/ 0 w 25"/>
                <a:gd name="T29" fmla="*/ 22 h 29"/>
                <a:gd name="T30" fmla="*/ 0 w 25"/>
                <a:gd name="T31" fmla="*/ 21 h 29"/>
                <a:gd name="T32" fmla="*/ 0 w 25"/>
                <a:gd name="T33" fmla="*/ 18 h 29"/>
                <a:gd name="T34" fmla="*/ 0 w 25"/>
                <a:gd name="T35" fmla="*/ 17 h 29"/>
                <a:gd name="T36" fmla="*/ 0 w 25"/>
                <a:gd name="T37" fmla="*/ 16 h 29"/>
                <a:gd name="T38" fmla="*/ 2 w 25"/>
                <a:gd name="T39" fmla="*/ 6 h 29"/>
                <a:gd name="T40" fmla="*/ 3 w 25"/>
                <a:gd name="T41" fmla="*/ 5 h 29"/>
                <a:gd name="T42" fmla="*/ 4 w 25"/>
                <a:gd name="T43" fmla="*/ 4 h 29"/>
                <a:gd name="T44" fmla="*/ 5 w 25"/>
                <a:gd name="T45" fmla="*/ 2 h 29"/>
                <a:gd name="T46" fmla="*/ 7 w 25"/>
                <a:gd name="T47" fmla="*/ 1 h 29"/>
                <a:gd name="T48" fmla="*/ 7 w 25"/>
                <a:gd name="T49" fmla="*/ 0 h 29"/>
                <a:gd name="T50" fmla="*/ 9 w 25"/>
                <a:gd name="T51" fmla="*/ 0 h 29"/>
                <a:gd name="T52" fmla="*/ 13 w 25"/>
                <a:gd name="T53" fmla="*/ 0 h 29"/>
                <a:gd name="T54" fmla="*/ 14 w 25"/>
                <a:gd name="T55" fmla="*/ 0 h 29"/>
                <a:gd name="T56" fmla="*/ 15 w 25"/>
                <a:gd name="T57" fmla="*/ 0 h 29"/>
                <a:gd name="T58" fmla="*/ 17 w 25"/>
                <a:gd name="T59" fmla="*/ 0 h 29"/>
                <a:gd name="T60" fmla="*/ 18 w 25"/>
                <a:gd name="T61" fmla="*/ 1 h 29"/>
                <a:gd name="T62" fmla="*/ 20 w 25"/>
                <a:gd name="T63" fmla="*/ 2 h 29"/>
                <a:gd name="T64" fmla="*/ 21 w 25"/>
                <a:gd name="T65" fmla="*/ 4 h 29"/>
                <a:gd name="T66" fmla="*/ 22 w 25"/>
                <a:gd name="T67" fmla="*/ 5 h 29"/>
                <a:gd name="T68" fmla="*/ 24 w 25"/>
                <a:gd name="T69" fmla="*/ 6 h 29"/>
                <a:gd name="T70" fmla="*/ 24 w 25"/>
                <a:gd name="T71" fmla="*/ 9 h 29"/>
                <a:gd name="T72" fmla="*/ 24 w 25"/>
                <a:gd name="T73" fmla="*/ 10 h 29"/>
                <a:gd name="T74" fmla="*/ 24 w 25"/>
                <a:gd name="T75" fmla="*/ 11 h 29"/>
                <a:gd name="T76" fmla="*/ 20 w 25"/>
                <a:gd name="T77" fmla="*/ 21 h 2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5"/>
                <a:gd name="T118" fmla="*/ 0 h 29"/>
                <a:gd name="T119" fmla="*/ 25 w 25"/>
                <a:gd name="T120" fmla="*/ 29 h 2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5" h="29">
                  <a:moveTo>
                    <a:pt x="20" y="21"/>
                  </a:moveTo>
                  <a:lnTo>
                    <a:pt x="19" y="22"/>
                  </a:lnTo>
                  <a:lnTo>
                    <a:pt x="18" y="23"/>
                  </a:lnTo>
                  <a:lnTo>
                    <a:pt x="17" y="25"/>
                  </a:lnTo>
                  <a:lnTo>
                    <a:pt x="15" y="26"/>
                  </a:lnTo>
                  <a:lnTo>
                    <a:pt x="15" y="27"/>
                  </a:lnTo>
                  <a:lnTo>
                    <a:pt x="13" y="28"/>
                  </a:lnTo>
                  <a:lnTo>
                    <a:pt x="9" y="28"/>
                  </a:lnTo>
                  <a:lnTo>
                    <a:pt x="8" y="28"/>
                  </a:lnTo>
                  <a:lnTo>
                    <a:pt x="7" y="28"/>
                  </a:lnTo>
                  <a:lnTo>
                    <a:pt x="5" y="27"/>
                  </a:lnTo>
                  <a:lnTo>
                    <a:pt x="4" y="26"/>
                  </a:lnTo>
                  <a:lnTo>
                    <a:pt x="2" y="25"/>
                  </a:lnTo>
                  <a:lnTo>
                    <a:pt x="1" y="23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5" y="2"/>
                  </a:lnTo>
                  <a:lnTo>
                    <a:pt x="7" y="1"/>
                  </a:lnTo>
                  <a:lnTo>
                    <a:pt x="7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1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2" y="5"/>
                  </a:lnTo>
                  <a:lnTo>
                    <a:pt x="24" y="6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4" y="11"/>
                  </a:lnTo>
                  <a:lnTo>
                    <a:pt x="20" y="21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57" name="Freeform 462"/>
            <p:cNvSpPr>
              <a:spLocks/>
            </p:cNvSpPr>
            <p:nvPr/>
          </p:nvSpPr>
          <p:spPr bwMode="auto">
            <a:xfrm>
              <a:off x="1074" y="2989"/>
              <a:ext cx="24" cy="29"/>
            </a:xfrm>
            <a:custGeom>
              <a:avLst/>
              <a:gdLst>
                <a:gd name="T0" fmla="*/ 20 w 24"/>
                <a:gd name="T1" fmla="*/ 20 h 29"/>
                <a:gd name="T2" fmla="*/ 20 w 24"/>
                <a:gd name="T3" fmla="*/ 22 h 29"/>
                <a:gd name="T4" fmla="*/ 19 w 24"/>
                <a:gd name="T5" fmla="*/ 23 h 29"/>
                <a:gd name="T6" fmla="*/ 18 w 24"/>
                <a:gd name="T7" fmla="*/ 24 h 29"/>
                <a:gd name="T8" fmla="*/ 16 w 24"/>
                <a:gd name="T9" fmla="*/ 26 h 29"/>
                <a:gd name="T10" fmla="*/ 15 w 24"/>
                <a:gd name="T11" fmla="*/ 27 h 29"/>
                <a:gd name="T12" fmla="*/ 14 w 24"/>
                <a:gd name="T13" fmla="*/ 28 h 29"/>
                <a:gd name="T14" fmla="*/ 12 w 24"/>
                <a:gd name="T15" fmla="*/ 28 h 29"/>
                <a:gd name="T16" fmla="*/ 9 w 24"/>
                <a:gd name="T17" fmla="*/ 28 h 29"/>
                <a:gd name="T18" fmla="*/ 7 w 24"/>
                <a:gd name="T19" fmla="*/ 28 h 29"/>
                <a:gd name="T20" fmla="*/ 6 w 24"/>
                <a:gd name="T21" fmla="*/ 28 h 29"/>
                <a:gd name="T22" fmla="*/ 4 w 24"/>
                <a:gd name="T23" fmla="*/ 27 h 29"/>
                <a:gd name="T24" fmla="*/ 3 w 24"/>
                <a:gd name="T25" fmla="*/ 26 h 29"/>
                <a:gd name="T26" fmla="*/ 1 w 24"/>
                <a:gd name="T27" fmla="*/ 24 h 29"/>
                <a:gd name="T28" fmla="*/ 0 w 24"/>
                <a:gd name="T29" fmla="*/ 22 h 29"/>
                <a:gd name="T30" fmla="*/ 0 w 24"/>
                <a:gd name="T31" fmla="*/ 20 h 29"/>
                <a:gd name="T32" fmla="*/ 0 w 24"/>
                <a:gd name="T33" fmla="*/ 18 h 29"/>
                <a:gd name="T34" fmla="*/ 0 w 24"/>
                <a:gd name="T35" fmla="*/ 16 h 29"/>
                <a:gd name="T36" fmla="*/ 1 w 24"/>
                <a:gd name="T37" fmla="*/ 7 h 29"/>
                <a:gd name="T38" fmla="*/ 1 w 24"/>
                <a:gd name="T39" fmla="*/ 5 h 29"/>
                <a:gd name="T40" fmla="*/ 2 w 24"/>
                <a:gd name="T41" fmla="*/ 4 h 29"/>
                <a:gd name="T42" fmla="*/ 3 w 24"/>
                <a:gd name="T43" fmla="*/ 3 h 29"/>
                <a:gd name="T44" fmla="*/ 5 w 24"/>
                <a:gd name="T45" fmla="*/ 1 h 29"/>
                <a:gd name="T46" fmla="*/ 7 w 24"/>
                <a:gd name="T47" fmla="*/ 0 h 29"/>
                <a:gd name="T48" fmla="*/ 9 w 24"/>
                <a:gd name="T49" fmla="*/ 0 h 29"/>
                <a:gd name="T50" fmla="*/ 12 w 24"/>
                <a:gd name="T51" fmla="*/ 0 h 29"/>
                <a:gd name="T52" fmla="*/ 14 w 24"/>
                <a:gd name="T53" fmla="*/ 0 h 29"/>
                <a:gd name="T54" fmla="*/ 15 w 24"/>
                <a:gd name="T55" fmla="*/ 0 h 29"/>
                <a:gd name="T56" fmla="*/ 17 w 24"/>
                <a:gd name="T57" fmla="*/ 0 h 29"/>
                <a:gd name="T58" fmla="*/ 18 w 24"/>
                <a:gd name="T59" fmla="*/ 1 h 29"/>
                <a:gd name="T60" fmla="*/ 20 w 24"/>
                <a:gd name="T61" fmla="*/ 3 h 29"/>
                <a:gd name="T62" fmla="*/ 21 w 24"/>
                <a:gd name="T63" fmla="*/ 5 h 29"/>
                <a:gd name="T64" fmla="*/ 23 w 24"/>
                <a:gd name="T65" fmla="*/ 5 h 29"/>
                <a:gd name="T66" fmla="*/ 23 w 24"/>
                <a:gd name="T67" fmla="*/ 7 h 29"/>
                <a:gd name="T68" fmla="*/ 23 w 24"/>
                <a:gd name="T69" fmla="*/ 9 h 29"/>
                <a:gd name="T70" fmla="*/ 23 w 24"/>
                <a:gd name="T71" fmla="*/ 11 h 29"/>
                <a:gd name="T72" fmla="*/ 20 w 24"/>
                <a:gd name="T73" fmla="*/ 20 h 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9"/>
                <a:gd name="T113" fmla="*/ 24 w 24"/>
                <a:gd name="T114" fmla="*/ 29 h 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9">
                  <a:moveTo>
                    <a:pt x="20" y="20"/>
                  </a:moveTo>
                  <a:lnTo>
                    <a:pt x="20" y="22"/>
                  </a:lnTo>
                  <a:lnTo>
                    <a:pt x="19" y="23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5" y="27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6" y="28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7"/>
                  </a:lnTo>
                  <a:lnTo>
                    <a:pt x="1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1"/>
                  </a:lnTo>
                  <a:lnTo>
                    <a:pt x="20" y="3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0" y="2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58" name="Freeform 463"/>
            <p:cNvSpPr>
              <a:spLocks/>
            </p:cNvSpPr>
            <p:nvPr/>
          </p:nvSpPr>
          <p:spPr bwMode="auto">
            <a:xfrm>
              <a:off x="1076" y="2978"/>
              <a:ext cx="24" cy="30"/>
            </a:xfrm>
            <a:custGeom>
              <a:avLst/>
              <a:gdLst>
                <a:gd name="T0" fmla="*/ 20 w 24"/>
                <a:gd name="T1" fmla="*/ 20 h 30"/>
                <a:gd name="T2" fmla="*/ 20 w 24"/>
                <a:gd name="T3" fmla="*/ 22 h 30"/>
                <a:gd name="T4" fmla="*/ 19 w 24"/>
                <a:gd name="T5" fmla="*/ 23 h 30"/>
                <a:gd name="T6" fmla="*/ 18 w 24"/>
                <a:gd name="T7" fmla="*/ 25 h 30"/>
                <a:gd name="T8" fmla="*/ 16 w 24"/>
                <a:gd name="T9" fmla="*/ 27 h 30"/>
                <a:gd name="T10" fmla="*/ 15 w 24"/>
                <a:gd name="T11" fmla="*/ 28 h 30"/>
                <a:gd name="T12" fmla="*/ 14 w 24"/>
                <a:gd name="T13" fmla="*/ 29 h 30"/>
                <a:gd name="T14" fmla="*/ 12 w 24"/>
                <a:gd name="T15" fmla="*/ 29 h 30"/>
                <a:gd name="T16" fmla="*/ 9 w 24"/>
                <a:gd name="T17" fmla="*/ 29 h 30"/>
                <a:gd name="T18" fmla="*/ 8 w 24"/>
                <a:gd name="T19" fmla="*/ 29 h 30"/>
                <a:gd name="T20" fmla="*/ 7 w 24"/>
                <a:gd name="T21" fmla="*/ 29 h 30"/>
                <a:gd name="T22" fmla="*/ 5 w 24"/>
                <a:gd name="T23" fmla="*/ 28 h 30"/>
                <a:gd name="T24" fmla="*/ 3 w 24"/>
                <a:gd name="T25" fmla="*/ 27 h 30"/>
                <a:gd name="T26" fmla="*/ 1 w 24"/>
                <a:gd name="T27" fmla="*/ 25 h 30"/>
                <a:gd name="T28" fmla="*/ 0 w 24"/>
                <a:gd name="T29" fmla="*/ 24 h 30"/>
                <a:gd name="T30" fmla="*/ 0 w 24"/>
                <a:gd name="T31" fmla="*/ 23 h 30"/>
                <a:gd name="T32" fmla="*/ 0 w 24"/>
                <a:gd name="T33" fmla="*/ 21 h 30"/>
                <a:gd name="T34" fmla="*/ 0 w 24"/>
                <a:gd name="T35" fmla="*/ 19 h 30"/>
                <a:gd name="T36" fmla="*/ 0 w 24"/>
                <a:gd name="T37" fmla="*/ 18 h 30"/>
                <a:gd name="T38" fmla="*/ 1 w 24"/>
                <a:gd name="T39" fmla="*/ 8 h 30"/>
                <a:gd name="T40" fmla="*/ 1 w 24"/>
                <a:gd name="T41" fmla="*/ 6 h 30"/>
                <a:gd name="T42" fmla="*/ 2 w 24"/>
                <a:gd name="T43" fmla="*/ 5 h 30"/>
                <a:gd name="T44" fmla="*/ 3 w 24"/>
                <a:gd name="T45" fmla="*/ 3 h 30"/>
                <a:gd name="T46" fmla="*/ 5 w 24"/>
                <a:gd name="T47" fmla="*/ 1 h 30"/>
                <a:gd name="T48" fmla="*/ 6 w 24"/>
                <a:gd name="T49" fmla="*/ 0 h 30"/>
                <a:gd name="T50" fmla="*/ 7 w 24"/>
                <a:gd name="T51" fmla="*/ 0 h 30"/>
                <a:gd name="T52" fmla="*/ 9 w 24"/>
                <a:gd name="T53" fmla="*/ 0 h 30"/>
                <a:gd name="T54" fmla="*/ 12 w 24"/>
                <a:gd name="T55" fmla="*/ 0 h 30"/>
                <a:gd name="T56" fmla="*/ 13 w 24"/>
                <a:gd name="T57" fmla="*/ 0 h 30"/>
                <a:gd name="T58" fmla="*/ 15 w 24"/>
                <a:gd name="T59" fmla="*/ 0 h 30"/>
                <a:gd name="T60" fmla="*/ 16 w 24"/>
                <a:gd name="T61" fmla="*/ 0 h 30"/>
                <a:gd name="T62" fmla="*/ 18 w 24"/>
                <a:gd name="T63" fmla="*/ 1 h 30"/>
                <a:gd name="T64" fmla="*/ 20 w 24"/>
                <a:gd name="T65" fmla="*/ 3 h 30"/>
                <a:gd name="T66" fmla="*/ 21 w 24"/>
                <a:gd name="T67" fmla="*/ 4 h 30"/>
                <a:gd name="T68" fmla="*/ 23 w 24"/>
                <a:gd name="T69" fmla="*/ 5 h 30"/>
                <a:gd name="T70" fmla="*/ 23 w 24"/>
                <a:gd name="T71" fmla="*/ 7 h 30"/>
                <a:gd name="T72" fmla="*/ 23 w 24"/>
                <a:gd name="T73" fmla="*/ 9 h 30"/>
                <a:gd name="T74" fmla="*/ 23 w 24"/>
                <a:gd name="T75" fmla="*/ 10 h 30"/>
                <a:gd name="T76" fmla="*/ 20 w 24"/>
                <a:gd name="T77" fmla="*/ 20 h 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30"/>
                <a:gd name="T119" fmla="*/ 24 w 24"/>
                <a:gd name="T120" fmla="*/ 30 h 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30">
                  <a:moveTo>
                    <a:pt x="20" y="20"/>
                  </a:moveTo>
                  <a:lnTo>
                    <a:pt x="20" y="22"/>
                  </a:lnTo>
                  <a:lnTo>
                    <a:pt x="19" y="23"/>
                  </a:lnTo>
                  <a:lnTo>
                    <a:pt x="18" y="25"/>
                  </a:lnTo>
                  <a:lnTo>
                    <a:pt x="16" y="27"/>
                  </a:lnTo>
                  <a:lnTo>
                    <a:pt x="15" y="28"/>
                  </a:lnTo>
                  <a:lnTo>
                    <a:pt x="14" y="29"/>
                  </a:lnTo>
                  <a:lnTo>
                    <a:pt x="12" y="29"/>
                  </a:lnTo>
                  <a:lnTo>
                    <a:pt x="9" y="29"/>
                  </a:lnTo>
                  <a:lnTo>
                    <a:pt x="8" y="29"/>
                  </a:lnTo>
                  <a:lnTo>
                    <a:pt x="7" y="29"/>
                  </a:lnTo>
                  <a:lnTo>
                    <a:pt x="5" y="28"/>
                  </a:lnTo>
                  <a:lnTo>
                    <a:pt x="3" y="27"/>
                  </a:lnTo>
                  <a:lnTo>
                    <a:pt x="1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1" y="8"/>
                  </a:lnTo>
                  <a:lnTo>
                    <a:pt x="1" y="6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0" y="3"/>
                  </a:lnTo>
                  <a:lnTo>
                    <a:pt x="21" y="4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3" y="9"/>
                  </a:lnTo>
                  <a:lnTo>
                    <a:pt x="23" y="10"/>
                  </a:lnTo>
                  <a:lnTo>
                    <a:pt x="20" y="2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59" name="Freeform 464"/>
            <p:cNvSpPr>
              <a:spLocks/>
            </p:cNvSpPr>
            <p:nvPr/>
          </p:nvSpPr>
          <p:spPr bwMode="auto">
            <a:xfrm>
              <a:off x="1079" y="2969"/>
              <a:ext cx="21" cy="29"/>
            </a:xfrm>
            <a:custGeom>
              <a:avLst/>
              <a:gdLst>
                <a:gd name="T0" fmla="*/ 20 w 21"/>
                <a:gd name="T1" fmla="*/ 18 h 29"/>
                <a:gd name="T2" fmla="*/ 20 w 21"/>
                <a:gd name="T3" fmla="*/ 20 h 29"/>
                <a:gd name="T4" fmla="*/ 20 w 21"/>
                <a:gd name="T5" fmla="*/ 22 h 29"/>
                <a:gd name="T6" fmla="*/ 18 w 21"/>
                <a:gd name="T7" fmla="*/ 23 h 29"/>
                <a:gd name="T8" fmla="*/ 17 w 21"/>
                <a:gd name="T9" fmla="*/ 24 h 29"/>
                <a:gd name="T10" fmla="*/ 15 w 21"/>
                <a:gd name="T11" fmla="*/ 26 h 29"/>
                <a:gd name="T12" fmla="*/ 14 w 21"/>
                <a:gd name="T13" fmla="*/ 27 h 29"/>
                <a:gd name="T14" fmla="*/ 12 w 21"/>
                <a:gd name="T15" fmla="*/ 28 h 29"/>
                <a:gd name="T16" fmla="*/ 11 w 21"/>
                <a:gd name="T17" fmla="*/ 28 h 29"/>
                <a:gd name="T18" fmla="*/ 9 w 21"/>
                <a:gd name="T19" fmla="*/ 28 h 29"/>
                <a:gd name="T20" fmla="*/ 7 w 21"/>
                <a:gd name="T21" fmla="*/ 28 h 29"/>
                <a:gd name="T22" fmla="*/ 6 w 21"/>
                <a:gd name="T23" fmla="*/ 28 h 29"/>
                <a:gd name="T24" fmla="*/ 4 w 21"/>
                <a:gd name="T25" fmla="*/ 27 h 29"/>
                <a:gd name="T26" fmla="*/ 3 w 21"/>
                <a:gd name="T27" fmla="*/ 26 h 29"/>
                <a:gd name="T28" fmla="*/ 1 w 21"/>
                <a:gd name="T29" fmla="*/ 24 h 29"/>
                <a:gd name="T30" fmla="*/ 0 w 21"/>
                <a:gd name="T31" fmla="*/ 23 h 29"/>
                <a:gd name="T32" fmla="*/ 0 w 21"/>
                <a:gd name="T33" fmla="*/ 22 h 29"/>
                <a:gd name="T34" fmla="*/ 0 w 21"/>
                <a:gd name="T35" fmla="*/ 20 h 29"/>
                <a:gd name="T36" fmla="*/ 0 w 21"/>
                <a:gd name="T37" fmla="*/ 18 h 29"/>
                <a:gd name="T38" fmla="*/ 0 w 21"/>
                <a:gd name="T39" fmla="*/ 8 h 29"/>
                <a:gd name="T40" fmla="*/ 0 w 21"/>
                <a:gd name="T41" fmla="*/ 6 h 29"/>
                <a:gd name="T42" fmla="*/ 0 w 21"/>
                <a:gd name="T43" fmla="*/ 5 h 29"/>
                <a:gd name="T44" fmla="*/ 0 w 21"/>
                <a:gd name="T45" fmla="*/ 4 h 29"/>
                <a:gd name="T46" fmla="*/ 1 w 21"/>
                <a:gd name="T47" fmla="*/ 3 h 29"/>
                <a:gd name="T48" fmla="*/ 3 w 21"/>
                <a:gd name="T49" fmla="*/ 1 h 29"/>
                <a:gd name="T50" fmla="*/ 4 w 21"/>
                <a:gd name="T51" fmla="*/ 0 h 29"/>
                <a:gd name="T52" fmla="*/ 6 w 21"/>
                <a:gd name="T53" fmla="*/ 0 h 29"/>
                <a:gd name="T54" fmla="*/ 7 w 21"/>
                <a:gd name="T55" fmla="*/ 0 h 29"/>
                <a:gd name="T56" fmla="*/ 9 w 21"/>
                <a:gd name="T57" fmla="*/ 0 h 29"/>
                <a:gd name="T58" fmla="*/ 11 w 21"/>
                <a:gd name="T59" fmla="*/ 0 h 29"/>
                <a:gd name="T60" fmla="*/ 12 w 21"/>
                <a:gd name="T61" fmla="*/ 0 h 29"/>
                <a:gd name="T62" fmla="*/ 14 w 21"/>
                <a:gd name="T63" fmla="*/ 0 h 29"/>
                <a:gd name="T64" fmla="*/ 15 w 21"/>
                <a:gd name="T65" fmla="*/ 1 h 29"/>
                <a:gd name="T66" fmla="*/ 17 w 21"/>
                <a:gd name="T67" fmla="*/ 3 h 29"/>
                <a:gd name="T68" fmla="*/ 18 w 21"/>
                <a:gd name="T69" fmla="*/ 4 h 29"/>
                <a:gd name="T70" fmla="*/ 20 w 21"/>
                <a:gd name="T71" fmla="*/ 5 h 29"/>
                <a:gd name="T72" fmla="*/ 20 w 21"/>
                <a:gd name="T73" fmla="*/ 6 h 29"/>
                <a:gd name="T74" fmla="*/ 20 w 21"/>
                <a:gd name="T75" fmla="*/ 8 h 29"/>
                <a:gd name="T76" fmla="*/ 20 w 21"/>
                <a:gd name="T77" fmla="*/ 18 h 2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"/>
                <a:gd name="T118" fmla="*/ 0 h 29"/>
                <a:gd name="T119" fmla="*/ 21 w 21"/>
                <a:gd name="T120" fmla="*/ 29 h 2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" h="29">
                  <a:moveTo>
                    <a:pt x="20" y="18"/>
                  </a:moveTo>
                  <a:lnTo>
                    <a:pt x="20" y="20"/>
                  </a:lnTo>
                  <a:lnTo>
                    <a:pt x="20" y="22"/>
                  </a:lnTo>
                  <a:lnTo>
                    <a:pt x="18" y="23"/>
                  </a:lnTo>
                  <a:lnTo>
                    <a:pt x="17" y="24"/>
                  </a:lnTo>
                  <a:lnTo>
                    <a:pt x="15" y="26"/>
                  </a:lnTo>
                  <a:lnTo>
                    <a:pt x="14" y="27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6" y="28"/>
                  </a:lnTo>
                  <a:lnTo>
                    <a:pt x="4" y="27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1"/>
                  </a:lnTo>
                  <a:lnTo>
                    <a:pt x="17" y="3"/>
                  </a:lnTo>
                  <a:lnTo>
                    <a:pt x="18" y="4"/>
                  </a:lnTo>
                  <a:lnTo>
                    <a:pt x="20" y="5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18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60" name="Freeform 465"/>
            <p:cNvSpPr>
              <a:spLocks/>
            </p:cNvSpPr>
            <p:nvPr/>
          </p:nvSpPr>
          <p:spPr bwMode="auto">
            <a:xfrm>
              <a:off x="1078" y="2959"/>
              <a:ext cx="22" cy="29"/>
            </a:xfrm>
            <a:custGeom>
              <a:avLst/>
              <a:gdLst>
                <a:gd name="T0" fmla="*/ 21 w 22"/>
                <a:gd name="T1" fmla="*/ 18 h 29"/>
                <a:gd name="T2" fmla="*/ 21 w 22"/>
                <a:gd name="T3" fmla="*/ 19 h 29"/>
                <a:gd name="T4" fmla="*/ 21 w 22"/>
                <a:gd name="T5" fmla="*/ 21 h 29"/>
                <a:gd name="T6" fmla="*/ 19 w 22"/>
                <a:gd name="T7" fmla="*/ 22 h 29"/>
                <a:gd name="T8" fmla="*/ 18 w 22"/>
                <a:gd name="T9" fmla="*/ 23 h 29"/>
                <a:gd name="T10" fmla="*/ 17 w 22"/>
                <a:gd name="T11" fmla="*/ 25 h 29"/>
                <a:gd name="T12" fmla="*/ 15 w 22"/>
                <a:gd name="T13" fmla="*/ 26 h 29"/>
                <a:gd name="T14" fmla="*/ 14 w 22"/>
                <a:gd name="T15" fmla="*/ 27 h 29"/>
                <a:gd name="T16" fmla="*/ 13 w 22"/>
                <a:gd name="T17" fmla="*/ 28 h 29"/>
                <a:gd name="T18" fmla="*/ 10 w 22"/>
                <a:gd name="T19" fmla="*/ 28 h 29"/>
                <a:gd name="T20" fmla="*/ 9 w 22"/>
                <a:gd name="T21" fmla="*/ 28 h 29"/>
                <a:gd name="T22" fmla="*/ 7 w 22"/>
                <a:gd name="T23" fmla="*/ 28 h 29"/>
                <a:gd name="T24" fmla="*/ 6 w 22"/>
                <a:gd name="T25" fmla="*/ 27 h 29"/>
                <a:gd name="T26" fmla="*/ 5 w 22"/>
                <a:gd name="T27" fmla="*/ 26 h 29"/>
                <a:gd name="T28" fmla="*/ 3 w 22"/>
                <a:gd name="T29" fmla="*/ 25 h 29"/>
                <a:gd name="T30" fmla="*/ 2 w 22"/>
                <a:gd name="T31" fmla="*/ 23 h 29"/>
                <a:gd name="T32" fmla="*/ 1 w 22"/>
                <a:gd name="T33" fmla="*/ 22 h 29"/>
                <a:gd name="T34" fmla="*/ 0 w 22"/>
                <a:gd name="T35" fmla="*/ 21 h 29"/>
                <a:gd name="T36" fmla="*/ 0 w 22"/>
                <a:gd name="T37" fmla="*/ 18 h 29"/>
                <a:gd name="T38" fmla="*/ 0 w 22"/>
                <a:gd name="T39" fmla="*/ 9 h 29"/>
                <a:gd name="T40" fmla="*/ 0 w 22"/>
                <a:gd name="T41" fmla="*/ 8 h 29"/>
                <a:gd name="T42" fmla="*/ 0 w 22"/>
                <a:gd name="T43" fmla="*/ 6 h 29"/>
                <a:gd name="T44" fmla="*/ 0 w 22"/>
                <a:gd name="T45" fmla="*/ 5 h 29"/>
                <a:gd name="T46" fmla="*/ 1 w 22"/>
                <a:gd name="T47" fmla="*/ 4 h 29"/>
                <a:gd name="T48" fmla="*/ 2 w 22"/>
                <a:gd name="T49" fmla="*/ 2 h 29"/>
                <a:gd name="T50" fmla="*/ 4 w 22"/>
                <a:gd name="T51" fmla="*/ 1 h 29"/>
                <a:gd name="T52" fmla="*/ 5 w 22"/>
                <a:gd name="T53" fmla="*/ 0 h 29"/>
                <a:gd name="T54" fmla="*/ 6 w 22"/>
                <a:gd name="T55" fmla="*/ 0 h 29"/>
                <a:gd name="T56" fmla="*/ 9 w 22"/>
                <a:gd name="T57" fmla="*/ 0 h 29"/>
                <a:gd name="T58" fmla="*/ 10 w 22"/>
                <a:gd name="T59" fmla="*/ 0 h 29"/>
                <a:gd name="T60" fmla="*/ 12 w 22"/>
                <a:gd name="T61" fmla="*/ 0 h 29"/>
                <a:gd name="T62" fmla="*/ 13 w 22"/>
                <a:gd name="T63" fmla="*/ 0 h 29"/>
                <a:gd name="T64" fmla="*/ 14 w 22"/>
                <a:gd name="T65" fmla="*/ 1 h 29"/>
                <a:gd name="T66" fmla="*/ 16 w 22"/>
                <a:gd name="T67" fmla="*/ 2 h 29"/>
                <a:gd name="T68" fmla="*/ 17 w 22"/>
                <a:gd name="T69" fmla="*/ 4 h 29"/>
                <a:gd name="T70" fmla="*/ 18 w 22"/>
                <a:gd name="T71" fmla="*/ 5 h 29"/>
                <a:gd name="T72" fmla="*/ 19 w 22"/>
                <a:gd name="T73" fmla="*/ 6 h 29"/>
                <a:gd name="T74" fmla="*/ 19 w 22"/>
                <a:gd name="T75" fmla="*/ 9 h 29"/>
                <a:gd name="T76" fmla="*/ 21 w 22"/>
                <a:gd name="T77" fmla="*/ 18 h 2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2"/>
                <a:gd name="T118" fmla="*/ 0 h 29"/>
                <a:gd name="T119" fmla="*/ 22 w 22"/>
                <a:gd name="T120" fmla="*/ 29 h 2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2" h="29">
                  <a:moveTo>
                    <a:pt x="21" y="18"/>
                  </a:moveTo>
                  <a:lnTo>
                    <a:pt x="21" y="19"/>
                  </a:lnTo>
                  <a:lnTo>
                    <a:pt x="21" y="21"/>
                  </a:lnTo>
                  <a:lnTo>
                    <a:pt x="19" y="22"/>
                  </a:lnTo>
                  <a:lnTo>
                    <a:pt x="18" y="23"/>
                  </a:lnTo>
                  <a:lnTo>
                    <a:pt x="17" y="25"/>
                  </a:lnTo>
                  <a:lnTo>
                    <a:pt x="15" y="26"/>
                  </a:lnTo>
                  <a:lnTo>
                    <a:pt x="14" y="27"/>
                  </a:lnTo>
                  <a:lnTo>
                    <a:pt x="13" y="28"/>
                  </a:lnTo>
                  <a:lnTo>
                    <a:pt x="10" y="28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6" y="27"/>
                  </a:lnTo>
                  <a:lnTo>
                    <a:pt x="5" y="26"/>
                  </a:lnTo>
                  <a:lnTo>
                    <a:pt x="3" y="25"/>
                  </a:lnTo>
                  <a:lnTo>
                    <a:pt x="2" y="23"/>
                  </a:lnTo>
                  <a:lnTo>
                    <a:pt x="1" y="22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4" y="1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8" y="5"/>
                  </a:lnTo>
                  <a:lnTo>
                    <a:pt x="19" y="6"/>
                  </a:lnTo>
                  <a:lnTo>
                    <a:pt x="19" y="9"/>
                  </a:lnTo>
                  <a:lnTo>
                    <a:pt x="21" y="18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61" name="Freeform 466"/>
            <p:cNvSpPr>
              <a:spLocks/>
            </p:cNvSpPr>
            <p:nvPr/>
          </p:nvSpPr>
          <p:spPr bwMode="auto">
            <a:xfrm>
              <a:off x="1075" y="2949"/>
              <a:ext cx="24" cy="29"/>
            </a:xfrm>
            <a:custGeom>
              <a:avLst/>
              <a:gdLst>
                <a:gd name="T0" fmla="*/ 23 w 24"/>
                <a:gd name="T1" fmla="*/ 17 h 29"/>
                <a:gd name="T2" fmla="*/ 23 w 24"/>
                <a:gd name="T3" fmla="*/ 19 h 29"/>
                <a:gd name="T4" fmla="*/ 23 w 24"/>
                <a:gd name="T5" fmla="*/ 21 h 29"/>
                <a:gd name="T6" fmla="*/ 23 w 24"/>
                <a:gd name="T7" fmla="*/ 22 h 29"/>
                <a:gd name="T8" fmla="*/ 21 w 24"/>
                <a:gd name="T9" fmla="*/ 23 h 29"/>
                <a:gd name="T10" fmla="*/ 20 w 24"/>
                <a:gd name="T11" fmla="*/ 24 h 29"/>
                <a:gd name="T12" fmla="*/ 18 w 24"/>
                <a:gd name="T13" fmla="*/ 26 h 29"/>
                <a:gd name="T14" fmla="*/ 17 w 24"/>
                <a:gd name="T15" fmla="*/ 27 h 29"/>
                <a:gd name="T16" fmla="*/ 15 w 24"/>
                <a:gd name="T17" fmla="*/ 28 h 29"/>
                <a:gd name="T18" fmla="*/ 14 w 24"/>
                <a:gd name="T19" fmla="*/ 28 h 29"/>
                <a:gd name="T20" fmla="*/ 12 w 24"/>
                <a:gd name="T21" fmla="*/ 28 h 29"/>
                <a:gd name="T22" fmla="*/ 9 w 24"/>
                <a:gd name="T23" fmla="*/ 28 h 29"/>
                <a:gd name="T24" fmla="*/ 7 w 24"/>
                <a:gd name="T25" fmla="*/ 28 h 29"/>
                <a:gd name="T26" fmla="*/ 7 w 24"/>
                <a:gd name="T27" fmla="*/ 27 h 29"/>
                <a:gd name="T28" fmla="*/ 5 w 24"/>
                <a:gd name="T29" fmla="*/ 26 h 29"/>
                <a:gd name="T30" fmla="*/ 3 w 24"/>
                <a:gd name="T31" fmla="*/ 24 h 29"/>
                <a:gd name="T32" fmla="*/ 2 w 24"/>
                <a:gd name="T33" fmla="*/ 24 h 29"/>
                <a:gd name="T34" fmla="*/ 1 w 24"/>
                <a:gd name="T35" fmla="*/ 22 h 29"/>
                <a:gd name="T36" fmla="*/ 1 w 24"/>
                <a:gd name="T37" fmla="*/ 21 h 29"/>
                <a:gd name="T38" fmla="*/ 0 w 24"/>
                <a:gd name="T39" fmla="*/ 11 h 29"/>
                <a:gd name="T40" fmla="*/ 0 w 24"/>
                <a:gd name="T41" fmla="*/ 9 h 29"/>
                <a:gd name="T42" fmla="*/ 0 w 24"/>
                <a:gd name="T43" fmla="*/ 7 h 29"/>
                <a:gd name="T44" fmla="*/ 0 w 24"/>
                <a:gd name="T45" fmla="*/ 6 h 29"/>
                <a:gd name="T46" fmla="*/ 0 w 24"/>
                <a:gd name="T47" fmla="*/ 5 h 29"/>
                <a:gd name="T48" fmla="*/ 1 w 24"/>
                <a:gd name="T49" fmla="*/ 3 h 29"/>
                <a:gd name="T50" fmla="*/ 3 w 24"/>
                <a:gd name="T51" fmla="*/ 1 h 29"/>
                <a:gd name="T52" fmla="*/ 4 w 24"/>
                <a:gd name="T53" fmla="*/ 0 h 29"/>
                <a:gd name="T54" fmla="*/ 6 w 24"/>
                <a:gd name="T55" fmla="*/ 0 h 29"/>
                <a:gd name="T56" fmla="*/ 7 w 24"/>
                <a:gd name="T57" fmla="*/ 0 h 29"/>
                <a:gd name="T58" fmla="*/ 9 w 24"/>
                <a:gd name="T59" fmla="*/ 0 h 29"/>
                <a:gd name="T60" fmla="*/ 12 w 24"/>
                <a:gd name="T61" fmla="*/ 0 h 29"/>
                <a:gd name="T62" fmla="*/ 14 w 24"/>
                <a:gd name="T63" fmla="*/ 0 h 29"/>
                <a:gd name="T64" fmla="*/ 15 w 24"/>
                <a:gd name="T65" fmla="*/ 0 h 29"/>
                <a:gd name="T66" fmla="*/ 16 w 24"/>
                <a:gd name="T67" fmla="*/ 1 h 29"/>
                <a:gd name="T68" fmla="*/ 18 w 24"/>
                <a:gd name="T69" fmla="*/ 3 h 29"/>
                <a:gd name="T70" fmla="*/ 19 w 24"/>
                <a:gd name="T71" fmla="*/ 4 h 29"/>
                <a:gd name="T72" fmla="*/ 20 w 24"/>
                <a:gd name="T73" fmla="*/ 6 h 29"/>
                <a:gd name="T74" fmla="*/ 20 w 24"/>
                <a:gd name="T75" fmla="*/ 7 h 29"/>
                <a:gd name="T76" fmla="*/ 23 w 24"/>
                <a:gd name="T77" fmla="*/ 17 h 2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29"/>
                <a:gd name="T119" fmla="*/ 24 w 24"/>
                <a:gd name="T120" fmla="*/ 29 h 2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29">
                  <a:moveTo>
                    <a:pt x="23" y="17"/>
                  </a:moveTo>
                  <a:lnTo>
                    <a:pt x="23" y="19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1" y="23"/>
                  </a:lnTo>
                  <a:lnTo>
                    <a:pt x="20" y="24"/>
                  </a:lnTo>
                  <a:lnTo>
                    <a:pt x="18" y="26"/>
                  </a:lnTo>
                  <a:lnTo>
                    <a:pt x="17" y="27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7" y="27"/>
                  </a:lnTo>
                  <a:lnTo>
                    <a:pt x="5" y="26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8" y="3"/>
                  </a:lnTo>
                  <a:lnTo>
                    <a:pt x="19" y="4"/>
                  </a:lnTo>
                  <a:lnTo>
                    <a:pt x="20" y="6"/>
                  </a:lnTo>
                  <a:lnTo>
                    <a:pt x="20" y="7"/>
                  </a:lnTo>
                  <a:lnTo>
                    <a:pt x="23" y="17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62" name="Freeform 467"/>
            <p:cNvSpPr>
              <a:spLocks/>
            </p:cNvSpPr>
            <p:nvPr/>
          </p:nvSpPr>
          <p:spPr bwMode="auto">
            <a:xfrm>
              <a:off x="1073" y="2940"/>
              <a:ext cx="24" cy="29"/>
            </a:xfrm>
            <a:custGeom>
              <a:avLst/>
              <a:gdLst>
                <a:gd name="T0" fmla="*/ 23 w 24"/>
                <a:gd name="T1" fmla="*/ 16 h 29"/>
                <a:gd name="T2" fmla="*/ 23 w 24"/>
                <a:gd name="T3" fmla="*/ 18 h 29"/>
                <a:gd name="T4" fmla="*/ 23 w 24"/>
                <a:gd name="T5" fmla="*/ 20 h 29"/>
                <a:gd name="T6" fmla="*/ 23 w 24"/>
                <a:gd name="T7" fmla="*/ 22 h 29"/>
                <a:gd name="T8" fmla="*/ 21 w 24"/>
                <a:gd name="T9" fmla="*/ 22 h 29"/>
                <a:gd name="T10" fmla="*/ 20 w 24"/>
                <a:gd name="T11" fmla="*/ 24 h 29"/>
                <a:gd name="T12" fmla="*/ 18 w 24"/>
                <a:gd name="T13" fmla="*/ 26 h 29"/>
                <a:gd name="T14" fmla="*/ 17 w 24"/>
                <a:gd name="T15" fmla="*/ 27 h 29"/>
                <a:gd name="T16" fmla="*/ 15 w 24"/>
                <a:gd name="T17" fmla="*/ 28 h 29"/>
                <a:gd name="T18" fmla="*/ 14 w 24"/>
                <a:gd name="T19" fmla="*/ 28 h 29"/>
                <a:gd name="T20" fmla="*/ 12 w 24"/>
                <a:gd name="T21" fmla="*/ 28 h 29"/>
                <a:gd name="T22" fmla="*/ 9 w 24"/>
                <a:gd name="T23" fmla="*/ 28 h 29"/>
                <a:gd name="T24" fmla="*/ 7 w 24"/>
                <a:gd name="T25" fmla="*/ 28 h 29"/>
                <a:gd name="T26" fmla="*/ 7 w 24"/>
                <a:gd name="T27" fmla="*/ 27 h 29"/>
                <a:gd name="T28" fmla="*/ 5 w 24"/>
                <a:gd name="T29" fmla="*/ 26 h 29"/>
                <a:gd name="T30" fmla="*/ 3 w 24"/>
                <a:gd name="T31" fmla="*/ 24 h 29"/>
                <a:gd name="T32" fmla="*/ 2 w 24"/>
                <a:gd name="T33" fmla="*/ 23 h 29"/>
                <a:gd name="T34" fmla="*/ 1 w 24"/>
                <a:gd name="T35" fmla="*/ 22 h 29"/>
                <a:gd name="T36" fmla="*/ 1 w 24"/>
                <a:gd name="T37" fmla="*/ 20 h 29"/>
                <a:gd name="T38" fmla="*/ 0 w 24"/>
                <a:gd name="T39" fmla="*/ 11 h 29"/>
                <a:gd name="T40" fmla="*/ 0 w 24"/>
                <a:gd name="T41" fmla="*/ 9 h 29"/>
                <a:gd name="T42" fmla="*/ 0 w 24"/>
                <a:gd name="T43" fmla="*/ 7 h 29"/>
                <a:gd name="T44" fmla="*/ 0 w 24"/>
                <a:gd name="T45" fmla="*/ 5 h 29"/>
                <a:gd name="T46" fmla="*/ 1 w 24"/>
                <a:gd name="T47" fmla="*/ 3 h 29"/>
                <a:gd name="T48" fmla="*/ 3 w 24"/>
                <a:gd name="T49" fmla="*/ 1 h 29"/>
                <a:gd name="T50" fmla="*/ 4 w 24"/>
                <a:gd name="T51" fmla="*/ 0 h 29"/>
                <a:gd name="T52" fmla="*/ 6 w 24"/>
                <a:gd name="T53" fmla="*/ 0 h 29"/>
                <a:gd name="T54" fmla="*/ 7 w 24"/>
                <a:gd name="T55" fmla="*/ 0 h 29"/>
                <a:gd name="T56" fmla="*/ 9 w 24"/>
                <a:gd name="T57" fmla="*/ 0 h 29"/>
                <a:gd name="T58" fmla="*/ 12 w 24"/>
                <a:gd name="T59" fmla="*/ 0 h 29"/>
                <a:gd name="T60" fmla="*/ 14 w 24"/>
                <a:gd name="T61" fmla="*/ 0 h 29"/>
                <a:gd name="T62" fmla="*/ 15 w 24"/>
                <a:gd name="T63" fmla="*/ 0 h 29"/>
                <a:gd name="T64" fmla="*/ 16 w 24"/>
                <a:gd name="T65" fmla="*/ 1 h 29"/>
                <a:gd name="T66" fmla="*/ 18 w 24"/>
                <a:gd name="T67" fmla="*/ 3 h 29"/>
                <a:gd name="T68" fmla="*/ 19 w 24"/>
                <a:gd name="T69" fmla="*/ 4 h 29"/>
                <a:gd name="T70" fmla="*/ 20 w 24"/>
                <a:gd name="T71" fmla="*/ 5 h 29"/>
                <a:gd name="T72" fmla="*/ 20 w 24"/>
                <a:gd name="T73" fmla="*/ 7 h 29"/>
                <a:gd name="T74" fmla="*/ 23 w 24"/>
                <a:gd name="T75" fmla="*/ 16 h 2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"/>
                <a:gd name="T115" fmla="*/ 0 h 29"/>
                <a:gd name="T116" fmla="*/ 24 w 24"/>
                <a:gd name="T117" fmla="*/ 29 h 2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" h="29">
                  <a:moveTo>
                    <a:pt x="23" y="16"/>
                  </a:moveTo>
                  <a:lnTo>
                    <a:pt x="23" y="18"/>
                  </a:lnTo>
                  <a:lnTo>
                    <a:pt x="23" y="20"/>
                  </a:lnTo>
                  <a:lnTo>
                    <a:pt x="23" y="22"/>
                  </a:lnTo>
                  <a:lnTo>
                    <a:pt x="21" y="22"/>
                  </a:lnTo>
                  <a:lnTo>
                    <a:pt x="20" y="24"/>
                  </a:lnTo>
                  <a:lnTo>
                    <a:pt x="18" y="26"/>
                  </a:lnTo>
                  <a:lnTo>
                    <a:pt x="17" y="27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9" y="28"/>
                  </a:lnTo>
                  <a:lnTo>
                    <a:pt x="7" y="28"/>
                  </a:lnTo>
                  <a:lnTo>
                    <a:pt x="7" y="27"/>
                  </a:lnTo>
                  <a:lnTo>
                    <a:pt x="5" y="26"/>
                  </a:lnTo>
                  <a:lnTo>
                    <a:pt x="3" y="24"/>
                  </a:lnTo>
                  <a:lnTo>
                    <a:pt x="2" y="23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8" y="3"/>
                  </a:lnTo>
                  <a:lnTo>
                    <a:pt x="19" y="4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23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63" name="Freeform 468"/>
            <p:cNvSpPr>
              <a:spLocks/>
            </p:cNvSpPr>
            <p:nvPr/>
          </p:nvSpPr>
          <p:spPr bwMode="auto">
            <a:xfrm>
              <a:off x="1070" y="2931"/>
              <a:ext cx="25" cy="29"/>
            </a:xfrm>
            <a:custGeom>
              <a:avLst/>
              <a:gdLst>
                <a:gd name="T0" fmla="*/ 24 w 25"/>
                <a:gd name="T1" fmla="*/ 14 h 29"/>
                <a:gd name="T2" fmla="*/ 24 w 25"/>
                <a:gd name="T3" fmla="*/ 16 h 29"/>
                <a:gd name="T4" fmla="*/ 24 w 25"/>
                <a:gd name="T5" fmla="*/ 18 h 29"/>
                <a:gd name="T6" fmla="*/ 24 w 25"/>
                <a:gd name="T7" fmla="*/ 19 h 29"/>
                <a:gd name="T8" fmla="*/ 24 w 25"/>
                <a:gd name="T9" fmla="*/ 21 h 29"/>
                <a:gd name="T10" fmla="*/ 22 w 25"/>
                <a:gd name="T11" fmla="*/ 22 h 29"/>
                <a:gd name="T12" fmla="*/ 21 w 25"/>
                <a:gd name="T13" fmla="*/ 24 h 29"/>
                <a:gd name="T14" fmla="*/ 19 w 25"/>
                <a:gd name="T15" fmla="*/ 25 h 29"/>
                <a:gd name="T16" fmla="*/ 18 w 25"/>
                <a:gd name="T17" fmla="*/ 27 h 29"/>
                <a:gd name="T18" fmla="*/ 17 w 25"/>
                <a:gd name="T19" fmla="*/ 28 h 29"/>
                <a:gd name="T20" fmla="*/ 15 w 25"/>
                <a:gd name="T21" fmla="*/ 28 h 29"/>
                <a:gd name="T22" fmla="*/ 13 w 25"/>
                <a:gd name="T23" fmla="*/ 28 h 29"/>
                <a:gd name="T24" fmla="*/ 12 w 25"/>
                <a:gd name="T25" fmla="*/ 28 h 29"/>
                <a:gd name="T26" fmla="*/ 10 w 25"/>
                <a:gd name="T27" fmla="*/ 28 h 29"/>
                <a:gd name="T28" fmla="*/ 8 w 25"/>
                <a:gd name="T29" fmla="*/ 27 h 29"/>
                <a:gd name="T30" fmla="*/ 6 w 25"/>
                <a:gd name="T31" fmla="*/ 26 h 29"/>
                <a:gd name="T32" fmla="*/ 5 w 25"/>
                <a:gd name="T33" fmla="*/ 24 h 29"/>
                <a:gd name="T34" fmla="*/ 4 w 25"/>
                <a:gd name="T35" fmla="*/ 23 h 29"/>
                <a:gd name="T36" fmla="*/ 3 w 25"/>
                <a:gd name="T37" fmla="*/ 21 h 29"/>
                <a:gd name="T38" fmla="*/ 0 w 25"/>
                <a:gd name="T39" fmla="*/ 13 h 29"/>
                <a:gd name="T40" fmla="*/ 0 w 25"/>
                <a:gd name="T41" fmla="*/ 11 h 29"/>
                <a:gd name="T42" fmla="*/ 0 w 25"/>
                <a:gd name="T43" fmla="*/ 9 h 29"/>
                <a:gd name="T44" fmla="*/ 0 w 25"/>
                <a:gd name="T45" fmla="*/ 8 h 29"/>
                <a:gd name="T46" fmla="*/ 0 w 25"/>
                <a:gd name="T47" fmla="*/ 7 h 29"/>
                <a:gd name="T48" fmla="*/ 0 w 25"/>
                <a:gd name="T49" fmla="*/ 5 h 29"/>
                <a:gd name="T50" fmla="*/ 1 w 25"/>
                <a:gd name="T51" fmla="*/ 3 h 29"/>
                <a:gd name="T52" fmla="*/ 3 w 25"/>
                <a:gd name="T53" fmla="*/ 2 h 29"/>
                <a:gd name="T54" fmla="*/ 4 w 25"/>
                <a:gd name="T55" fmla="*/ 0 h 29"/>
                <a:gd name="T56" fmla="*/ 5 w 25"/>
                <a:gd name="T57" fmla="*/ 0 h 29"/>
                <a:gd name="T58" fmla="*/ 7 w 25"/>
                <a:gd name="T59" fmla="*/ 0 h 29"/>
                <a:gd name="T60" fmla="*/ 9 w 25"/>
                <a:gd name="T61" fmla="*/ 0 h 29"/>
                <a:gd name="T62" fmla="*/ 10 w 25"/>
                <a:gd name="T63" fmla="*/ 0 h 29"/>
                <a:gd name="T64" fmla="*/ 12 w 25"/>
                <a:gd name="T65" fmla="*/ 0 h 29"/>
                <a:gd name="T66" fmla="*/ 14 w 25"/>
                <a:gd name="T67" fmla="*/ 0 h 29"/>
                <a:gd name="T68" fmla="*/ 16 w 25"/>
                <a:gd name="T69" fmla="*/ 1 h 29"/>
                <a:gd name="T70" fmla="*/ 17 w 25"/>
                <a:gd name="T71" fmla="*/ 3 h 29"/>
                <a:gd name="T72" fmla="*/ 18 w 25"/>
                <a:gd name="T73" fmla="*/ 4 h 29"/>
                <a:gd name="T74" fmla="*/ 19 w 25"/>
                <a:gd name="T75" fmla="*/ 6 h 29"/>
                <a:gd name="T76" fmla="*/ 24 w 25"/>
                <a:gd name="T77" fmla="*/ 14 h 2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5"/>
                <a:gd name="T118" fmla="*/ 0 h 29"/>
                <a:gd name="T119" fmla="*/ 25 w 25"/>
                <a:gd name="T120" fmla="*/ 29 h 2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5" h="29">
                  <a:moveTo>
                    <a:pt x="24" y="14"/>
                  </a:moveTo>
                  <a:lnTo>
                    <a:pt x="24" y="16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21"/>
                  </a:lnTo>
                  <a:lnTo>
                    <a:pt x="22" y="22"/>
                  </a:lnTo>
                  <a:lnTo>
                    <a:pt x="21" y="24"/>
                  </a:lnTo>
                  <a:lnTo>
                    <a:pt x="19" y="25"/>
                  </a:lnTo>
                  <a:lnTo>
                    <a:pt x="18" y="27"/>
                  </a:lnTo>
                  <a:lnTo>
                    <a:pt x="17" y="28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8" y="27"/>
                  </a:lnTo>
                  <a:lnTo>
                    <a:pt x="6" y="26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3" y="2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17" y="3"/>
                  </a:lnTo>
                  <a:lnTo>
                    <a:pt x="18" y="4"/>
                  </a:lnTo>
                  <a:lnTo>
                    <a:pt x="19" y="6"/>
                  </a:lnTo>
                  <a:lnTo>
                    <a:pt x="24" y="14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64" name="Freeform 469"/>
            <p:cNvSpPr>
              <a:spLocks/>
            </p:cNvSpPr>
            <p:nvPr/>
          </p:nvSpPr>
          <p:spPr bwMode="auto">
            <a:xfrm>
              <a:off x="1066" y="2924"/>
              <a:ext cx="26" cy="27"/>
            </a:xfrm>
            <a:custGeom>
              <a:avLst/>
              <a:gdLst>
                <a:gd name="T0" fmla="*/ 23 w 26"/>
                <a:gd name="T1" fmla="*/ 11 h 27"/>
                <a:gd name="T2" fmla="*/ 25 w 26"/>
                <a:gd name="T3" fmla="*/ 13 h 27"/>
                <a:gd name="T4" fmla="*/ 25 w 26"/>
                <a:gd name="T5" fmla="*/ 14 h 27"/>
                <a:gd name="T6" fmla="*/ 25 w 26"/>
                <a:gd name="T7" fmla="*/ 16 h 27"/>
                <a:gd name="T8" fmla="*/ 25 w 26"/>
                <a:gd name="T9" fmla="*/ 17 h 27"/>
                <a:gd name="T10" fmla="*/ 25 w 26"/>
                <a:gd name="T11" fmla="*/ 19 h 27"/>
                <a:gd name="T12" fmla="*/ 23 w 26"/>
                <a:gd name="T13" fmla="*/ 20 h 27"/>
                <a:gd name="T14" fmla="*/ 22 w 26"/>
                <a:gd name="T15" fmla="*/ 22 h 27"/>
                <a:gd name="T16" fmla="*/ 21 w 26"/>
                <a:gd name="T17" fmla="*/ 23 h 27"/>
                <a:gd name="T18" fmla="*/ 19 w 26"/>
                <a:gd name="T19" fmla="*/ 25 h 27"/>
                <a:gd name="T20" fmla="*/ 17 w 26"/>
                <a:gd name="T21" fmla="*/ 26 h 27"/>
                <a:gd name="T22" fmla="*/ 16 w 26"/>
                <a:gd name="T23" fmla="*/ 26 h 27"/>
                <a:gd name="T24" fmla="*/ 14 w 26"/>
                <a:gd name="T25" fmla="*/ 26 h 27"/>
                <a:gd name="T26" fmla="*/ 13 w 26"/>
                <a:gd name="T27" fmla="*/ 26 h 27"/>
                <a:gd name="T28" fmla="*/ 10 w 26"/>
                <a:gd name="T29" fmla="*/ 26 h 27"/>
                <a:gd name="T30" fmla="*/ 8 w 26"/>
                <a:gd name="T31" fmla="*/ 25 h 27"/>
                <a:gd name="T32" fmla="*/ 7 w 26"/>
                <a:gd name="T33" fmla="*/ 24 h 27"/>
                <a:gd name="T34" fmla="*/ 6 w 26"/>
                <a:gd name="T35" fmla="*/ 23 h 27"/>
                <a:gd name="T36" fmla="*/ 4 w 26"/>
                <a:gd name="T37" fmla="*/ 21 h 27"/>
                <a:gd name="T38" fmla="*/ 0 w 26"/>
                <a:gd name="T39" fmla="*/ 14 h 27"/>
                <a:gd name="T40" fmla="*/ 0 w 26"/>
                <a:gd name="T41" fmla="*/ 13 h 27"/>
                <a:gd name="T42" fmla="*/ 0 w 26"/>
                <a:gd name="T43" fmla="*/ 11 h 27"/>
                <a:gd name="T44" fmla="*/ 0 w 26"/>
                <a:gd name="T45" fmla="*/ 9 h 27"/>
                <a:gd name="T46" fmla="*/ 0 w 26"/>
                <a:gd name="T47" fmla="*/ 8 h 27"/>
                <a:gd name="T48" fmla="*/ 0 w 26"/>
                <a:gd name="T49" fmla="*/ 6 h 27"/>
                <a:gd name="T50" fmla="*/ 0 w 26"/>
                <a:gd name="T51" fmla="*/ 5 h 27"/>
                <a:gd name="T52" fmla="*/ 0 w 26"/>
                <a:gd name="T53" fmla="*/ 3 h 27"/>
                <a:gd name="T54" fmla="*/ 1 w 26"/>
                <a:gd name="T55" fmla="*/ 2 h 27"/>
                <a:gd name="T56" fmla="*/ 3 w 26"/>
                <a:gd name="T57" fmla="*/ 0 h 27"/>
                <a:gd name="T58" fmla="*/ 5 w 26"/>
                <a:gd name="T59" fmla="*/ 0 h 27"/>
                <a:gd name="T60" fmla="*/ 7 w 26"/>
                <a:gd name="T61" fmla="*/ 0 h 27"/>
                <a:gd name="T62" fmla="*/ 8 w 26"/>
                <a:gd name="T63" fmla="*/ 0 h 27"/>
                <a:gd name="T64" fmla="*/ 9 w 26"/>
                <a:gd name="T65" fmla="*/ 0 h 27"/>
                <a:gd name="T66" fmla="*/ 11 w 26"/>
                <a:gd name="T67" fmla="*/ 0 h 27"/>
                <a:gd name="T68" fmla="*/ 14 w 26"/>
                <a:gd name="T69" fmla="*/ 0 h 27"/>
                <a:gd name="T70" fmla="*/ 16 w 26"/>
                <a:gd name="T71" fmla="*/ 1 h 27"/>
                <a:gd name="T72" fmla="*/ 16 w 26"/>
                <a:gd name="T73" fmla="*/ 2 h 27"/>
                <a:gd name="T74" fmla="*/ 18 w 26"/>
                <a:gd name="T75" fmla="*/ 4 h 27"/>
                <a:gd name="T76" fmla="*/ 23 w 26"/>
                <a:gd name="T77" fmla="*/ 11 h 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"/>
                <a:gd name="T118" fmla="*/ 0 h 27"/>
                <a:gd name="T119" fmla="*/ 26 w 26"/>
                <a:gd name="T120" fmla="*/ 27 h 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" h="27">
                  <a:moveTo>
                    <a:pt x="23" y="11"/>
                  </a:moveTo>
                  <a:lnTo>
                    <a:pt x="25" y="13"/>
                  </a:lnTo>
                  <a:lnTo>
                    <a:pt x="25" y="14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9"/>
                  </a:lnTo>
                  <a:lnTo>
                    <a:pt x="23" y="20"/>
                  </a:lnTo>
                  <a:lnTo>
                    <a:pt x="22" y="22"/>
                  </a:lnTo>
                  <a:lnTo>
                    <a:pt x="21" y="23"/>
                  </a:lnTo>
                  <a:lnTo>
                    <a:pt x="19" y="25"/>
                  </a:lnTo>
                  <a:lnTo>
                    <a:pt x="17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3" y="26"/>
                  </a:lnTo>
                  <a:lnTo>
                    <a:pt x="10" y="26"/>
                  </a:lnTo>
                  <a:lnTo>
                    <a:pt x="8" y="25"/>
                  </a:lnTo>
                  <a:lnTo>
                    <a:pt x="7" y="24"/>
                  </a:lnTo>
                  <a:lnTo>
                    <a:pt x="6" y="23"/>
                  </a:lnTo>
                  <a:lnTo>
                    <a:pt x="4" y="21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23" y="11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65" name="Freeform 470"/>
            <p:cNvSpPr>
              <a:spLocks/>
            </p:cNvSpPr>
            <p:nvPr/>
          </p:nvSpPr>
          <p:spPr bwMode="auto">
            <a:xfrm>
              <a:off x="1061" y="2918"/>
              <a:ext cx="26" cy="26"/>
            </a:xfrm>
            <a:custGeom>
              <a:avLst/>
              <a:gdLst>
                <a:gd name="T0" fmla="*/ 22 w 26"/>
                <a:gd name="T1" fmla="*/ 10 h 26"/>
                <a:gd name="T2" fmla="*/ 23 w 26"/>
                <a:gd name="T3" fmla="*/ 11 h 26"/>
                <a:gd name="T4" fmla="*/ 25 w 26"/>
                <a:gd name="T5" fmla="*/ 12 h 26"/>
                <a:gd name="T6" fmla="*/ 25 w 26"/>
                <a:gd name="T7" fmla="*/ 14 h 26"/>
                <a:gd name="T8" fmla="*/ 25 w 26"/>
                <a:gd name="T9" fmla="*/ 15 h 26"/>
                <a:gd name="T10" fmla="*/ 25 w 26"/>
                <a:gd name="T11" fmla="*/ 17 h 26"/>
                <a:gd name="T12" fmla="*/ 23 w 26"/>
                <a:gd name="T13" fmla="*/ 18 h 26"/>
                <a:gd name="T14" fmla="*/ 22 w 26"/>
                <a:gd name="T15" fmla="*/ 20 h 26"/>
                <a:gd name="T16" fmla="*/ 21 w 26"/>
                <a:gd name="T17" fmla="*/ 22 h 26"/>
                <a:gd name="T18" fmla="*/ 19 w 26"/>
                <a:gd name="T19" fmla="*/ 23 h 26"/>
                <a:gd name="T20" fmla="*/ 18 w 26"/>
                <a:gd name="T21" fmla="*/ 24 h 26"/>
                <a:gd name="T22" fmla="*/ 16 w 26"/>
                <a:gd name="T23" fmla="*/ 25 h 26"/>
                <a:gd name="T24" fmla="*/ 15 w 26"/>
                <a:gd name="T25" fmla="*/ 25 h 26"/>
                <a:gd name="T26" fmla="*/ 14 w 26"/>
                <a:gd name="T27" fmla="*/ 25 h 26"/>
                <a:gd name="T28" fmla="*/ 11 w 26"/>
                <a:gd name="T29" fmla="*/ 25 h 26"/>
                <a:gd name="T30" fmla="*/ 9 w 26"/>
                <a:gd name="T31" fmla="*/ 24 h 26"/>
                <a:gd name="T32" fmla="*/ 7 w 26"/>
                <a:gd name="T33" fmla="*/ 23 h 26"/>
                <a:gd name="T34" fmla="*/ 6 w 26"/>
                <a:gd name="T35" fmla="*/ 22 h 26"/>
                <a:gd name="T36" fmla="*/ 5 w 26"/>
                <a:gd name="T37" fmla="*/ 20 h 26"/>
                <a:gd name="T38" fmla="*/ 1 w 26"/>
                <a:gd name="T39" fmla="*/ 14 h 26"/>
                <a:gd name="T40" fmla="*/ 0 w 26"/>
                <a:gd name="T41" fmla="*/ 13 h 26"/>
                <a:gd name="T42" fmla="*/ 0 w 26"/>
                <a:gd name="T43" fmla="*/ 12 h 26"/>
                <a:gd name="T44" fmla="*/ 0 w 26"/>
                <a:gd name="T45" fmla="*/ 10 h 26"/>
                <a:gd name="T46" fmla="*/ 0 w 26"/>
                <a:gd name="T47" fmla="*/ 9 h 26"/>
                <a:gd name="T48" fmla="*/ 0 w 26"/>
                <a:gd name="T49" fmla="*/ 7 h 26"/>
                <a:gd name="T50" fmla="*/ 0 w 26"/>
                <a:gd name="T51" fmla="*/ 6 h 26"/>
                <a:gd name="T52" fmla="*/ 1 w 26"/>
                <a:gd name="T53" fmla="*/ 4 h 26"/>
                <a:gd name="T54" fmla="*/ 2 w 26"/>
                <a:gd name="T55" fmla="*/ 2 h 26"/>
                <a:gd name="T56" fmla="*/ 4 w 26"/>
                <a:gd name="T57" fmla="*/ 1 h 26"/>
                <a:gd name="T58" fmla="*/ 4 w 26"/>
                <a:gd name="T59" fmla="*/ 0 h 26"/>
                <a:gd name="T60" fmla="*/ 6 w 26"/>
                <a:gd name="T61" fmla="*/ 0 h 26"/>
                <a:gd name="T62" fmla="*/ 7 w 26"/>
                <a:gd name="T63" fmla="*/ 0 h 26"/>
                <a:gd name="T64" fmla="*/ 8 w 26"/>
                <a:gd name="T65" fmla="*/ 0 h 26"/>
                <a:gd name="T66" fmla="*/ 10 w 26"/>
                <a:gd name="T67" fmla="*/ 0 h 26"/>
                <a:gd name="T68" fmla="*/ 13 w 26"/>
                <a:gd name="T69" fmla="*/ 0 h 26"/>
                <a:gd name="T70" fmla="*/ 15 w 26"/>
                <a:gd name="T71" fmla="*/ 1 h 26"/>
                <a:gd name="T72" fmla="*/ 16 w 26"/>
                <a:gd name="T73" fmla="*/ 2 h 26"/>
                <a:gd name="T74" fmla="*/ 17 w 26"/>
                <a:gd name="T75" fmla="*/ 4 h 26"/>
                <a:gd name="T76" fmla="*/ 22 w 26"/>
                <a:gd name="T77" fmla="*/ 10 h 2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"/>
                <a:gd name="T118" fmla="*/ 0 h 26"/>
                <a:gd name="T119" fmla="*/ 26 w 26"/>
                <a:gd name="T120" fmla="*/ 26 h 2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" h="26">
                  <a:moveTo>
                    <a:pt x="22" y="10"/>
                  </a:moveTo>
                  <a:lnTo>
                    <a:pt x="23" y="11"/>
                  </a:lnTo>
                  <a:lnTo>
                    <a:pt x="25" y="12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5" y="17"/>
                  </a:lnTo>
                  <a:lnTo>
                    <a:pt x="23" y="18"/>
                  </a:lnTo>
                  <a:lnTo>
                    <a:pt x="22" y="20"/>
                  </a:lnTo>
                  <a:lnTo>
                    <a:pt x="21" y="22"/>
                  </a:lnTo>
                  <a:lnTo>
                    <a:pt x="19" y="23"/>
                  </a:lnTo>
                  <a:lnTo>
                    <a:pt x="18" y="24"/>
                  </a:lnTo>
                  <a:lnTo>
                    <a:pt x="16" y="25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1" y="25"/>
                  </a:lnTo>
                  <a:lnTo>
                    <a:pt x="9" y="24"/>
                  </a:lnTo>
                  <a:lnTo>
                    <a:pt x="7" y="23"/>
                  </a:lnTo>
                  <a:lnTo>
                    <a:pt x="6" y="22"/>
                  </a:lnTo>
                  <a:lnTo>
                    <a:pt x="5" y="20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1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22" y="1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66" name="Freeform 471"/>
            <p:cNvSpPr>
              <a:spLocks/>
            </p:cNvSpPr>
            <p:nvPr/>
          </p:nvSpPr>
          <p:spPr bwMode="auto">
            <a:xfrm>
              <a:off x="1056" y="2915"/>
              <a:ext cx="26" cy="23"/>
            </a:xfrm>
            <a:custGeom>
              <a:avLst/>
              <a:gdLst>
                <a:gd name="T0" fmla="*/ 20 w 26"/>
                <a:gd name="T1" fmla="*/ 5 h 23"/>
                <a:gd name="T2" fmla="*/ 22 w 26"/>
                <a:gd name="T3" fmla="*/ 6 h 23"/>
                <a:gd name="T4" fmla="*/ 23 w 26"/>
                <a:gd name="T5" fmla="*/ 7 h 23"/>
                <a:gd name="T6" fmla="*/ 25 w 26"/>
                <a:gd name="T7" fmla="*/ 9 h 23"/>
                <a:gd name="T8" fmla="*/ 25 w 26"/>
                <a:gd name="T9" fmla="*/ 11 h 23"/>
                <a:gd name="T10" fmla="*/ 25 w 26"/>
                <a:gd name="T11" fmla="*/ 12 h 23"/>
                <a:gd name="T12" fmla="*/ 25 w 26"/>
                <a:gd name="T13" fmla="*/ 14 h 23"/>
                <a:gd name="T14" fmla="*/ 25 w 26"/>
                <a:gd name="T15" fmla="*/ 16 h 23"/>
                <a:gd name="T16" fmla="*/ 23 w 26"/>
                <a:gd name="T17" fmla="*/ 16 h 23"/>
                <a:gd name="T18" fmla="*/ 22 w 26"/>
                <a:gd name="T19" fmla="*/ 18 h 23"/>
                <a:gd name="T20" fmla="*/ 20 w 26"/>
                <a:gd name="T21" fmla="*/ 20 h 23"/>
                <a:gd name="T22" fmla="*/ 19 w 26"/>
                <a:gd name="T23" fmla="*/ 21 h 23"/>
                <a:gd name="T24" fmla="*/ 18 w 26"/>
                <a:gd name="T25" fmla="*/ 22 h 23"/>
                <a:gd name="T26" fmla="*/ 16 w 26"/>
                <a:gd name="T27" fmla="*/ 22 h 23"/>
                <a:gd name="T28" fmla="*/ 14 w 26"/>
                <a:gd name="T29" fmla="*/ 22 h 23"/>
                <a:gd name="T30" fmla="*/ 11 w 26"/>
                <a:gd name="T31" fmla="*/ 22 h 23"/>
                <a:gd name="T32" fmla="*/ 10 w 26"/>
                <a:gd name="T33" fmla="*/ 22 h 23"/>
                <a:gd name="T34" fmla="*/ 9 w 26"/>
                <a:gd name="T35" fmla="*/ 21 h 23"/>
                <a:gd name="T36" fmla="*/ 8 w 26"/>
                <a:gd name="T37" fmla="*/ 20 h 23"/>
                <a:gd name="T38" fmla="*/ 3 w 26"/>
                <a:gd name="T39" fmla="*/ 16 h 23"/>
                <a:gd name="T40" fmla="*/ 1 w 26"/>
                <a:gd name="T41" fmla="*/ 14 h 23"/>
                <a:gd name="T42" fmla="*/ 0 w 26"/>
                <a:gd name="T43" fmla="*/ 13 h 23"/>
                <a:gd name="T44" fmla="*/ 0 w 26"/>
                <a:gd name="T45" fmla="*/ 11 h 23"/>
                <a:gd name="T46" fmla="*/ 0 w 26"/>
                <a:gd name="T47" fmla="*/ 10 h 23"/>
                <a:gd name="T48" fmla="*/ 0 w 26"/>
                <a:gd name="T49" fmla="*/ 8 h 23"/>
                <a:gd name="T50" fmla="*/ 0 w 26"/>
                <a:gd name="T51" fmla="*/ 6 h 23"/>
                <a:gd name="T52" fmla="*/ 0 w 26"/>
                <a:gd name="T53" fmla="*/ 5 h 23"/>
                <a:gd name="T54" fmla="*/ 0 w 26"/>
                <a:gd name="T55" fmla="*/ 4 h 23"/>
                <a:gd name="T56" fmla="*/ 1 w 26"/>
                <a:gd name="T57" fmla="*/ 2 h 23"/>
                <a:gd name="T58" fmla="*/ 3 w 26"/>
                <a:gd name="T59" fmla="*/ 0 h 23"/>
                <a:gd name="T60" fmla="*/ 4 w 26"/>
                <a:gd name="T61" fmla="*/ 0 h 23"/>
                <a:gd name="T62" fmla="*/ 5 w 26"/>
                <a:gd name="T63" fmla="*/ 0 h 23"/>
                <a:gd name="T64" fmla="*/ 7 w 26"/>
                <a:gd name="T65" fmla="*/ 0 h 23"/>
                <a:gd name="T66" fmla="*/ 9 w 26"/>
                <a:gd name="T67" fmla="*/ 0 h 23"/>
                <a:gd name="T68" fmla="*/ 10 w 26"/>
                <a:gd name="T69" fmla="*/ 0 h 23"/>
                <a:gd name="T70" fmla="*/ 11 w 26"/>
                <a:gd name="T71" fmla="*/ 0 h 23"/>
                <a:gd name="T72" fmla="*/ 13 w 26"/>
                <a:gd name="T73" fmla="*/ 0 h 23"/>
                <a:gd name="T74" fmla="*/ 15 w 26"/>
                <a:gd name="T75" fmla="*/ 0 h 23"/>
                <a:gd name="T76" fmla="*/ 20 w 26"/>
                <a:gd name="T77" fmla="*/ 5 h 2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6"/>
                <a:gd name="T118" fmla="*/ 0 h 23"/>
                <a:gd name="T119" fmla="*/ 26 w 26"/>
                <a:gd name="T120" fmla="*/ 23 h 2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6" h="23">
                  <a:moveTo>
                    <a:pt x="20" y="5"/>
                  </a:moveTo>
                  <a:lnTo>
                    <a:pt x="22" y="6"/>
                  </a:lnTo>
                  <a:lnTo>
                    <a:pt x="23" y="7"/>
                  </a:lnTo>
                  <a:lnTo>
                    <a:pt x="25" y="9"/>
                  </a:lnTo>
                  <a:lnTo>
                    <a:pt x="25" y="11"/>
                  </a:lnTo>
                  <a:lnTo>
                    <a:pt x="25" y="12"/>
                  </a:lnTo>
                  <a:lnTo>
                    <a:pt x="25" y="14"/>
                  </a:lnTo>
                  <a:lnTo>
                    <a:pt x="25" y="16"/>
                  </a:lnTo>
                  <a:lnTo>
                    <a:pt x="23" y="16"/>
                  </a:lnTo>
                  <a:lnTo>
                    <a:pt x="22" y="18"/>
                  </a:lnTo>
                  <a:lnTo>
                    <a:pt x="20" y="20"/>
                  </a:lnTo>
                  <a:lnTo>
                    <a:pt x="19" y="21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4" y="22"/>
                  </a:lnTo>
                  <a:lnTo>
                    <a:pt x="11" y="22"/>
                  </a:lnTo>
                  <a:lnTo>
                    <a:pt x="10" y="22"/>
                  </a:lnTo>
                  <a:lnTo>
                    <a:pt x="9" y="21"/>
                  </a:lnTo>
                  <a:lnTo>
                    <a:pt x="8" y="20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20" y="5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67" name="Freeform 472"/>
            <p:cNvSpPr>
              <a:spLocks/>
            </p:cNvSpPr>
            <p:nvPr/>
          </p:nvSpPr>
          <p:spPr bwMode="auto">
            <a:xfrm>
              <a:off x="1049" y="2911"/>
              <a:ext cx="27" cy="23"/>
            </a:xfrm>
            <a:custGeom>
              <a:avLst/>
              <a:gdLst>
                <a:gd name="T0" fmla="*/ 20 w 27"/>
                <a:gd name="T1" fmla="*/ 4 h 23"/>
                <a:gd name="T2" fmla="*/ 22 w 27"/>
                <a:gd name="T3" fmla="*/ 5 h 23"/>
                <a:gd name="T4" fmla="*/ 23 w 27"/>
                <a:gd name="T5" fmla="*/ 6 h 23"/>
                <a:gd name="T6" fmla="*/ 24 w 27"/>
                <a:gd name="T7" fmla="*/ 7 h 23"/>
                <a:gd name="T8" fmla="*/ 26 w 27"/>
                <a:gd name="T9" fmla="*/ 9 h 23"/>
                <a:gd name="T10" fmla="*/ 26 w 27"/>
                <a:gd name="T11" fmla="*/ 11 h 23"/>
                <a:gd name="T12" fmla="*/ 26 w 27"/>
                <a:gd name="T13" fmla="*/ 12 h 23"/>
                <a:gd name="T14" fmla="*/ 26 w 27"/>
                <a:gd name="T15" fmla="*/ 14 h 23"/>
                <a:gd name="T16" fmla="*/ 24 w 27"/>
                <a:gd name="T17" fmla="*/ 15 h 23"/>
                <a:gd name="T18" fmla="*/ 23 w 27"/>
                <a:gd name="T19" fmla="*/ 17 h 23"/>
                <a:gd name="T20" fmla="*/ 22 w 27"/>
                <a:gd name="T21" fmla="*/ 19 h 23"/>
                <a:gd name="T22" fmla="*/ 21 w 27"/>
                <a:gd name="T23" fmla="*/ 20 h 23"/>
                <a:gd name="T24" fmla="*/ 19 w 27"/>
                <a:gd name="T25" fmla="*/ 21 h 23"/>
                <a:gd name="T26" fmla="*/ 17 w 27"/>
                <a:gd name="T27" fmla="*/ 22 h 23"/>
                <a:gd name="T28" fmla="*/ 16 w 27"/>
                <a:gd name="T29" fmla="*/ 22 h 23"/>
                <a:gd name="T30" fmla="*/ 14 w 27"/>
                <a:gd name="T31" fmla="*/ 22 h 23"/>
                <a:gd name="T32" fmla="*/ 11 w 27"/>
                <a:gd name="T33" fmla="*/ 21 h 23"/>
                <a:gd name="T34" fmla="*/ 9 w 27"/>
                <a:gd name="T35" fmla="*/ 20 h 23"/>
                <a:gd name="T36" fmla="*/ 4 w 27"/>
                <a:gd name="T37" fmla="*/ 16 h 23"/>
                <a:gd name="T38" fmla="*/ 2 w 27"/>
                <a:gd name="T39" fmla="*/ 15 h 23"/>
                <a:gd name="T40" fmla="*/ 1 w 27"/>
                <a:gd name="T41" fmla="*/ 14 h 23"/>
                <a:gd name="T42" fmla="*/ 0 w 27"/>
                <a:gd name="T43" fmla="*/ 13 h 23"/>
                <a:gd name="T44" fmla="*/ 0 w 27"/>
                <a:gd name="T45" fmla="*/ 11 h 23"/>
                <a:gd name="T46" fmla="*/ 0 w 27"/>
                <a:gd name="T47" fmla="*/ 9 h 23"/>
                <a:gd name="T48" fmla="*/ 0 w 27"/>
                <a:gd name="T49" fmla="*/ 8 h 23"/>
                <a:gd name="T50" fmla="*/ 0 w 27"/>
                <a:gd name="T51" fmla="*/ 7 h 23"/>
                <a:gd name="T52" fmla="*/ 0 w 27"/>
                <a:gd name="T53" fmla="*/ 5 h 23"/>
                <a:gd name="T54" fmla="*/ 1 w 27"/>
                <a:gd name="T55" fmla="*/ 4 h 23"/>
                <a:gd name="T56" fmla="*/ 2 w 27"/>
                <a:gd name="T57" fmla="*/ 2 h 23"/>
                <a:gd name="T58" fmla="*/ 3 w 27"/>
                <a:gd name="T59" fmla="*/ 1 h 23"/>
                <a:gd name="T60" fmla="*/ 5 w 27"/>
                <a:gd name="T61" fmla="*/ 0 h 23"/>
                <a:gd name="T62" fmla="*/ 7 w 27"/>
                <a:gd name="T63" fmla="*/ 0 h 23"/>
                <a:gd name="T64" fmla="*/ 8 w 27"/>
                <a:gd name="T65" fmla="*/ 0 h 23"/>
                <a:gd name="T66" fmla="*/ 9 w 27"/>
                <a:gd name="T67" fmla="*/ 0 h 23"/>
                <a:gd name="T68" fmla="*/ 11 w 27"/>
                <a:gd name="T69" fmla="*/ 0 h 23"/>
                <a:gd name="T70" fmla="*/ 14 w 27"/>
                <a:gd name="T71" fmla="*/ 0 h 23"/>
                <a:gd name="T72" fmla="*/ 16 w 27"/>
                <a:gd name="T73" fmla="*/ 1 h 23"/>
                <a:gd name="T74" fmla="*/ 20 w 27"/>
                <a:gd name="T75" fmla="*/ 4 h 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7"/>
                <a:gd name="T115" fmla="*/ 0 h 23"/>
                <a:gd name="T116" fmla="*/ 27 w 27"/>
                <a:gd name="T117" fmla="*/ 23 h 2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7" h="23">
                  <a:moveTo>
                    <a:pt x="20" y="4"/>
                  </a:moveTo>
                  <a:lnTo>
                    <a:pt x="22" y="5"/>
                  </a:lnTo>
                  <a:lnTo>
                    <a:pt x="23" y="6"/>
                  </a:lnTo>
                  <a:lnTo>
                    <a:pt x="24" y="7"/>
                  </a:lnTo>
                  <a:lnTo>
                    <a:pt x="26" y="9"/>
                  </a:lnTo>
                  <a:lnTo>
                    <a:pt x="26" y="11"/>
                  </a:lnTo>
                  <a:lnTo>
                    <a:pt x="26" y="12"/>
                  </a:lnTo>
                  <a:lnTo>
                    <a:pt x="26" y="14"/>
                  </a:lnTo>
                  <a:lnTo>
                    <a:pt x="24" y="15"/>
                  </a:lnTo>
                  <a:lnTo>
                    <a:pt x="23" y="17"/>
                  </a:lnTo>
                  <a:lnTo>
                    <a:pt x="22" y="19"/>
                  </a:lnTo>
                  <a:lnTo>
                    <a:pt x="21" y="20"/>
                  </a:lnTo>
                  <a:lnTo>
                    <a:pt x="19" y="21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4" y="22"/>
                  </a:lnTo>
                  <a:lnTo>
                    <a:pt x="11" y="21"/>
                  </a:lnTo>
                  <a:lnTo>
                    <a:pt x="9" y="20"/>
                  </a:lnTo>
                  <a:lnTo>
                    <a:pt x="4" y="16"/>
                  </a:lnTo>
                  <a:lnTo>
                    <a:pt x="2" y="15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20" y="4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68" name="Freeform 473"/>
            <p:cNvSpPr>
              <a:spLocks/>
            </p:cNvSpPr>
            <p:nvPr/>
          </p:nvSpPr>
          <p:spPr bwMode="auto">
            <a:xfrm>
              <a:off x="1044" y="2911"/>
              <a:ext cx="27" cy="19"/>
            </a:xfrm>
            <a:custGeom>
              <a:avLst/>
              <a:gdLst>
                <a:gd name="T0" fmla="*/ 17 w 27"/>
                <a:gd name="T1" fmla="*/ 0 h 19"/>
                <a:gd name="T2" fmla="*/ 18 w 27"/>
                <a:gd name="T3" fmla="*/ 0 h 19"/>
                <a:gd name="T4" fmla="*/ 20 w 27"/>
                <a:gd name="T5" fmla="*/ 1 h 19"/>
                <a:gd name="T6" fmla="*/ 21 w 27"/>
                <a:gd name="T7" fmla="*/ 2 h 19"/>
                <a:gd name="T8" fmla="*/ 23 w 27"/>
                <a:gd name="T9" fmla="*/ 4 h 19"/>
                <a:gd name="T10" fmla="*/ 24 w 27"/>
                <a:gd name="T11" fmla="*/ 4 h 19"/>
                <a:gd name="T12" fmla="*/ 26 w 27"/>
                <a:gd name="T13" fmla="*/ 5 h 19"/>
                <a:gd name="T14" fmla="*/ 26 w 27"/>
                <a:gd name="T15" fmla="*/ 7 h 19"/>
                <a:gd name="T16" fmla="*/ 26 w 27"/>
                <a:gd name="T17" fmla="*/ 9 h 19"/>
                <a:gd name="T18" fmla="*/ 26 w 27"/>
                <a:gd name="T19" fmla="*/ 11 h 19"/>
                <a:gd name="T20" fmla="*/ 24 w 27"/>
                <a:gd name="T21" fmla="*/ 13 h 19"/>
                <a:gd name="T22" fmla="*/ 23 w 27"/>
                <a:gd name="T23" fmla="*/ 14 h 19"/>
                <a:gd name="T24" fmla="*/ 21 w 27"/>
                <a:gd name="T25" fmla="*/ 16 h 19"/>
                <a:gd name="T26" fmla="*/ 21 w 27"/>
                <a:gd name="T27" fmla="*/ 17 h 19"/>
                <a:gd name="T28" fmla="*/ 19 w 27"/>
                <a:gd name="T29" fmla="*/ 18 h 19"/>
                <a:gd name="T30" fmla="*/ 17 w 27"/>
                <a:gd name="T31" fmla="*/ 18 h 19"/>
                <a:gd name="T32" fmla="*/ 16 w 27"/>
                <a:gd name="T33" fmla="*/ 18 h 19"/>
                <a:gd name="T34" fmla="*/ 15 w 27"/>
                <a:gd name="T35" fmla="*/ 18 h 19"/>
                <a:gd name="T36" fmla="*/ 8 w 27"/>
                <a:gd name="T37" fmla="*/ 17 h 19"/>
                <a:gd name="T38" fmla="*/ 7 w 27"/>
                <a:gd name="T39" fmla="*/ 17 h 19"/>
                <a:gd name="T40" fmla="*/ 5 w 27"/>
                <a:gd name="T41" fmla="*/ 16 h 19"/>
                <a:gd name="T42" fmla="*/ 3 w 27"/>
                <a:gd name="T43" fmla="*/ 15 h 19"/>
                <a:gd name="T44" fmla="*/ 1 w 27"/>
                <a:gd name="T45" fmla="*/ 13 h 19"/>
                <a:gd name="T46" fmla="*/ 0 w 27"/>
                <a:gd name="T47" fmla="*/ 13 h 19"/>
                <a:gd name="T48" fmla="*/ 0 w 27"/>
                <a:gd name="T49" fmla="*/ 11 h 19"/>
                <a:gd name="T50" fmla="*/ 0 w 27"/>
                <a:gd name="T51" fmla="*/ 9 h 19"/>
                <a:gd name="T52" fmla="*/ 0 w 27"/>
                <a:gd name="T53" fmla="*/ 8 h 19"/>
                <a:gd name="T54" fmla="*/ 0 w 27"/>
                <a:gd name="T55" fmla="*/ 7 h 19"/>
                <a:gd name="T56" fmla="*/ 0 w 27"/>
                <a:gd name="T57" fmla="*/ 5 h 19"/>
                <a:gd name="T58" fmla="*/ 0 w 27"/>
                <a:gd name="T59" fmla="*/ 4 h 19"/>
                <a:gd name="T60" fmla="*/ 1 w 27"/>
                <a:gd name="T61" fmla="*/ 3 h 19"/>
                <a:gd name="T62" fmla="*/ 3 w 27"/>
                <a:gd name="T63" fmla="*/ 1 h 19"/>
                <a:gd name="T64" fmla="*/ 4 w 27"/>
                <a:gd name="T65" fmla="*/ 0 h 19"/>
                <a:gd name="T66" fmla="*/ 6 w 27"/>
                <a:gd name="T67" fmla="*/ 0 h 19"/>
                <a:gd name="T68" fmla="*/ 8 w 27"/>
                <a:gd name="T69" fmla="*/ 0 h 19"/>
                <a:gd name="T70" fmla="*/ 9 w 27"/>
                <a:gd name="T71" fmla="*/ 0 h 19"/>
                <a:gd name="T72" fmla="*/ 10 w 27"/>
                <a:gd name="T73" fmla="*/ 0 h 19"/>
                <a:gd name="T74" fmla="*/ 17 w 27"/>
                <a:gd name="T75" fmla="*/ 0 h 1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7"/>
                <a:gd name="T115" fmla="*/ 0 h 19"/>
                <a:gd name="T116" fmla="*/ 27 w 27"/>
                <a:gd name="T117" fmla="*/ 19 h 1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7" h="19">
                  <a:moveTo>
                    <a:pt x="17" y="0"/>
                  </a:moveTo>
                  <a:lnTo>
                    <a:pt x="18" y="0"/>
                  </a:lnTo>
                  <a:lnTo>
                    <a:pt x="20" y="1"/>
                  </a:lnTo>
                  <a:lnTo>
                    <a:pt x="21" y="2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11"/>
                  </a:lnTo>
                  <a:lnTo>
                    <a:pt x="24" y="13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21" y="17"/>
                  </a:lnTo>
                  <a:lnTo>
                    <a:pt x="19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5" y="18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5" y="16"/>
                  </a:lnTo>
                  <a:lnTo>
                    <a:pt x="3" y="15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69" name="Freeform 474"/>
            <p:cNvSpPr>
              <a:spLocks/>
            </p:cNvSpPr>
            <p:nvPr/>
          </p:nvSpPr>
          <p:spPr bwMode="auto">
            <a:xfrm>
              <a:off x="1018" y="2929"/>
              <a:ext cx="45" cy="87"/>
            </a:xfrm>
            <a:custGeom>
              <a:avLst/>
              <a:gdLst>
                <a:gd name="T0" fmla="*/ 37 w 45"/>
                <a:gd name="T1" fmla="*/ 0 h 87"/>
                <a:gd name="T2" fmla="*/ 44 w 45"/>
                <a:gd name="T3" fmla="*/ 0 h 87"/>
                <a:gd name="T4" fmla="*/ 6 w 45"/>
                <a:gd name="T5" fmla="*/ 86 h 87"/>
                <a:gd name="T6" fmla="*/ 0 w 45"/>
                <a:gd name="T7" fmla="*/ 80 h 87"/>
                <a:gd name="T8" fmla="*/ 37 w 45"/>
                <a:gd name="T9" fmla="*/ 0 h 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87"/>
                <a:gd name="T17" fmla="*/ 45 w 45"/>
                <a:gd name="T18" fmla="*/ 87 h 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87">
                  <a:moveTo>
                    <a:pt x="37" y="0"/>
                  </a:moveTo>
                  <a:lnTo>
                    <a:pt x="44" y="0"/>
                  </a:lnTo>
                  <a:lnTo>
                    <a:pt x="6" y="86"/>
                  </a:lnTo>
                  <a:lnTo>
                    <a:pt x="0" y="80"/>
                  </a:lnTo>
                  <a:lnTo>
                    <a:pt x="3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70" name="Freeform 475"/>
            <p:cNvSpPr>
              <a:spLocks/>
            </p:cNvSpPr>
            <p:nvPr/>
          </p:nvSpPr>
          <p:spPr bwMode="auto">
            <a:xfrm>
              <a:off x="980" y="3000"/>
              <a:ext cx="38" cy="24"/>
            </a:xfrm>
            <a:custGeom>
              <a:avLst/>
              <a:gdLst>
                <a:gd name="T0" fmla="*/ 0 w 38"/>
                <a:gd name="T1" fmla="*/ 9 h 24"/>
                <a:gd name="T2" fmla="*/ 25 w 38"/>
                <a:gd name="T3" fmla="*/ 0 h 24"/>
                <a:gd name="T4" fmla="*/ 37 w 38"/>
                <a:gd name="T5" fmla="*/ 23 h 24"/>
                <a:gd name="T6" fmla="*/ 26 w 38"/>
                <a:gd name="T7" fmla="*/ 21 h 24"/>
                <a:gd name="T8" fmla="*/ 7 w 38"/>
                <a:gd name="T9" fmla="*/ 15 h 24"/>
                <a:gd name="T10" fmla="*/ 0 w 38"/>
                <a:gd name="T11" fmla="*/ 9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24"/>
                <a:gd name="T20" fmla="*/ 38 w 38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24">
                  <a:moveTo>
                    <a:pt x="0" y="9"/>
                  </a:moveTo>
                  <a:lnTo>
                    <a:pt x="25" y="0"/>
                  </a:lnTo>
                  <a:lnTo>
                    <a:pt x="37" y="23"/>
                  </a:lnTo>
                  <a:lnTo>
                    <a:pt x="26" y="21"/>
                  </a:lnTo>
                  <a:lnTo>
                    <a:pt x="7" y="15"/>
                  </a:lnTo>
                  <a:lnTo>
                    <a:pt x="0" y="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71" name="Freeform 476"/>
            <p:cNvSpPr>
              <a:spLocks/>
            </p:cNvSpPr>
            <p:nvPr/>
          </p:nvSpPr>
          <p:spPr bwMode="auto">
            <a:xfrm>
              <a:off x="980" y="2878"/>
              <a:ext cx="106" cy="151"/>
            </a:xfrm>
            <a:custGeom>
              <a:avLst/>
              <a:gdLst>
                <a:gd name="T0" fmla="*/ 57 w 106"/>
                <a:gd name="T1" fmla="*/ 0 h 151"/>
                <a:gd name="T2" fmla="*/ 96 w 106"/>
                <a:gd name="T3" fmla="*/ 12 h 151"/>
                <a:gd name="T4" fmla="*/ 100 w 106"/>
                <a:gd name="T5" fmla="*/ 25 h 151"/>
                <a:gd name="T6" fmla="*/ 105 w 106"/>
                <a:gd name="T7" fmla="*/ 30 h 151"/>
                <a:gd name="T8" fmla="*/ 94 w 106"/>
                <a:gd name="T9" fmla="*/ 48 h 151"/>
                <a:gd name="T10" fmla="*/ 80 w 106"/>
                <a:gd name="T11" fmla="*/ 53 h 151"/>
                <a:gd name="T12" fmla="*/ 41 w 106"/>
                <a:gd name="T13" fmla="*/ 138 h 151"/>
                <a:gd name="T14" fmla="*/ 45 w 106"/>
                <a:gd name="T15" fmla="*/ 141 h 151"/>
                <a:gd name="T16" fmla="*/ 41 w 106"/>
                <a:gd name="T17" fmla="*/ 150 h 151"/>
                <a:gd name="T18" fmla="*/ 32 w 106"/>
                <a:gd name="T19" fmla="*/ 142 h 151"/>
                <a:gd name="T20" fmla="*/ 10 w 106"/>
                <a:gd name="T21" fmla="*/ 133 h 151"/>
                <a:gd name="T22" fmla="*/ 0 w 106"/>
                <a:gd name="T23" fmla="*/ 133 h 151"/>
                <a:gd name="T24" fmla="*/ 37 w 106"/>
                <a:gd name="T25" fmla="*/ 51 h 151"/>
                <a:gd name="T26" fmla="*/ 33 w 106"/>
                <a:gd name="T27" fmla="*/ 43 h 151"/>
                <a:gd name="T28" fmla="*/ 57 w 106"/>
                <a:gd name="T29" fmla="*/ 0 h 1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6"/>
                <a:gd name="T46" fmla="*/ 0 h 151"/>
                <a:gd name="T47" fmla="*/ 106 w 106"/>
                <a:gd name="T48" fmla="*/ 151 h 15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6" h="151">
                  <a:moveTo>
                    <a:pt x="57" y="0"/>
                  </a:moveTo>
                  <a:lnTo>
                    <a:pt x="96" y="12"/>
                  </a:lnTo>
                  <a:lnTo>
                    <a:pt x="100" y="25"/>
                  </a:lnTo>
                  <a:lnTo>
                    <a:pt x="105" y="30"/>
                  </a:lnTo>
                  <a:lnTo>
                    <a:pt x="94" y="48"/>
                  </a:lnTo>
                  <a:lnTo>
                    <a:pt x="80" y="53"/>
                  </a:lnTo>
                  <a:lnTo>
                    <a:pt x="41" y="138"/>
                  </a:lnTo>
                  <a:lnTo>
                    <a:pt x="45" y="141"/>
                  </a:lnTo>
                  <a:lnTo>
                    <a:pt x="41" y="150"/>
                  </a:lnTo>
                  <a:lnTo>
                    <a:pt x="32" y="142"/>
                  </a:lnTo>
                  <a:lnTo>
                    <a:pt x="10" y="133"/>
                  </a:lnTo>
                  <a:lnTo>
                    <a:pt x="0" y="133"/>
                  </a:lnTo>
                  <a:lnTo>
                    <a:pt x="37" y="51"/>
                  </a:lnTo>
                  <a:lnTo>
                    <a:pt x="33" y="43"/>
                  </a:lnTo>
                  <a:lnTo>
                    <a:pt x="57" y="0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72" name="Freeform 477"/>
            <p:cNvSpPr>
              <a:spLocks/>
            </p:cNvSpPr>
            <p:nvPr/>
          </p:nvSpPr>
          <p:spPr bwMode="auto">
            <a:xfrm>
              <a:off x="1066" y="2924"/>
              <a:ext cx="18" cy="1"/>
            </a:xfrm>
            <a:custGeom>
              <a:avLst/>
              <a:gdLst>
                <a:gd name="T0" fmla="*/ 0 w 18"/>
                <a:gd name="T1" fmla="*/ 0 h 1"/>
                <a:gd name="T2" fmla="*/ 5 w 18"/>
                <a:gd name="T3" fmla="*/ 0 h 1"/>
                <a:gd name="T4" fmla="*/ 17 w 18"/>
                <a:gd name="T5" fmla="*/ 0 h 1"/>
                <a:gd name="T6" fmla="*/ 0 w 18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1"/>
                <a:gd name="T14" fmla="*/ 18 w 18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1">
                  <a:moveTo>
                    <a:pt x="0" y="0"/>
                  </a:moveTo>
                  <a:lnTo>
                    <a:pt x="5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73" name="Freeform 478"/>
            <p:cNvSpPr>
              <a:spLocks/>
            </p:cNvSpPr>
            <p:nvPr/>
          </p:nvSpPr>
          <p:spPr bwMode="auto">
            <a:xfrm>
              <a:off x="991" y="2881"/>
              <a:ext cx="57" cy="133"/>
            </a:xfrm>
            <a:custGeom>
              <a:avLst/>
              <a:gdLst>
                <a:gd name="T0" fmla="*/ 56 w 57"/>
                <a:gd name="T1" fmla="*/ 0 h 133"/>
                <a:gd name="T2" fmla="*/ 32 w 57"/>
                <a:gd name="T3" fmla="*/ 42 h 133"/>
                <a:gd name="T4" fmla="*/ 36 w 57"/>
                <a:gd name="T5" fmla="*/ 50 h 133"/>
                <a:gd name="T6" fmla="*/ 0 w 57"/>
                <a:gd name="T7" fmla="*/ 132 h 1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"/>
                <a:gd name="T13" fmla="*/ 0 h 133"/>
                <a:gd name="T14" fmla="*/ 57 w 57"/>
                <a:gd name="T15" fmla="*/ 133 h 1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" h="133">
                  <a:moveTo>
                    <a:pt x="56" y="0"/>
                  </a:moveTo>
                  <a:lnTo>
                    <a:pt x="32" y="42"/>
                  </a:lnTo>
                  <a:lnTo>
                    <a:pt x="36" y="50"/>
                  </a:lnTo>
                  <a:lnTo>
                    <a:pt x="0" y="132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74" name="Freeform 479"/>
            <p:cNvSpPr>
              <a:spLocks/>
            </p:cNvSpPr>
            <p:nvPr/>
          </p:nvSpPr>
          <p:spPr bwMode="auto">
            <a:xfrm>
              <a:off x="984" y="2929"/>
              <a:ext cx="60" cy="79"/>
            </a:xfrm>
            <a:custGeom>
              <a:avLst/>
              <a:gdLst>
                <a:gd name="T0" fmla="*/ 30 w 60"/>
                <a:gd name="T1" fmla="*/ 0 h 79"/>
                <a:gd name="T2" fmla="*/ 59 w 60"/>
                <a:gd name="T3" fmla="*/ 9 h 79"/>
                <a:gd name="T4" fmla="*/ 28 w 60"/>
                <a:gd name="T5" fmla="*/ 78 h 79"/>
                <a:gd name="T6" fmla="*/ 8 w 60"/>
                <a:gd name="T7" fmla="*/ 70 h 79"/>
                <a:gd name="T8" fmla="*/ 0 w 60"/>
                <a:gd name="T9" fmla="*/ 70 h 79"/>
                <a:gd name="T10" fmla="*/ 30 w 60"/>
                <a:gd name="T11" fmla="*/ 0 h 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0"/>
                <a:gd name="T19" fmla="*/ 0 h 79"/>
                <a:gd name="T20" fmla="*/ 60 w 60"/>
                <a:gd name="T21" fmla="*/ 79 h 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0" h="79">
                  <a:moveTo>
                    <a:pt x="30" y="0"/>
                  </a:moveTo>
                  <a:lnTo>
                    <a:pt x="59" y="9"/>
                  </a:lnTo>
                  <a:lnTo>
                    <a:pt x="28" y="78"/>
                  </a:lnTo>
                  <a:lnTo>
                    <a:pt x="8" y="70"/>
                  </a:lnTo>
                  <a:lnTo>
                    <a:pt x="0" y="70"/>
                  </a:lnTo>
                  <a:lnTo>
                    <a:pt x="3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75" name="Line 480"/>
            <p:cNvSpPr>
              <a:spLocks noChangeShapeType="1"/>
            </p:cNvSpPr>
            <p:nvPr/>
          </p:nvSpPr>
          <p:spPr bwMode="auto">
            <a:xfrm flipV="1">
              <a:off x="1011" y="2887"/>
              <a:ext cx="61" cy="1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676" name="Freeform 481"/>
            <p:cNvSpPr>
              <a:spLocks/>
            </p:cNvSpPr>
            <p:nvPr/>
          </p:nvSpPr>
          <p:spPr bwMode="auto">
            <a:xfrm>
              <a:off x="1016" y="2922"/>
              <a:ext cx="33" cy="18"/>
            </a:xfrm>
            <a:custGeom>
              <a:avLst/>
              <a:gdLst>
                <a:gd name="T0" fmla="*/ 0 w 33"/>
                <a:gd name="T1" fmla="*/ 0 h 18"/>
                <a:gd name="T2" fmla="*/ 23 w 33"/>
                <a:gd name="T3" fmla="*/ 6 h 18"/>
                <a:gd name="T4" fmla="*/ 24 w 33"/>
                <a:gd name="T5" fmla="*/ 7 h 18"/>
                <a:gd name="T6" fmla="*/ 27 w 33"/>
                <a:gd name="T7" fmla="*/ 9 h 18"/>
                <a:gd name="T8" fmla="*/ 28 w 33"/>
                <a:gd name="T9" fmla="*/ 11 h 18"/>
                <a:gd name="T10" fmla="*/ 30 w 33"/>
                <a:gd name="T11" fmla="*/ 12 h 18"/>
                <a:gd name="T12" fmla="*/ 32 w 33"/>
                <a:gd name="T13" fmla="*/ 14 h 18"/>
                <a:gd name="T14" fmla="*/ 32 w 33"/>
                <a:gd name="T15" fmla="*/ 1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18"/>
                <a:gd name="T26" fmla="*/ 33 w 33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18">
                  <a:moveTo>
                    <a:pt x="0" y="0"/>
                  </a:moveTo>
                  <a:lnTo>
                    <a:pt x="23" y="6"/>
                  </a:lnTo>
                  <a:lnTo>
                    <a:pt x="24" y="7"/>
                  </a:lnTo>
                  <a:lnTo>
                    <a:pt x="27" y="9"/>
                  </a:lnTo>
                  <a:lnTo>
                    <a:pt x="28" y="11"/>
                  </a:lnTo>
                  <a:lnTo>
                    <a:pt x="30" y="12"/>
                  </a:lnTo>
                  <a:lnTo>
                    <a:pt x="32" y="14"/>
                  </a:lnTo>
                  <a:lnTo>
                    <a:pt x="32" y="1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77" name="Freeform 482"/>
            <p:cNvSpPr>
              <a:spLocks/>
            </p:cNvSpPr>
            <p:nvPr/>
          </p:nvSpPr>
          <p:spPr bwMode="auto">
            <a:xfrm>
              <a:off x="1093" y="2857"/>
              <a:ext cx="79" cy="20"/>
            </a:xfrm>
            <a:custGeom>
              <a:avLst/>
              <a:gdLst>
                <a:gd name="T0" fmla="*/ 0 w 79"/>
                <a:gd name="T1" fmla="*/ 19 h 20"/>
                <a:gd name="T2" fmla="*/ 8 w 79"/>
                <a:gd name="T3" fmla="*/ 11 h 20"/>
                <a:gd name="T4" fmla="*/ 78 w 79"/>
                <a:gd name="T5" fmla="*/ 0 h 20"/>
                <a:gd name="T6" fmla="*/ 70 w 79"/>
                <a:gd name="T7" fmla="*/ 6 h 20"/>
                <a:gd name="T8" fmla="*/ 0 w 79"/>
                <a:gd name="T9" fmla="*/ 19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"/>
                <a:gd name="T16" fmla="*/ 0 h 20"/>
                <a:gd name="T17" fmla="*/ 79 w 79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" h="20">
                  <a:moveTo>
                    <a:pt x="0" y="19"/>
                  </a:moveTo>
                  <a:lnTo>
                    <a:pt x="8" y="11"/>
                  </a:lnTo>
                  <a:lnTo>
                    <a:pt x="78" y="0"/>
                  </a:lnTo>
                  <a:lnTo>
                    <a:pt x="70" y="6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78" name="Freeform 483"/>
            <p:cNvSpPr>
              <a:spLocks/>
            </p:cNvSpPr>
            <p:nvPr/>
          </p:nvSpPr>
          <p:spPr bwMode="auto">
            <a:xfrm>
              <a:off x="1101" y="2821"/>
              <a:ext cx="71" cy="48"/>
            </a:xfrm>
            <a:custGeom>
              <a:avLst/>
              <a:gdLst>
                <a:gd name="T0" fmla="*/ 70 w 71"/>
                <a:gd name="T1" fmla="*/ 0 h 48"/>
                <a:gd name="T2" fmla="*/ 0 w 71"/>
                <a:gd name="T3" fmla="*/ 11 h 48"/>
                <a:gd name="T4" fmla="*/ 0 w 71"/>
                <a:gd name="T5" fmla="*/ 47 h 48"/>
                <a:gd name="T6" fmla="*/ 70 w 71"/>
                <a:gd name="T7" fmla="*/ 35 h 48"/>
                <a:gd name="T8" fmla="*/ 70 w 71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48"/>
                <a:gd name="T17" fmla="*/ 71 w 71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48">
                  <a:moveTo>
                    <a:pt x="70" y="0"/>
                  </a:moveTo>
                  <a:lnTo>
                    <a:pt x="0" y="11"/>
                  </a:lnTo>
                  <a:lnTo>
                    <a:pt x="0" y="47"/>
                  </a:lnTo>
                  <a:lnTo>
                    <a:pt x="70" y="35"/>
                  </a:lnTo>
                  <a:lnTo>
                    <a:pt x="70" y="0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79" name="Freeform 484"/>
            <p:cNvSpPr>
              <a:spLocks/>
            </p:cNvSpPr>
            <p:nvPr/>
          </p:nvSpPr>
          <p:spPr bwMode="auto">
            <a:xfrm>
              <a:off x="1107" y="2833"/>
              <a:ext cx="38" cy="29"/>
            </a:xfrm>
            <a:custGeom>
              <a:avLst/>
              <a:gdLst>
                <a:gd name="T0" fmla="*/ 0 w 38"/>
                <a:gd name="T1" fmla="*/ 6 h 29"/>
                <a:gd name="T2" fmla="*/ 0 w 38"/>
                <a:gd name="T3" fmla="*/ 28 h 29"/>
                <a:gd name="T4" fmla="*/ 37 w 38"/>
                <a:gd name="T5" fmla="*/ 22 h 29"/>
                <a:gd name="T6" fmla="*/ 37 w 38"/>
                <a:gd name="T7" fmla="*/ 0 h 29"/>
                <a:gd name="T8" fmla="*/ 0 w 38"/>
                <a:gd name="T9" fmla="*/ 6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29"/>
                <a:gd name="T17" fmla="*/ 38 w 38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29">
                  <a:moveTo>
                    <a:pt x="0" y="6"/>
                  </a:moveTo>
                  <a:lnTo>
                    <a:pt x="0" y="28"/>
                  </a:lnTo>
                  <a:lnTo>
                    <a:pt x="37" y="22"/>
                  </a:lnTo>
                  <a:lnTo>
                    <a:pt x="37" y="0"/>
                  </a:lnTo>
                  <a:lnTo>
                    <a:pt x="0" y="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80" name="Freeform 485"/>
            <p:cNvSpPr>
              <a:spLocks/>
            </p:cNvSpPr>
            <p:nvPr/>
          </p:nvSpPr>
          <p:spPr bwMode="auto">
            <a:xfrm>
              <a:off x="1063" y="2838"/>
              <a:ext cx="32" cy="39"/>
            </a:xfrm>
            <a:custGeom>
              <a:avLst/>
              <a:gdLst>
                <a:gd name="T0" fmla="*/ 0 w 32"/>
                <a:gd name="T1" fmla="*/ 0 h 39"/>
                <a:gd name="T2" fmla="*/ 0 w 32"/>
                <a:gd name="T3" fmla="*/ 29 h 39"/>
                <a:gd name="T4" fmla="*/ 31 w 32"/>
                <a:gd name="T5" fmla="*/ 38 h 39"/>
                <a:gd name="T6" fmla="*/ 31 w 32"/>
                <a:gd name="T7" fmla="*/ 6 h 39"/>
                <a:gd name="T8" fmla="*/ 0 w 32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39"/>
                <a:gd name="T17" fmla="*/ 32 w 32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39">
                  <a:moveTo>
                    <a:pt x="0" y="0"/>
                  </a:moveTo>
                  <a:lnTo>
                    <a:pt x="0" y="29"/>
                  </a:lnTo>
                  <a:lnTo>
                    <a:pt x="31" y="38"/>
                  </a:lnTo>
                  <a:lnTo>
                    <a:pt x="31" y="6"/>
                  </a:lnTo>
                  <a:lnTo>
                    <a:pt x="0" y="0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81" name="Freeform 486"/>
            <p:cNvSpPr>
              <a:spLocks/>
            </p:cNvSpPr>
            <p:nvPr/>
          </p:nvSpPr>
          <p:spPr bwMode="auto">
            <a:xfrm>
              <a:off x="1094" y="2833"/>
              <a:ext cx="18" cy="43"/>
            </a:xfrm>
            <a:custGeom>
              <a:avLst/>
              <a:gdLst>
                <a:gd name="T0" fmla="*/ 0 w 18"/>
                <a:gd name="T1" fmla="*/ 7 h 43"/>
                <a:gd name="T2" fmla="*/ 0 w 18"/>
                <a:gd name="T3" fmla="*/ 42 h 43"/>
                <a:gd name="T4" fmla="*/ 17 w 18"/>
                <a:gd name="T5" fmla="*/ 34 h 43"/>
                <a:gd name="T6" fmla="*/ 17 w 18"/>
                <a:gd name="T7" fmla="*/ 0 h 43"/>
                <a:gd name="T8" fmla="*/ 0 w 18"/>
                <a:gd name="T9" fmla="*/ 7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43"/>
                <a:gd name="T17" fmla="*/ 18 w 18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43">
                  <a:moveTo>
                    <a:pt x="0" y="7"/>
                  </a:moveTo>
                  <a:lnTo>
                    <a:pt x="0" y="42"/>
                  </a:lnTo>
                  <a:lnTo>
                    <a:pt x="17" y="34"/>
                  </a:lnTo>
                  <a:lnTo>
                    <a:pt x="17" y="0"/>
                  </a:lnTo>
                  <a:lnTo>
                    <a:pt x="0" y="7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82" name="Freeform 487"/>
            <p:cNvSpPr>
              <a:spLocks/>
            </p:cNvSpPr>
            <p:nvPr/>
          </p:nvSpPr>
          <p:spPr bwMode="auto">
            <a:xfrm>
              <a:off x="1067" y="2850"/>
              <a:ext cx="23" cy="22"/>
            </a:xfrm>
            <a:custGeom>
              <a:avLst/>
              <a:gdLst>
                <a:gd name="T0" fmla="*/ 0 w 23"/>
                <a:gd name="T1" fmla="*/ 0 h 22"/>
                <a:gd name="T2" fmla="*/ 22 w 23"/>
                <a:gd name="T3" fmla="*/ 5 h 22"/>
                <a:gd name="T4" fmla="*/ 22 w 23"/>
                <a:gd name="T5" fmla="*/ 21 h 22"/>
                <a:gd name="T6" fmla="*/ 0 w 23"/>
                <a:gd name="T7" fmla="*/ 14 h 22"/>
                <a:gd name="T8" fmla="*/ 0 w 23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2"/>
                <a:gd name="T17" fmla="*/ 23 w 23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2">
                  <a:moveTo>
                    <a:pt x="0" y="0"/>
                  </a:moveTo>
                  <a:lnTo>
                    <a:pt x="22" y="5"/>
                  </a:lnTo>
                  <a:lnTo>
                    <a:pt x="22" y="21"/>
                  </a:lnTo>
                  <a:lnTo>
                    <a:pt x="0" y="14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83" name="Freeform 488"/>
            <p:cNvSpPr>
              <a:spLocks/>
            </p:cNvSpPr>
            <p:nvPr/>
          </p:nvSpPr>
          <p:spPr bwMode="auto">
            <a:xfrm>
              <a:off x="1071" y="2875"/>
              <a:ext cx="29" cy="33"/>
            </a:xfrm>
            <a:custGeom>
              <a:avLst/>
              <a:gdLst>
                <a:gd name="T0" fmla="*/ 28 w 29"/>
                <a:gd name="T1" fmla="*/ 16 h 33"/>
                <a:gd name="T2" fmla="*/ 26 w 29"/>
                <a:gd name="T3" fmla="*/ 10 h 33"/>
                <a:gd name="T4" fmla="*/ 24 w 29"/>
                <a:gd name="T5" fmla="*/ 5 h 33"/>
                <a:gd name="T6" fmla="*/ 20 w 29"/>
                <a:gd name="T7" fmla="*/ 2 h 33"/>
                <a:gd name="T8" fmla="*/ 17 w 29"/>
                <a:gd name="T9" fmla="*/ 0 h 33"/>
                <a:gd name="T10" fmla="*/ 12 w 29"/>
                <a:gd name="T11" fmla="*/ 0 h 33"/>
                <a:gd name="T12" fmla="*/ 7 w 29"/>
                <a:gd name="T13" fmla="*/ 1 h 33"/>
                <a:gd name="T14" fmla="*/ 4 w 29"/>
                <a:gd name="T15" fmla="*/ 4 h 33"/>
                <a:gd name="T16" fmla="*/ 1 w 29"/>
                <a:gd name="T17" fmla="*/ 8 h 33"/>
                <a:gd name="T18" fmla="*/ 0 w 29"/>
                <a:gd name="T19" fmla="*/ 13 h 33"/>
                <a:gd name="T20" fmla="*/ 0 w 29"/>
                <a:gd name="T21" fmla="*/ 18 h 33"/>
                <a:gd name="T22" fmla="*/ 1 w 29"/>
                <a:gd name="T23" fmla="*/ 23 h 33"/>
                <a:gd name="T24" fmla="*/ 4 w 29"/>
                <a:gd name="T25" fmla="*/ 27 h 33"/>
                <a:gd name="T26" fmla="*/ 7 w 29"/>
                <a:gd name="T27" fmla="*/ 30 h 33"/>
                <a:gd name="T28" fmla="*/ 12 w 29"/>
                <a:gd name="T29" fmla="*/ 32 h 33"/>
                <a:gd name="T30" fmla="*/ 17 w 29"/>
                <a:gd name="T31" fmla="*/ 31 h 33"/>
                <a:gd name="T32" fmla="*/ 20 w 29"/>
                <a:gd name="T33" fmla="*/ 29 h 33"/>
                <a:gd name="T34" fmla="*/ 24 w 29"/>
                <a:gd name="T35" fmla="*/ 26 h 33"/>
                <a:gd name="T36" fmla="*/ 26 w 29"/>
                <a:gd name="T37" fmla="*/ 21 h 33"/>
                <a:gd name="T38" fmla="*/ 28 w 29"/>
                <a:gd name="T39" fmla="*/ 16 h 3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9"/>
                <a:gd name="T61" fmla="*/ 0 h 33"/>
                <a:gd name="T62" fmla="*/ 29 w 29"/>
                <a:gd name="T63" fmla="*/ 33 h 3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9" h="33">
                  <a:moveTo>
                    <a:pt x="28" y="16"/>
                  </a:moveTo>
                  <a:lnTo>
                    <a:pt x="26" y="10"/>
                  </a:lnTo>
                  <a:lnTo>
                    <a:pt x="24" y="5"/>
                  </a:lnTo>
                  <a:lnTo>
                    <a:pt x="20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1" y="23"/>
                  </a:lnTo>
                  <a:lnTo>
                    <a:pt x="4" y="27"/>
                  </a:lnTo>
                  <a:lnTo>
                    <a:pt x="7" y="30"/>
                  </a:lnTo>
                  <a:lnTo>
                    <a:pt x="12" y="32"/>
                  </a:lnTo>
                  <a:lnTo>
                    <a:pt x="17" y="31"/>
                  </a:lnTo>
                  <a:lnTo>
                    <a:pt x="20" y="29"/>
                  </a:lnTo>
                  <a:lnTo>
                    <a:pt x="24" y="26"/>
                  </a:lnTo>
                  <a:lnTo>
                    <a:pt x="26" y="21"/>
                  </a:lnTo>
                  <a:lnTo>
                    <a:pt x="28" y="16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84" name="Freeform 489"/>
            <p:cNvSpPr>
              <a:spLocks/>
            </p:cNvSpPr>
            <p:nvPr/>
          </p:nvSpPr>
          <p:spPr bwMode="auto">
            <a:xfrm>
              <a:off x="1067" y="2752"/>
              <a:ext cx="44" cy="17"/>
            </a:xfrm>
            <a:custGeom>
              <a:avLst/>
              <a:gdLst>
                <a:gd name="T0" fmla="*/ 0 w 44"/>
                <a:gd name="T1" fmla="*/ 4 h 17"/>
                <a:gd name="T2" fmla="*/ 29 w 44"/>
                <a:gd name="T3" fmla="*/ 16 h 17"/>
                <a:gd name="T4" fmla="*/ 43 w 44"/>
                <a:gd name="T5" fmla="*/ 10 h 17"/>
                <a:gd name="T6" fmla="*/ 13 w 44"/>
                <a:gd name="T7" fmla="*/ 0 h 17"/>
                <a:gd name="T8" fmla="*/ 0 w 44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17"/>
                <a:gd name="T17" fmla="*/ 44 w 4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17">
                  <a:moveTo>
                    <a:pt x="0" y="4"/>
                  </a:moveTo>
                  <a:lnTo>
                    <a:pt x="29" y="16"/>
                  </a:lnTo>
                  <a:lnTo>
                    <a:pt x="43" y="10"/>
                  </a:lnTo>
                  <a:lnTo>
                    <a:pt x="13" y="0"/>
                  </a:lnTo>
                  <a:lnTo>
                    <a:pt x="0" y="4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85" name="Freeform 490"/>
            <p:cNvSpPr>
              <a:spLocks/>
            </p:cNvSpPr>
            <p:nvPr/>
          </p:nvSpPr>
          <p:spPr bwMode="auto">
            <a:xfrm>
              <a:off x="1096" y="2761"/>
              <a:ext cx="29" cy="31"/>
            </a:xfrm>
            <a:custGeom>
              <a:avLst/>
              <a:gdLst>
                <a:gd name="T0" fmla="*/ 0 w 29"/>
                <a:gd name="T1" fmla="*/ 5 h 31"/>
                <a:gd name="T2" fmla="*/ 14 w 29"/>
                <a:gd name="T3" fmla="*/ 0 h 31"/>
                <a:gd name="T4" fmla="*/ 28 w 29"/>
                <a:gd name="T5" fmla="*/ 12 h 31"/>
                <a:gd name="T6" fmla="*/ 28 w 29"/>
                <a:gd name="T7" fmla="*/ 26 h 31"/>
                <a:gd name="T8" fmla="*/ 9 w 29"/>
                <a:gd name="T9" fmla="*/ 30 h 31"/>
                <a:gd name="T10" fmla="*/ 4 w 29"/>
                <a:gd name="T11" fmla="*/ 25 h 31"/>
                <a:gd name="T12" fmla="*/ 0 w 29"/>
                <a:gd name="T13" fmla="*/ 27 h 31"/>
                <a:gd name="T14" fmla="*/ 0 w 29"/>
                <a:gd name="T15" fmla="*/ 5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31"/>
                <a:gd name="T26" fmla="*/ 29 w 29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31">
                  <a:moveTo>
                    <a:pt x="0" y="5"/>
                  </a:moveTo>
                  <a:lnTo>
                    <a:pt x="14" y="0"/>
                  </a:lnTo>
                  <a:lnTo>
                    <a:pt x="28" y="12"/>
                  </a:lnTo>
                  <a:lnTo>
                    <a:pt x="28" y="26"/>
                  </a:lnTo>
                  <a:lnTo>
                    <a:pt x="9" y="30"/>
                  </a:lnTo>
                  <a:lnTo>
                    <a:pt x="4" y="25"/>
                  </a:lnTo>
                  <a:lnTo>
                    <a:pt x="0" y="27"/>
                  </a:lnTo>
                  <a:lnTo>
                    <a:pt x="0" y="5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86" name="Freeform 491"/>
            <p:cNvSpPr>
              <a:spLocks/>
            </p:cNvSpPr>
            <p:nvPr/>
          </p:nvSpPr>
          <p:spPr bwMode="auto">
            <a:xfrm>
              <a:off x="1067" y="2755"/>
              <a:ext cx="30" cy="36"/>
            </a:xfrm>
            <a:custGeom>
              <a:avLst/>
              <a:gdLst>
                <a:gd name="T0" fmla="*/ 0 w 30"/>
                <a:gd name="T1" fmla="*/ 0 h 36"/>
                <a:gd name="T2" fmla="*/ 29 w 30"/>
                <a:gd name="T3" fmla="*/ 9 h 36"/>
                <a:gd name="T4" fmla="*/ 29 w 30"/>
                <a:gd name="T5" fmla="*/ 35 h 36"/>
                <a:gd name="T6" fmla="*/ 0 w 30"/>
                <a:gd name="T7" fmla="*/ 25 h 36"/>
                <a:gd name="T8" fmla="*/ 0 w 30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6"/>
                <a:gd name="T17" fmla="*/ 30 w 3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6">
                  <a:moveTo>
                    <a:pt x="0" y="0"/>
                  </a:moveTo>
                  <a:lnTo>
                    <a:pt x="29" y="9"/>
                  </a:lnTo>
                  <a:lnTo>
                    <a:pt x="29" y="35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87" name="Freeform 492"/>
            <p:cNvSpPr>
              <a:spLocks/>
            </p:cNvSpPr>
            <p:nvPr/>
          </p:nvSpPr>
          <p:spPr bwMode="auto">
            <a:xfrm>
              <a:off x="1070" y="2761"/>
              <a:ext cx="25" cy="25"/>
            </a:xfrm>
            <a:custGeom>
              <a:avLst/>
              <a:gdLst>
                <a:gd name="T0" fmla="*/ 0 w 25"/>
                <a:gd name="T1" fmla="*/ 0 h 25"/>
                <a:gd name="T2" fmla="*/ 24 w 25"/>
                <a:gd name="T3" fmla="*/ 6 h 25"/>
                <a:gd name="T4" fmla="*/ 24 w 25"/>
                <a:gd name="T5" fmla="*/ 24 h 25"/>
                <a:gd name="T6" fmla="*/ 0 w 25"/>
                <a:gd name="T7" fmla="*/ 16 h 25"/>
                <a:gd name="T8" fmla="*/ 0 w 25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0" y="0"/>
                  </a:moveTo>
                  <a:lnTo>
                    <a:pt x="24" y="6"/>
                  </a:lnTo>
                  <a:lnTo>
                    <a:pt x="24" y="24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BF1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88" name="Freeform 493"/>
            <p:cNvSpPr>
              <a:spLocks/>
            </p:cNvSpPr>
            <p:nvPr/>
          </p:nvSpPr>
          <p:spPr bwMode="auto">
            <a:xfrm>
              <a:off x="1176" y="2732"/>
              <a:ext cx="57" cy="36"/>
            </a:xfrm>
            <a:custGeom>
              <a:avLst/>
              <a:gdLst>
                <a:gd name="T0" fmla="*/ 2 w 57"/>
                <a:gd name="T1" fmla="*/ 7 h 36"/>
                <a:gd name="T2" fmla="*/ 0 w 57"/>
                <a:gd name="T3" fmla="*/ 21 h 36"/>
                <a:gd name="T4" fmla="*/ 0 w 57"/>
                <a:gd name="T5" fmla="*/ 35 h 36"/>
                <a:gd name="T6" fmla="*/ 56 w 57"/>
                <a:gd name="T7" fmla="*/ 24 h 36"/>
                <a:gd name="T8" fmla="*/ 56 w 57"/>
                <a:gd name="T9" fmla="*/ 15 h 36"/>
                <a:gd name="T10" fmla="*/ 52 w 57"/>
                <a:gd name="T11" fmla="*/ 0 h 36"/>
                <a:gd name="T12" fmla="*/ 2 w 57"/>
                <a:gd name="T13" fmla="*/ 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"/>
                <a:gd name="T22" fmla="*/ 0 h 36"/>
                <a:gd name="T23" fmla="*/ 57 w 5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" h="36">
                  <a:moveTo>
                    <a:pt x="2" y="7"/>
                  </a:moveTo>
                  <a:lnTo>
                    <a:pt x="0" y="21"/>
                  </a:lnTo>
                  <a:lnTo>
                    <a:pt x="0" y="35"/>
                  </a:lnTo>
                  <a:lnTo>
                    <a:pt x="56" y="24"/>
                  </a:lnTo>
                  <a:lnTo>
                    <a:pt x="56" y="15"/>
                  </a:lnTo>
                  <a:lnTo>
                    <a:pt x="52" y="0"/>
                  </a:lnTo>
                  <a:lnTo>
                    <a:pt x="2" y="7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89" name="Freeform 494"/>
            <p:cNvSpPr>
              <a:spLocks/>
            </p:cNvSpPr>
            <p:nvPr/>
          </p:nvSpPr>
          <p:spPr bwMode="auto">
            <a:xfrm>
              <a:off x="1056" y="2785"/>
              <a:ext cx="43" cy="62"/>
            </a:xfrm>
            <a:custGeom>
              <a:avLst/>
              <a:gdLst>
                <a:gd name="T0" fmla="*/ 42 w 43"/>
                <a:gd name="T1" fmla="*/ 30 h 62"/>
                <a:gd name="T2" fmla="*/ 40 w 43"/>
                <a:gd name="T3" fmla="*/ 23 h 62"/>
                <a:gd name="T4" fmla="*/ 38 w 43"/>
                <a:gd name="T5" fmla="*/ 16 h 62"/>
                <a:gd name="T6" fmla="*/ 36 w 43"/>
                <a:gd name="T7" fmla="*/ 12 h 62"/>
                <a:gd name="T8" fmla="*/ 33 w 43"/>
                <a:gd name="T9" fmla="*/ 6 h 62"/>
                <a:gd name="T10" fmla="*/ 29 w 43"/>
                <a:gd name="T11" fmla="*/ 3 h 62"/>
                <a:gd name="T12" fmla="*/ 24 w 43"/>
                <a:gd name="T13" fmla="*/ 0 h 62"/>
                <a:gd name="T14" fmla="*/ 20 w 43"/>
                <a:gd name="T15" fmla="*/ 0 h 62"/>
                <a:gd name="T16" fmla="*/ 15 w 43"/>
                <a:gd name="T17" fmla="*/ 0 h 62"/>
                <a:gd name="T18" fmla="*/ 10 w 43"/>
                <a:gd name="T19" fmla="*/ 3 h 62"/>
                <a:gd name="T20" fmla="*/ 7 w 43"/>
                <a:gd name="T21" fmla="*/ 6 h 62"/>
                <a:gd name="T22" fmla="*/ 4 w 43"/>
                <a:gd name="T23" fmla="*/ 12 h 62"/>
                <a:gd name="T24" fmla="*/ 2 w 43"/>
                <a:gd name="T25" fmla="*/ 16 h 62"/>
                <a:gd name="T26" fmla="*/ 0 w 43"/>
                <a:gd name="T27" fmla="*/ 23 h 62"/>
                <a:gd name="T28" fmla="*/ 0 w 43"/>
                <a:gd name="T29" fmla="*/ 30 h 62"/>
                <a:gd name="T30" fmla="*/ 0 w 43"/>
                <a:gd name="T31" fmla="*/ 36 h 62"/>
                <a:gd name="T32" fmla="*/ 2 w 43"/>
                <a:gd name="T33" fmla="*/ 43 h 62"/>
                <a:gd name="T34" fmla="*/ 4 w 43"/>
                <a:gd name="T35" fmla="*/ 48 h 62"/>
                <a:gd name="T36" fmla="*/ 7 w 43"/>
                <a:gd name="T37" fmla="*/ 54 h 62"/>
                <a:gd name="T38" fmla="*/ 10 w 43"/>
                <a:gd name="T39" fmla="*/ 57 h 62"/>
                <a:gd name="T40" fmla="*/ 15 w 43"/>
                <a:gd name="T41" fmla="*/ 60 h 62"/>
                <a:gd name="T42" fmla="*/ 20 w 43"/>
                <a:gd name="T43" fmla="*/ 61 h 62"/>
                <a:gd name="T44" fmla="*/ 24 w 43"/>
                <a:gd name="T45" fmla="*/ 60 h 62"/>
                <a:gd name="T46" fmla="*/ 29 w 43"/>
                <a:gd name="T47" fmla="*/ 57 h 62"/>
                <a:gd name="T48" fmla="*/ 33 w 43"/>
                <a:gd name="T49" fmla="*/ 54 h 62"/>
                <a:gd name="T50" fmla="*/ 36 w 43"/>
                <a:gd name="T51" fmla="*/ 48 h 62"/>
                <a:gd name="T52" fmla="*/ 38 w 43"/>
                <a:gd name="T53" fmla="*/ 43 h 62"/>
                <a:gd name="T54" fmla="*/ 40 w 43"/>
                <a:gd name="T55" fmla="*/ 36 h 62"/>
                <a:gd name="T56" fmla="*/ 42 w 43"/>
                <a:gd name="T57" fmla="*/ 30 h 6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"/>
                <a:gd name="T88" fmla="*/ 0 h 62"/>
                <a:gd name="T89" fmla="*/ 43 w 43"/>
                <a:gd name="T90" fmla="*/ 62 h 6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" h="62">
                  <a:moveTo>
                    <a:pt x="42" y="30"/>
                  </a:moveTo>
                  <a:lnTo>
                    <a:pt x="40" y="23"/>
                  </a:lnTo>
                  <a:lnTo>
                    <a:pt x="38" y="16"/>
                  </a:lnTo>
                  <a:lnTo>
                    <a:pt x="36" y="12"/>
                  </a:lnTo>
                  <a:lnTo>
                    <a:pt x="33" y="6"/>
                  </a:lnTo>
                  <a:lnTo>
                    <a:pt x="29" y="3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0" y="3"/>
                  </a:lnTo>
                  <a:lnTo>
                    <a:pt x="7" y="6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4" y="48"/>
                  </a:lnTo>
                  <a:lnTo>
                    <a:pt x="7" y="54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0" y="61"/>
                  </a:lnTo>
                  <a:lnTo>
                    <a:pt x="24" y="60"/>
                  </a:lnTo>
                  <a:lnTo>
                    <a:pt x="29" y="57"/>
                  </a:lnTo>
                  <a:lnTo>
                    <a:pt x="33" y="54"/>
                  </a:lnTo>
                  <a:lnTo>
                    <a:pt x="36" y="48"/>
                  </a:lnTo>
                  <a:lnTo>
                    <a:pt x="38" y="43"/>
                  </a:lnTo>
                  <a:lnTo>
                    <a:pt x="40" y="36"/>
                  </a:lnTo>
                  <a:lnTo>
                    <a:pt x="42" y="30"/>
                  </a:lnTo>
                </a:path>
              </a:pathLst>
            </a:custGeom>
            <a:solidFill>
              <a:srgbClr val="3F3F3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90" name="Freeform 495"/>
            <p:cNvSpPr>
              <a:spLocks/>
            </p:cNvSpPr>
            <p:nvPr/>
          </p:nvSpPr>
          <p:spPr bwMode="auto">
            <a:xfrm>
              <a:off x="1063" y="2785"/>
              <a:ext cx="19" cy="62"/>
            </a:xfrm>
            <a:custGeom>
              <a:avLst/>
              <a:gdLst>
                <a:gd name="T0" fmla="*/ 0 w 19"/>
                <a:gd name="T1" fmla="*/ 0 h 62"/>
                <a:gd name="T2" fmla="*/ 18 w 19"/>
                <a:gd name="T3" fmla="*/ 0 h 62"/>
                <a:gd name="T4" fmla="*/ 18 w 19"/>
                <a:gd name="T5" fmla="*/ 61 h 62"/>
                <a:gd name="T6" fmla="*/ 0 w 19"/>
                <a:gd name="T7" fmla="*/ 61 h 62"/>
                <a:gd name="T8" fmla="*/ 0 w 19"/>
                <a:gd name="T9" fmla="*/ 0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62"/>
                <a:gd name="T17" fmla="*/ 19 w 19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62">
                  <a:moveTo>
                    <a:pt x="0" y="0"/>
                  </a:moveTo>
                  <a:lnTo>
                    <a:pt x="18" y="0"/>
                  </a:lnTo>
                  <a:lnTo>
                    <a:pt x="18" y="61"/>
                  </a:lnTo>
                  <a:lnTo>
                    <a:pt x="0" y="61"/>
                  </a:lnTo>
                  <a:lnTo>
                    <a:pt x="0" y="0"/>
                  </a:lnTo>
                </a:path>
              </a:pathLst>
            </a:custGeom>
            <a:solidFill>
              <a:srgbClr val="3F3F3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91" name="Freeform 496"/>
            <p:cNvSpPr>
              <a:spLocks/>
            </p:cNvSpPr>
            <p:nvPr/>
          </p:nvSpPr>
          <p:spPr bwMode="auto">
            <a:xfrm>
              <a:off x="1040" y="2785"/>
              <a:ext cx="50" cy="67"/>
            </a:xfrm>
            <a:custGeom>
              <a:avLst/>
              <a:gdLst>
                <a:gd name="T0" fmla="*/ 49 w 50"/>
                <a:gd name="T1" fmla="*/ 32 h 67"/>
                <a:gd name="T2" fmla="*/ 47 w 50"/>
                <a:gd name="T3" fmla="*/ 24 h 67"/>
                <a:gd name="T4" fmla="*/ 45 w 50"/>
                <a:gd name="T5" fmla="*/ 18 h 67"/>
                <a:gd name="T6" fmla="*/ 42 w 50"/>
                <a:gd name="T7" fmla="*/ 12 h 67"/>
                <a:gd name="T8" fmla="*/ 39 w 50"/>
                <a:gd name="T9" fmla="*/ 6 h 67"/>
                <a:gd name="T10" fmla="*/ 34 w 50"/>
                <a:gd name="T11" fmla="*/ 3 h 67"/>
                <a:gd name="T12" fmla="*/ 28 w 50"/>
                <a:gd name="T13" fmla="*/ 0 h 67"/>
                <a:gd name="T14" fmla="*/ 24 w 50"/>
                <a:gd name="T15" fmla="*/ 0 h 67"/>
                <a:gd name="T16" fmla="*/ 19 w 50"/>
                <a:gd name="T17" fmla="*/ 0 h 67"/>
                <a:gd name="T18" fmla="*/ 13 w 50"/>
                <a:gd name="T19" fmla="*/ 3 h 67"/>
                <a:gd name="T20" fmla="*/ 8 w 50"/>
                <a:gd name="T21" fmla="*/ 7 h 67"/>
                <a:gd name="T22" fmla="*/ 5 w 50"/>
                <a:gd name="T23" fmla="*/ 12 h 67"/>
                <a:gd name="T24" fmla="*/ 2 w 50"/>
                <a:gd name="T25" fmla="*/ 18 h 67"/>
                <a:gd name="T26" fmla="*/ 0 w 50"/>
                <a:gd name="T27" fmla="*/ 24 h 67"/>
                <a:gd name="T28" fmla="*/ 0 w 50"/>
                <a:gd name="T29" fmla="*/ 32 h 67"/>
                <a:gd name="T30" fmla="*/ 0 w 50"/>
                <a:gd name="T31" fmla="*/ 40 h 67"/>
                <a:gd name="T32" fmla="*/ 2 w 50"/>
                <a:gd name="T33" fmla="*/ 47 h 67"/>
                <a:gd name="T34" fmla="*/ 5 w 50"/>
                <a:gd name="T35" fmla="*/ 53 h 67"/>
                <a:gd name="T36" fmla="*/ 8 w 50"/>
                <a:gd name="T37" fmla="*/ 59 h 67"/>
                <a:gd name="T38" fmla="*/ 13 w 50"/>
                <a:gd name="T39" fmla="*/ 62 h 67"/>
                <a:gd name="T40" fmla="*/ 19 w 50"/>
                <a:gd name="T41" fmla="*/ 65 h 67"/>
                <a:gd name="T42" fmla="*/ 24 w 50"/>
                <a:gd name="T43" fmla="*/ 66 h 67"/>
                <a:gd name="T44" fmla="*/ 28 w 50"/>
                <a:gd name="T45" fmla="*/ 65 h 67"/>
                <a:gd name="T46" fmla="*/ 34 w 50"/>
                <a:gd name="T47" fmla="*/ 62 h 67"/>
                <a:gd name="T48" fmla="*/ 39 w 50"/>
                <a:gd name="T49" fmla="*/ 58 h 67"/>
                <a:gd name="T50" fmla="*/ 42 w 50"/>
                <a:gd name="T51" fmla="*/ 53 h 67"/>
                <a:gd name="T52" fmla="*/ 45 w 50"/>
                <a:gd name="T53" fmla="*/ 47 h 67"/>
                <a:gd name="T54" fmla="*/ 47 w 50"/>
                <a:gd name="T55" fmla="*/ 40 h 67"/>
                <a:gd name="T56" fmla="*/ 49 w 50"/>
                <a:gd name="T57" fmla="*/ 32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"/>
                <a:gd name="T88" fmla="*/ 0 h 67"/>
                <a:gd name="T89" fmla="*/ 50 w 50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" h="67">
                  <a:moveTo>
                    <a:pt x="49" y="32"/>
                  </a:moveTo>
                  <a:lnTo>
                    <a:pt x="47" y="24"/>
                  </a:lnTo>
                  <a:lnTo>
                    <a:pt x="45" y="18"/>
                  </a:lnTo>
                  <a:lnTo>
                    <a:pt x="42" y="12"/>
                  </a:lnTo>
                  <a:lnTo>
                    <a:pt x="39" y="6"/>
                  </a:lnTo>
                  <a:lnTo>
                    <a:pt x="34" y="3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8" y="7"/>
                  </a:lnTo>
                  <a:lnTo>
                    <a:pt x="5" y="12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7"/>
                  </a:lnTo>
                  <a:lnTo>
                    <a:pt x="5" y="53"/>
                  </a:lnTo>
                  <a:lnTo>
                    <a:pt x="8" y="59"/>
                  </a:lnTo>
                  <a:lnTo>
                    <a:pt x="13" y="62"/>
                  </a:lnTo>
                  <a:lnTo>
                    <a:pt x="19" y="65"/>
                  </a:lnTo>
                  <a:lnTo>
                    <a:pt x="24" y="66"/>
                  </a:lnTo>
                  <a:lnTo>
                    <a:pt x="28" y="65"/>
                  </a:lnTo>
                  <a:lnTo>
                    <a:pt x="34" y="62"/>
                  </a:lnTo>
                  <a:lnTo>
                    <a:pt x="39" y="58"/>
                  </a:lnTo>
                  <a:lnTo>
                    <a:pt x="42" y="53"/>
                  </a:lnTo>
                  <a:lnTo>
                    <a:pt x="45" y="47"/>
                  </a:lnTo>
                  <a:lnTo>
                    <a:pt x="47" y="40"/>
                  </a:lnTo>
                  <a:lnTo>
                    <a:pt x="49" y="32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92" name="Freeform 497"/>
            <p:cNvSpPr>
              <a:spLocks/>
            </p:cNvSpPr>
            <p:nvPr/>
          </p:nvSpPr>
          <p:spPr bwMode="auto">
            <a:xfrm>
              <a:off x="1033" y="2786"/>
              <a:ext cx="51" cy="67"/>
            </a:xfrm>
            <a:custGeom>
              <a:avLst/>
              <a:gdLst>
                <a:gd name="T0" fmla="*/ 50 w 51"/>
                <a:gd name="T1" fmla="*/ 32 h 67"/>
                <a:gd name="T2" fmla="*/ 48 w 51"/>
                <a:gd name="T3" fmla="*/ 24 h 67"/>
                <a:gd name="T4" fmla="*/ 46 w 51"/>
                <a:gd name="T5" fmla="*/ 18 h 67"/>
                <a:gd name="T6" fmla="*/ 43 w 51"/>
                <a:gd name="T7" fmla="*/ 12 h 67"/>
                <a:gd name="T8" fmla="*/ 40 w 51"/>
                <a:gd name="T9" fmla="*/ 6 h 67"/>
                <a:gd name="T10" fmla="*/ 34 w 51"/>
                <a:gd name="T11" fmla="*/ 3 h 67"/>
                <a:gd name="T12" fmla="*/ 30 w 51"/>
                <a:gd name="T13" fmla="*/ 0 h 67"/>
                <a:gd name="T14" fmla="*/ 25 w 51"/>
                <a:gd name="T15" fmla="*/ 0 h 67"/>
                <a:gd name="T16" fmla="*/ 19 w 51"/>
                <a:gd name="T17" fmla="*/ 0 h 67"/>
                <a:gd name="T18" fmla="*/ 14 w 51"/>
                <a:gd name="T19" fmla="*/ 3 h 67"/>
                <a:gd name="T20" fmla="*/ 8 w 51"/>
                <a:gd name="T21" fmla="*/ 7 h 67"/>
                <a:gd name="T22" fmla="*/ 5 w 51"/>
                <a:gd name="T23" fmla="*/ 12 h 67"/>
                <a:gd name="T24" fmla="*/ 2 w 51"/>
                <a:gd name="T25" fmla="*/ 18 h 67"/>
                <a:gd name="T26" fmla="*/ 0 w 51"/>
                <a:gd name="T27" fmla="*/ 24 h 67"/>
                <a:gd name="T28" fmla="*/ 0 w 51"/>
                <a:gd name="T29" fmla="*/ 32 h 67"/>
                <a:gd name="T30" fmla="*/ 0 w 51"/>
                <a:gd name="T31" fmla="*/ 40 h 67"/>
                <a:gd name="T32" fmla="*/ 2 w 51"/>
                <a:gd name="T33" fmla="*/ 47 h 67"/>
                <a:gd name="T34" fmla="*/ 5 w 51"/>
                <a:gd name="T35" fmla="*/ 53 h 67"/>
                <a:gd name="T36" fmla="*/ 8 w 51"/>
                <a:gd name="T37" fmla="*/ 59 h 67"/>
                <a:gd name="T38" fmla="*/ 14 w 51"/>
                <a:gd name="T39" fmla="*/ 62 h 67"/>
                <a:gd name="T40" fmla="*/ 19 w 51"/>
                <a:gd name="T41" fmla="*/ 65 h 67"/>
                <a:gd name="T42" fmla="*/ 25 w 51"/>
                <a:gd name="T43" fmla="*/ 66 h 67"/>
                <a:gd name="T44" fmla="*/ 30 w 51"/>
                <a:gd name="T45" fmla="*/ 65 h 67"/>
                <a:gd name="T46" fmla="*/ 34 w 51"/>
                <a:gd name="T47" fmla="*/ 62 h 67"/>
                <a:gd name="T48" fmla="*/ 40 w 51"/>
                <a:gd name="T49" fmla="*/ 58 h 67"/>
                <a:gd name="T50" fmla="*/ 43 w 51"/>
                <a:gd name="T51" fmla="*/ 53 h 67"/>
                <a:gd name="T52" fmla="*/ 46 w 51"/>
                <a:gd name="T53" fmla="*/ 47 h 67"/>
                <a:gd name="T54" fmla="*/ 48 w 51"/>
                <a:gd name="T55" fmla="*/ 40 h 67"/>
                <a:gd name="T56" fmla="*/ 50 w 51"/>
                <a:gd name="T57" fmla="*/ 32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67"/>
                <a:gd name="T89" fmla="*/ 51 w 51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67">
                  <a:moveTo>
                    <a:pt x="50" y="32"/>
                  </a:moveTo>
                  <a:lnTo>
                    <a:pt x="48" y="24"/>
                  </a:lnTo>
                  <a:lnTo>
                    <a:pt x="46" y="18"/>
                  </a:lnTo>
                  <a:lnTo>
                    <a:pt x="43" y="12"/>
                  </a:lnTo>
                  <a:lnTo>
                    <a:pt x="40" y="6"/>
                  </a:lnTo>
                  <a:lnTo>
                    <a:pt x="34" y="3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3"/>
                  </a:lnTo>
                  <a:lnTo>
                    <a:pt x="8" y="7"/>
                  </a:lnTo>
                  <a:lnTo>
                    <a:pt x="5" y="12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7"/>
                  </a:lnTo>
                  <a:lnTo>
                    <a:pt x="5" y="53"/>
                  </a:lnTo>
                  <a:lnTo>
                    <a:pt x="8" y="59"/>
                  </a:lnTo>
                  <a:lnTo>
                    <a:pt x="14" y="62"/>
                  </a:lnTo>
                  <a:lnTo>
                    <a:pt x="19" y="65"/>
                  </a:lnTo>
                  <a:lnTo>
                    <a:pt x="25" y="66"/>
                  </a:lnTo>
                  <a:lnTo>
                    <a:pt x="30" y="65"/>
                  </a:lnTo>
                  <a:lnTo>
                    <a:pt x="34" y="62"/>
                  </a:lnTo>
                  <a:lnTo>
                    <a:pt x="40" y="58"/>
                  </a:lnTo>
                  <a:lnTo>
                    <a:pt x="43" y="53"/>
                  </a:lnTo>
                  <a:lnTo>
                    <a:pt x="46" y="47"/>
                  </a:lnTo>
                  <a:lnTo>
                    <a:pt x="48" y="40"/>
                  </a:lnTo>
                  <a:lnTo>
                    <a:pt x="50" y="32"/>
                  </a:lnTo>
                </a:path>
              </a:pathLst>
            </a:custGeom>
            <a:solidFill>
              <a:srgbClr val="3F3F3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93" name="Freeform 498"/>
            <p:cNvSpPr>
              <a:spLocks/>
            </p:cNvSpPr>
            <p:nvPr/>
          </p:nvSpPr>
          <p:spPr bwMode="auto">
            <a:xfrm>
              <a:off x="1042" y="2793"/>
              <a:ext cx="40" cy="53"/>
            </a:xfrm>
            <a:custGeom>
              <a:avLst/>
              <a:gdLst>
                <a:gd name="T0" fmla="*/ 39 w 40"/>
                <a:gd name="T1" fmla="*/ 25 h 53"/>
                <a:gd name="T2" fmla="*/ 37 w 40"/>
                <a:gd name="T3" fmla="*/ 18 h 53"/>
                <a:gd name="T4" fmla="*/ 35 w 40"/>
                <a:gd name="T5" fmla="*/ 12 h 53"/>
                <a:gd name="T6" fmla="*/ 32 w 40"/>
                <a:gd name="T7" fmla="*/ 8 h 53"/>
                <a:gd name="T8" fmla="*/ 29 w 40"/>
                <a:gd name="T9" fmla="*/ 4 h 53"/>
                <a:gd name="T10" fmla="*/ 23 w 40"/>
                <a:gd name="T11" fmla="*/ 1 h 53"/>
                <a:gd name="T12" fmla="*/ 20 w 40"/>
                <a:gd name="T13" fmla="*/ 0 h 53"/>
                <a:gd name="T14" fmla="*/ 15 w 40"/>
                <a:gd name="T15" fmla="*/ 0 h 53"/>
                <a:gd name="T16" fmla="*/ 10 w 40"/>
                <a:gd name="T17" fmla="*/ 2 h 53"/>
                <a:gd name="T18" fmla="*/ 7 w 40"/>
                <a:gd name="T19" fmla="*/ 5 h 53"/>
                <a:gd name="T20" fmla="*/ 3 w 40"/>
                <a:gd name="T21" fmla="*/ 10 h 53"/>
                <a:gd name="T22" fmla="*/ 0 w 40"/>
                <a:gd name="T23" fmla="*/ 16 h 53"/>
                <a:gd name="T24" fmla="*/ 0 w 40"/>
                <a:gd name="T25" fmla="*/ 22 h 53"/>
                <a:gd name="T26" fmla="*/ 0 w 40"/>
                <a:gd name="T27" fmla="*/ 28 h 53"/>
                <a:gd name="T28" fmla="*/ 0 w 40"/>
                <a:gd name="T29" fmla="*/ 34 h 53"/>
                <a:gd name="T30" fmla="*/ 3 w 40"/>
                <a:gd name="T31" fmla="*/ 40 h 53"/>
                <a:gd name="T32" fmla="*/ 7 w 40"/>
                <a:gd name="T33" fmla="*/ 46 h 53"/>
                <a:gd name="T34" fmla="*/ 10 w 40"/>
                <a:gd name="T35" fmla="*/ 49 h 53"/>
                <a:gd name="T36" fmla="*/ 15 w 40"/>
                <a:gd name="T37" fmla="*/ 51 h 53"/>
                <a:gd name="T38" fmla="*/ 20 w 40"/>
                <a:gd name="T39" fmla="*/ 52 h 53"/>
                <a:gd name="T40" fmla="*/ 24 w 40"/>
                <a:gd name="T41" fmla="*/ 50 h 53"/>
                <a:gd name="T42" fmla="*/ 29 w 40"/>
                <a:gd name="T43" fmla="*/ 47 h 53"/>
                <a:gd name="T44" fmla="*/ 32 w 40"/>
                <a:gd name="T45" fmla="*/ 43 h 53"/>
                <a:gd name="T46" fmla="*/ 35 w 40"/>
                <a:gd name="T47" fmla="*/ 38 h 53"/>
                <a:gd name="T48" fmla="*/ 37 w 40"/>
                <a:gd name="T49" fmla="*/ 32 h 53"/>
                <a:gd name="T50" fmla="*/ 39 w 40"/>
                <a:gd name="T51" fmla="*/ 25 h 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0"/>
                <a:gd name="T79" fmla="*/ 0 h 53"/>
                <a:gd name="T80" fmla="*/ 40 w 40"/>
                <a:gd name="T81" fmla="*/ 53 h 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0" h="53">
                  <a:moveTo>
                    <a:pt x="39" y="25"/>
                  </a:moveTo>
                  <a:lnTo>
                    <a:pt x="37" y="18"/>
                  </a:lnTo>
                  <a:lnTo>
                    <a:pt x="35" y="12"/>
                  </a:lnTo>
                  <a:lnTo>
                    <a:pt x="32" y="8"/>
                  </a:lnTo>
                  <a:lnTo>
                    <a:pt x="29" y="4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7" y="5"/>
                  </a:lnTo>
                  <a:lnTo>
                    <a:pt x="3" y="10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3" y="40"/>
                  </a:lnTo>
                  <a:lnTo>
                    <a:pt x="7" y="46"/>
                  </a:lnTo>
                  <a:lnTo>
                    <a:pt x="10" y="49"/>
                  </a:lnTo>
                  <a:lnTo>
                    <a:pt x="15" y="51"/>
                  </a:lnTo>
                  <a:lnTo>
                    <a:pt x="20" y="52"/>
                  </a:lnTo>
                  <a:lnTo>
                    <a:pt x="24" y="50"/>
                  </a:lnTo>
                  <a:lnTo>
                    <a:pt x="29" y="47"/>
                  </a:lnTo>
                  <a:lnTo>
                    <a:pt x="32" y="43"/>
                  </a:lnTo>
                  <a:lnTo>
                    <a:pt x="35" y="38"/>
                  </a:lnTo>
                  <a:lnTo>
                    <a:pt x="37" y="32"/>
                  </a:lnTo>
                  <a:lnTo>
                    <a:pt x="39" y="25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94" name="Freeform 499"/>
            <p:cNvSpPr>
              <a:spLocks/>
            </p:cNvSpPr>
            <p:nvPr/>
          </p:nvSpPr>
          <p:spPr bwMode="auto">
            <a:xfrm>
              <a:off x="1065" y="2799"/>
              <a:ext cx="18" cy="34"/>
            </a:xfrm>
            <a:custGeom>
              <a:avLst/>
              <a:gdLst>
                <a:gd name="T0" fmla="*/ 9 w 18"/>
                <a:gd name="T1" fmla="*/ 0 h 34"/>
                <a:gd name="T2" fmla="*/ 6 w 18"/>
                <a:gd name="T3" fmla="*/ 1 h 34"/>
                <a:gd name="T4" fmla="*/ 4 w 18"/>
                <a:gd name="T5" fmla="*/ 2 h 34"/>
                <a:gd name="T6" fmla="*/ 2 w 18"/>
                <a:gd name="T7" fmla="*/ 4 h 34"/>
                <a:gd name="T8" fmla="*/ 1 w 18"/>
                <a:gd name="T9" fmla="*/ 7 h 34"/>
                <a:gd name="T10" fmla="*/ 1 w 18"/>
                <a:gd name="T11" fmla="*/ 10 h 34"/>
                <a:gd name="T12" fmla="*/ 1 w 18"/>
                <a:gd name="T13" fmla="*/ 13 h 34"/>
                <a:gd name="T14" fmla="*/ 0 w 18"/>
                <a:gd name="T15" fmla="*/ 16 h 34"/>
                <a:gd name="T16" fmla="*/ 1 w 18"/>
                <a:gd name="T17" fmla="*/ 19 h 34"/>
                <a:gd name="T18" fmla="*/ 1 w 18"/>
                <a:gd name="T19" fmla="*/ 22 h 34"/>
                <a:gd name="T20" fmla="*/ 1 w 18"/>
                <a:gd name="T21" fmla="*/ 25 h 34"/>
                <a:gd name="T22" fmla="*/ 4 w 18"/>
                <a:gd name="T23" fmla="*/ 27 h 34"/>
                <a:gd name="T24" fmla="*/ 6 w 18"/>
                <a:gd name="T25" fmla="*/ 30 h 34"/>
                <a:gd name="T26" fmla="*/ 9 w 18"/>
                <a:gd name="T27" fmla="*/ 31 h 34"/>
                <a:gd name="T28" fmla="*/ 12 w 18"/>
                <a:gd name="T29" fmla="*/ 33 h 34"/>
                <a:gd name="T30" fmla="*/ 14 w 18"/>
                <a:gd name="T31" fmla="*/ 28 h 34"/>
                <a:gd name="T32" fmla="*/ 14 w 18"/>
                <a:gd name="T33" fmla="*/ 25 h 34"/>
                <a:gd name="T34" fmla="*/ 17 w 18"/>
                <a:gd name="T35" fmla="*/ 19 h 34"/>
                <a:gd name="T36" fmla="*/ 17 w 18"/>
                <a:gd name="T37" fmla="*/ 15 h 34"/>
                <a:gd name="T38" fmla="*/ 14 w 18"/>
                <a:gd name="T39" fmla="*/ 9 h 34"/>
                <a:gd name="T40" fmla="*/ 14 w 18"/>
                <a:gd name="T41" fmla="*/ 6 h 34"/>
                <a:gd name="T42" fmla="*/ 12 w 18"/>
                <a:gd name="T43" fmla="*/ 2 h 34"/>
                <a:gd name="T44" fmla="*/ 9 w 18"/>
                <a:gd name="T45" fmla="*/ 0 h 3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8"/>
                <a:gd name="T70" fmla="*/ 0 h 34"/>
                <a:gd name="T71" fmla="*/ 18 w 18"/>
                <a:gd name="T72" fmla="*/ 34 h 3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8" h="34">
                  <a:moveTo>
                    <a:pt x="9" y="0"/>
                  </a:moveTo>
                  <a:lnTo>
                    <a:pt x="6" y="1"/>
                  </a:lnTo>
                  <a:lnTo>
                    <a:pt x="4" y="2"/>
                  </a:lnTo>
                  <a:lnTo>
                    <a:pt x="2" y="4"/>
                  </a:lnTo>
                  <a:lnTo>
                    <a:pt x="1" y="7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1" y="25"/>
                  </a:lnTo>
                  <a:lnTo>
                    <a:pt x="4" y="27"/>
                  </a:lnTo>
                  <a:lnTo>
                    <a:pt x="6" y="30"/>
                  </a:lnTo>
                  <a:lnTo>
                    <a:pt x="9" y="31"/>
                  </a:lnTo>
                  <a:lnTo>
                    <a:pt x="12" y="33"/>
                  </a:lnTo>
                  <a:lnTo>
                    <a:pt x="14" y="28"/>
                  </a:lnTo>
                  <a:lnTo>
                    <a:pt x="14" y="25"/>
                  </a:lnTo>
                  <a:lnTo>
                    <a:pt x="17" y="19"/>
                  </a:lnTo>
                  <a:lnTo>
                    <a:pt x="17" y="15"/>
                  </a:lnTo>
                  <a:lnTo>
                    <a:pt x="14" y="9"/>
                  </a:lnTo>
                  <a:lnTo>
                    <a:pt x="14" y="6"/>
                  </a:lnTo>
                  <a:lnTo>
                    <a:pt x="12" y="2"/>
                  </a:lnTo>
                  <a:lnTo>
                    <a:pt x="9" y="0"/>
                  </a:lnTo>
                </a:path>
              </a:pathLst>
            </a:custGeom>
            <a:solidFill>
              <a:srgbClr val="3F3F3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7695" name="Line 500"/>
            <p:cNvSpPr>
              <a:spLocks noChangeShapeType="1"/>
            </p:cNvSpPr>
            <p:nvPr/>
          </p:nvSpPr>
          <p:spPr bwMode="auto">
            <a:xfrm>
              <a:off x="1078" y="2791"/>
              <a:ext cx="1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696" name="Line 501"/>
            <p:cNvSpPr>
              <a:spLocks noChangeShapeType="1"/>
            </p:cNvSpPr>
            <p:nvPr/>
          </p:nvSpPr>
          <p:spPr bwMode="auto">
            <a:xfrm>
              <a:off x="1081" y="2795"/>
              <a:ext cx="1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697" name="Line 502"/>
            <p:cNvSpPr>
              <a:spLocks noChangeShapeType="1"/>
            </p:cNvSpPr>
            <p:nvPr/>
          </p:nvSpPr>
          <p:spPr bwMode="auto">
            <a:xfrm>
              <a:off x="1084" y="2799"/>
              <a:ext cx="1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698" name="Line 503"/>
            <p:cNvSpPr>
              <a:spLocks noChangeShapeType="1"/>
            </p:cNvSpPr>
            <p:nvPr/>
          </p:nvSpPr>
          <p:spPr bwMode="auto">
            <a:xfrm>
              <a:off x="1086" y="2803"/>
              <a:ext cx="1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699" name="Line 504"/>
            <p:cNvSpPr>
              <a:spLocks noChangeShapeType="1"/>
            </p:cNvSpPr>
            <p:nvPr/>
          </p:nvSpPr>
          <p:spPr bwMode="auto">
            <a:xfrm>
              <a:off x="1087" y="2806"/>
              <a:ext cx="1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00" name="Line 505"/>
            <p:cNvSpPr>
              <a:spLocks noChangeShapeType="1"/>
            </p:cNvSpPr>
            <p:nvPr/>
          </p:nvSpPr>
          <p:spPr bwMode="auto">
            <a:xfrm>
              <a:off x="1088" y="2809"/>
              <a:ext cx="1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01" name="Line 506"/>
            <p:cNvSpPr>
              <a:spLocks noChangeShapeType="1"/>
            </p:cNvSpPr>
            <p:nvPr/>
          </p:nvSpPr>
          <p:spPr bwMode="auto">
            <a:xfrm>
              <a:off x="1088" y="2813"/>
              <a:ext cx="1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02" name="Line 507"/>
            <p:cNvSpPr>
              <a:spLocks noChangeShapeType="1"/>
            </p:cNvSpPr>
            <p:nvPr/>
          </p:nvSpPr>
          <p:spPr bwMode="auto">
            <a:xfrm>
              <a:off x="1089" y="2815"/>
              <a:ext cx="1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03" name="Line 508"/>
            <p:cNvSpPr>
              <a:spLocks noChangeShapeType="1"/>
            </p:cNvSpPr>
            <p:nvPr/>
          </p:nvSpPr>
          <p:spPr bwMode="auto">
            <a:xfrm>
              <a:off x="1085" y="2835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04" name="Line 509"/>
            <p:cNvSpPr>
              <a:spLocks noChangeShapeType="1"/>
            </p:cNvSpPr>
            <p:nvPr/>
          </p:nvSpPr>
          <p:spPr bwMode="auto">
            <a:xfrm>
              <a:off x="1086" y="2833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05" name="Line 510"/>
            <p:cNvSpPr>
              <a:spLocks noChangeShapeType="1"/>
            </p:cNvSpPr>
            <p:nvPr/>
          </p:nvSpPr>
          <p:spPr bwMode="auto">
            <a:xfrm>
              <a:off x="1087" y="2828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06" name="Line 511"/>
            <p:cNvSpPr>
              <a:spLocks noChangeShapeType="1"/>
            </p:cNvSpPr>
            <p:nvPr/>
          </p:nvSpPr>
          <p:spPr bwMode="auto">
            <a:xfrm>
              <a:off x="1088" y="2825"/>
              <a:ext cx="1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07" name="Line 512"/>
            <p:cNvSpPr>
              <a:spLocks noChangeShapeType="1"/>
            </p:cNvSpPr>
            <p:nvPr/>
          </p:nvSpPr>
          <p:spPr bwMode="auto">
            <a:xfrm>
              <a:off x="1088" y="2821"/>
              <a:ext cx="1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08" name="Line 513"/>
            <p:cNvSpPr>
              <a:spLocks noChangeShapeType="1"/>
            </p:cNvSpPr>
            <p:nvPr/>
          </p:nvSpPr>
          <p:spPr bwMode="auto">
            <a:xfrm>
              <a:off x="1089" y="2819"/>
              <a:ext cx="1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7709" name="Line 514"/>
            <p:cNvSpPr>
              <a:spLocks noChangeShapeType="1"/>
            </p:cNvSpPr>
            <p:nvPr/>
          </p:nvSpPr>
          <p:spPr bwMode="auto">
            <a:xfrm>
              <a:off x="1087" y="2830"/>
              <a:ext cx="1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227" name="Rectangle 515"/>
          <p:cNvSpPr>
            <a:spLocks noChangeArrowheads="1"/>
          </p:cNvSpPr>
          <p:nvPr/>
        </p:nvSpPr>
        <p:spPr bwMode="auto">
          <a:xfrm>
            <a:off x="2374900" y="1962944"/>
            <a:ext cx="86201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1600">
                <a:latin typeface="Tahoma" pitchFamily="34" charset="0"/>
              </a:rPr>
              <a:t>ACM-N</a:t>
            </a:r>
          </a:p>
        </p:txBody>
      </p:sp>
      <p:sp>
        <p:nvSpPr>
          <p:cNvPr id="3228" name="Freeform 516"/>
          <p:cNvSpPr>
            <a:spLocks/>
          </p:cNvSpPr>
          <p:nvPr/>
        </p:nvSpPr>
        <p:spPr bwMode="auto">
          <a:xfrm>
            <a:off x="3049588" y="3696494"/>
            <a:ext cx="906462" cy="339725"/>
          </a:xfrm>
          <a:custGeom>
            <a:avLst/>
            <a:gdLst>
              <a:gd name="T0" fmla="*/ 0 w 618"/>
              <a:gd name="T1" fmla="*/ 0 h 214"/>
              <a:gd name="T2" fmla="*/ 2147483647 w 618"/>
              <a:gd name="T3" fmla="*/ 0 h 214"/>
              <a:gd name="T4" fmla="*/ 2147483647 w 618"/>
              <a:gd name="T5" fmla="*/ 2147483647 h 214"/>
              <a:gd name="T6" fmla="*/ 0 w 618"/>
              <a:gd name="T7" fmla="*/ 2147483647 h 214"/>
              <a:gd name="T8" fmla="*/ 0 w 618"/>
              <a:gd name="T9" fmla="*/ 0 h 2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8"/>
              <a:gd name="T16" fmla="*/ 0 h 214"/>
              <a:gd name="T17" fmla="*/ 618 w 618"/>
              <a:gd name="T18" fmla="*/ 214 h 2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8" h="214">
                <a:moveTo>
                  <a:pt x="0" y="0"/>
                </a:moveTo>
                <a:lnTo>
                  <a:pt x="617" y="0"/>
                </a:lnTo>
                <a:lnTo>
                  <a:pt x="617" y="213"/>
                </a:lnTo>
                <a:lnTo>
                  <a:pt x="0" y="213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29" name="Rectangle 517"/>
          <p:cNvSpPr>
            <a:spLocks noChangeArrowheads="1"/>
          </p:cNvSpPr>
          <p:nvPr/>
        </p:nvSpPr>
        <p:spPr bwMode="auto">
          <a:xfrm>
            <a:off x="3060700" y="3077369"/>
            <a:ext cx="719138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600">
                <a:latin typeface="Tahoma" pitchFamily="34" charset="0"/>
              </a:rPr>
              <a:t>ATM-Interface</a:t>
            </a:r>
          </a:p>
        </p:txBody>
      </p:sp>
      <p:sp>
        <p:nvSpPr>
          <p:cNvPr id="3230" name="Rectangle 518"/>
          <p:cNvSpPr>
            <a:spLocks noChangeArrowheads="1"/>
          </p:cNvSpPr>
          <p:nvPr/>
        </p:nvSpPr>
        <p:spPr bwMode="auto">
          <a:xfrm>
            <a:off x="3001963" y="3674269"/>
            <a:ext cx="9953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algn="ctr" defTabSz="584200">
              <a:lnSpc>
                <a:spcPct val="90000"/>
              </a:lnSpc>
            </a:pPr>
            <a:r>
              <a:rPr lang="en-US" sz="600">
                <a:latin typeface="Tahoma" pitchFamily="34" charset="0"/>
              </a:rPr>
              <a:t>Nouzový a informační</a:t>
            </a:r>
            <a:br>
              <a:rPr lang="en-US" sz="600">
                <a:latin typeface="Tahoma" pitchFamily="34" charset="0"/>
              </a:rPr>
            </a:br>
            <a:r>
              <a:rPr lang="en-US" sz="600">
                <a:latin typeface="Tahoma" pitchFamily="34" charset="0"/>
              </a:rPr>
              <a:t> stojan</a:t>
            </a:r>
            <a:endParaRPr lang="en-US" sz="800">
              <a:latin typeface="Tahoma" pitchFamily="34" charset="0"/>
            </a:endParaRPr>
          </a:p>
        </p:txBody>
      </p:sp>
      <p:sp>
        <p:nvSpPr>
          <p:cNvPr id="3231" name="Freeform 519"/>
          <p:cNvSpPr>
            <a:spLocks/>
          </p:cNvSpPr>
          <p:nvPr/>
        </p:nvSpPr>
        <p:spPr bwMode="auto">
          <a:xfrm>
            <a:off x="3049588" y="2631282"/>
            <a:ext cx="879475" cy="676275"/>
          </a:xfrm>
          <a:custGeom>
            <a:avLst/>
            <a:gdLst>
              <a:gd name="T0" fmla="*/ 0 w 600"/>
              <a:gd name="T1" fmla="*/ 0 h 426"/>
              <a:gd name="T2" fmla="*/ 2147483647 w 600"/>
              <a:gd name="T3" fmla="*/ 0 h 426"/>
              <a:gd name="T4" fmla="*/ 2147483647 w 600"/>
              <a:gd name="T5" fmla="*/ 2147483647 h 426"/>
              <a:gd name="T6" fmla="*/ 0 w 600"/>
              <a:gd name="T7" fmla="*/ 2147483647 h 426"/>
              <a:gd name="T8" fmla="*/ 0 w 600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0"/>
              <a:gd name="T16" fmla="*/ 0 h 426"/>
              <a:gd name="T17" fmla="*/ 600 w 600"/>
              <a:gd name="T18" fmla="*/ 426 h 4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0" h="426">
                <a:moveTo>
                  <a:pt x="0" y="0"/>
                </a:moveTo>
                <a:lnTo>
                  <a:pt x="599" y="0"/>
                </a:lnTo>
                <a:lnTo>
                  <a:pt x="599" y="425"/>
                </a:lnTo>
                <a:lnTo>
                  <a:pt x="0" y="425"/>
                </a:lnTo>
                <a:lnTo>
                  <a:pt x="0" y="0"/>
                </a:lnTo>
              </a:path>
            </a:pathLst>
          </a:custGeom>
          <a:solidFill>
            <a:srgbClr val="FFFF00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32" name="Rectangle 520"/>
          <p:cNvSpPr>
            <a:spLocks noChangeArrowheads="1"/>
          </p:cNvSpPr>
          <p:nvPr/>
        </p:nvSpPr>
        <p:spPr bwMode="auto">
          <a:xfrm>
            <a:off x="3062288" y="2902744"/>
            <a:ext cx="85566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ATM-rozhraní</a:t>
            </a:r>
          </a:p>
        </p:txBody>
      </p:sp>
      <p:sp>
        <p:nvSpPr>
          <p:cNvPr id="3233" name="Rectangle 521"/>
          <p:cNvSpPr>
            <a:spLocks noChangeArrowheads="1"/>
          </p:cNvSpPr>
          <p:nvPr/>
        </p:nvSpPr>
        <p:spPr bwMode="auto">
          <a:xfrm>
            <a:off x="5216525" y="3885407"/>
            <a:ext cx="3048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900">
                <a:latin typeface="Tahoma" pitchFamily="34" charset="0"/>
              </a:rPr>
              <a:t>So</a:t>
            </a:r>
          </a:p>
        </p:txBody>
      </p:sp>
      <p:grpSp>
        <p:nvGrpSpPr>
          <p:cNvPr id="3234" name="Group 522"/>
          <p:cNvGrpSpPr>
            <a:grpSpLocks/>
          </p:cNvGrpSpPr>
          <p:nvPr/>
        </p:nvGrpSpPr>
        <p:grpSpPr bwMode="auto">
          <a:xfrm>
            <a:off x="241300" y="2929732"/>
            <a:ext cx="1163638" cy="300037"/>
            <a:chOff x="580" y="1730"/>
            <a:chExt cx="709" cy="189"/>
          </a:xfrm>
        </p:grpSpPr>
        <p:grpSp>
          <p:nvGrpSpPr>
            <p:cNvPr id="4027" name="Group 523"/>
            <p:cNvGrpSpPr>
              <a:grpSpLocks/>
            </p:cNvGrpSpPr>
            <p:nvPr/>
          </p:nvGrpSpPr>
          <p:grpSpPr bwMode="auto">
            <a:xfrm>
              <a:off x="589" y="1730"/>
              <a:ext cx="672" cy="189"/>
              <a:chOff x="589" y="1730"/>
              <a:chExt cx="672" cy="189"/>
            </a:xfrm>
          </p:grpSpPr>
          <p:grpSp>
            <p:nvGrpSpPr>
              <p:cNvPr id="4029" name="Group 524"/>
              <p:cNvGrpSpPr>
                <a:grpSpLocks/>
              </p:cNvGrpSpPr>
              <p:nvPr/>
            </p:nvGrpSpPr>
            <p:grpSpPr bwMode="auto">
              <a:xfrm>
                <a:off x="589" y="1776"/>
                <a:ext cx="672" cy="143"/>
                <a:chOff x="589" y="1776"/>
                <a:chExt cx="672" cy="143"/>
              </a:xfrm>
            </p:grpSpPr>
            <p:sp>
              <p:nvSpPr>
                <p:cNvPr id="4032" name="Freeform 525"/>
                <p:cNvSpPr>
                  <a:spLocks/>
                </p:cNvSpPr>
                <p:nvPr/>
              </p:nvSpPr>
              <p:spPr bwMode="auto">
                <a:xfrm>
                  <a:off x="589" y="1776"/>
                  <a:ext cx="672" cy="143"/>
                </a:xfrm>
                <a:custGeom>
                  <a:avLst/>
                  <a:gdLst>
                    <a:gd name="T0" fmla="*/ 0 w 672"/>
                    <a:gd name="T1" fmla="*/ 0 h 143"/>
                    <a:gd name="T2" fmla="*/ 671 w 672"/>
                    <a:gd name="T3" fmla="*/ 0 h 143"/>
                    <a:gd name="T4" fmla="*/ 671 w 672"/>
                    <a:gd name="T5" fmla="*/ 142 h 143"/>
                    <a:gd name="T6" fmla="*/ 0 w 672"/>
                    <a:gd name="T7" fmla="*/ 142 h 143"/>
                    <a:gd name="T8" fmla="*/ 0 w 672"/>
                    <a:gd name="T9" fmla="*/ 0 h 1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72"/>
                    <a:gd name="T16" fmla="*/ 0 h 143"/>
                    <a:gd name="T17" fmla="*/ 672 w 672"/>
                    <a:gd name="T18" fmla="*/ 143 h 1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72" h="143">
                      <a:moveTo>
                        <a:pt x="0" y="0"/>
                      </a:moveTo>
                      <a:lnTo>
                        <a:pt x="671" y="0"/>
                      </a:lnTo>
                      <a:lnTo>
                        <a:pt x="671" y="142"/>
                      </a:lnTo>
                      <a:lnTo>
                        <a:pt x="0" y="14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BFBFBF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4033" name="Freeform 526"/>
                <p:cNvSpPr>
                  <a:spLocks/>
                </p:cNvSpPr>
                <p:nvPr/>
              </p:nvSpPr>
              <p:spPr bwMode="auto">
                <a:xfrm>
                  <a:off x="621" y="1799"/>
                  <a:ext cx="605" cy="104"/>
                </a:xfrm>
                <a:custGeom>
                  <a:avLst/>
                  <a:gdLst>
                    <a:gd name="T0" fmla="*/ 0 w 605"/>
                    <a:gd name="T1" fmla="*/ 0 h 104"/>
                    <a:gd name="T2" fmla="*/ 604 w 605"/>
                    <a:gd name="T3" fmla="*/ 0 h 104"/>
                    <a:gd name="T4" fmla="*/ 604 w 605"/>
                    <a:gd name="T5" fmla="*/ 103 h 104"/>
                    <a:gd name="T6" fmla="*/ 0 w 605"/>
                    <a:gd name="T7" fmla="*/ 103 h 104"/>
                    <a:gd name="T8" fmla="*/ 0 w 605"/>
                    <a:gd name="T9" fmla="*/ 0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5"/>
                    <a:gd name="T16" fmla="*/ 0 h 104"/>
                    <a:gd name="T17" fmla="*/ 605 w 60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5" h="104">
                      <a:moveTo>
                        <a:pt x="0" y="0"/>
                      </a:moveTo>
                      <a:lnTo>
                        <a:pt x="604" y="0"/>
                      </a:lnTo>
                      <a:lnTo>
                        <a:pt x="604" y="103"/>
                      </a:lnTo>
                      <a:lnTo>
                        <a:pt x="0" y="10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12700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sp>
            <p:nvSpPr>
              <p:cNvPr id="4030" name="Rectangle 527"/>
              <p:cNvSpPr>
                <a:spLocks noChangeArrowheads="1"/>
              </p:cNvSpPr>
              <p:nvPr/>
            </p:nvSpPr>
            <p:spPr bwMode="auto">
              <a:xfrm>
                <a:off x="634" y="1816"/>
                <a:ext cx="102" cy="67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4031" name="Freeform 528"/>
              <p:cNvSpPr>
                <a:spLocks/>
              </p:cNvSpPr>
              <p:nvPr/>
            </p:nvSpPr>
            <p:spPr bwMode="auto">
              <a:xfrm>
                <a:off x="598" y="1730"/>
                <a:ext cx="660" cy="44"/>
              </a:xfrm>
              <a:custGeom>
                <a:avLst/>
                <a:gdLst>
                  <a:gd name="T0" fmla="*/ 51 w 660"/>
                  <a:gd name="T1" fmla="*/ 0 h 44"/>
                  <a:gd name="T2" fmla="*/ 0 w 660"/>
                  <a:gd name="T3" fmla="*/ 43 h 44"/>
                  <a:gd name="T4" fmla="*/ 659 w 660"/>
                  <a:gd name="T5" fmla="*/ 43 h 44"/>
                  <a:gd name="T6" fmla="*/ 586 w 660"/>
                  <a:gd name="T7" fmla="*/ 0 h 44"/>
                  <a:gd name="T8" fmla="*/ 51 w 660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0"/>
                  <a:gd name="T16" fmla="*/ 0 h 44"/>
                  <a:gd name="T17" fmla="*/ 660 w 660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0" h="44">
                    <a:moveTo>
                      <a:pt x="51" y="0"/>
                    </a:moveTo>
                    <a:lnTo>
                      <a:pt x="0" y="43"/>
                    </a:lnTo>
                    <a:lnTo>
                      <a:pt x="659" y="43"/>
                    </a:lnTo>
                    <a:lnTo>
                      <a:pt x="586" y="0"/>
                    </a:lnTo>
                    <a:lnTo>
                      <a:pt x="51" y="0"/>
                    </a:lnTo>
                  </a:path>
                </a:pathLst>
              </a:custGeom>
              <a:solidFill>
                <a:srgbClr val="E6E6E6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4028" name="Rectangle 529"/>
            <p:cNvSpPr>
              <a:spLocks noChangeArrowheads="1"/>
            </p:cNvSpPr>
            <p:nvPr/>
          </p:nvSpPr>
          <p:spPr bwMode="auto">
            <a:xfrm>
              <a:off x="580" y="1792"/>
              <a:ext cx="709" cy="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en-US" sz="800">
                  <a:solidFill>
                    <a:schemeClr val="bg1"/>
                  </a:solidFill>
                  <a:latin typeface="Tahoma" pitchFamily="34" charset="0"/>
                </a:rPr>
                <a:t>U9</a:t>
              </a:r>
              <a:r>
                <a:rPr lang="en-US" sz="800">
                  <a:latin typeface="Tahoma" pitchFamily="34" charset="0"/>
                </a:rPr>
                <a:t> Osloer Straße</a:t>
              </a:r>
            </a:p>
          </p:txBody>
        </p:sp>
      </p:grpSp>
      <p:sp>
        <p:nvSpPr>
          <p:cNvPr id="3235" name="Freeform 530"/>
          <p:cNvSpPr>
            <a:spLocks/>
          </p:cNvSpPr>
          <p:nvPr/>
        </p:nvSpPr>
        <p:spPr bwMode="auto">
          <a:xfrm>
            <a:off x="4556125" y="3729832"/>
            <a:ext cx="298450" cy="260350"/>
          </a:xfrm>
          <a:custGeom>
            <a:avLst/>
            <a:gdLst>
              <a:gd name="T0" fmla="*/ 0 w 204"/>
              <a:gd name="T1" fmla="*/ 0 h 164"/>
              <a:gd name="T2" fmla="*/ 2147483647 w 204"/>
              <a:gd name="T3" fmla="*/ 0 h 164"/>
              <a:gd name="T4" fmla="*/ 2147483647 w 204"/>
              <a:gd name="T5" fmla="*/ 2147483647 h 164"/>
              <a:gd name="T6" fmla="*/ 0 w 204"/>
              <a:gd name="T7" fmla="*/ 2147483647 h 164"/>
              <a:gd name="T8" fmla="*/ 0 w 204"/>
              <a:gd name="T9" fmla="*/ 0 h 1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4"/>
              <a:gd name="T16" fmla="*/ 0 h 164"/>
              <a:gd name="T17" fmla="*/ 204 w 204"/>
              <a:gd name="T18" fmla="*/ 164 h 1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4" h="164">
                <a:moveTo>
                  <a:pt x="0" y="0"/>
                </a:moveTo>
                <a:lnTo>
                  <a:pt x="203" y="0"/>
                </a:lnTo>
                <a:lnTo>
                  <a:pt x="203" y="163"/>
                </a:lnTo>
                <a:lnTo>
                  <a:pt x="0" y="163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36" name="Freeform 531"/>
          <p:cNvSpPr>
            <a:spLocks/>
          </p:cNvSpPr>
          <p:nvPr/>
        </p:nvSpPr>
        <p:spPr bwMode="auto">
          <a:xfrm>
            <a:off x="4654550" y="3807619"/>
            <a:ext cx="103188" cy="88900"/>
          </a:xfrm>
          <a:custGeom>
            <a:avLst/>
            <a:gdLst>
              <a:gd name="T0" fmla="*/ 2147483647 w 71"/>
              <a:gd name="T1" fmla="*/ 2147483647 h 56"/>
              <a:gd name="T2" fmla="*/ 2147483647 w 71"/>
              <a:gd name="T3" fmla="*/ 2147483647 h 56"/>
              <a:gd name="T4" fmla="*/ 2147483647 w 71"/>
              <a:gd name="T5" fmla="*/ 2147483647 h 56"/>
              <a:gd name="T6" fmla="*/ 2147483647 w 71"/>
              <a:gd name="T7" fmla="*/ 2147483647 h 56"/>
              <a:gd name="T8" fmla="*/ 2147483647 w 71"/>
              <a:gd name="T9" fmla="*/ 2147483647 h 56"/>
              <a:gd name="T10" fmla="*/ 2147483647 w 71"/>
              <a:gd name="T11" fmla="*/ 2147483647 h 56"/>
              <a:gd name="T12" fmla="*/ 2147483647 w 71"/>
              <a:gd name="T13" fmla="*/ 0 h 56"/>
              <a:gd name="T14" fmla="*/ 2147483647 w 71"/>
              <a:gd name="T15" fmla="*/ 0 h 56"/>
              <a:gd name="T16" fmla="*/ 2147483647 w 71"/>
              <a:gd name="T17" fmla="*/ 0 h 56"/>
              <a:gd name="T18" fmla="*/ 2147483647 w 71"/>
              <a:gd name="T19" fmla="*/ 2147483647 h 56"/>
              <a:gd name="T20" fmla="*/ 2147483647 w 71"/>
              <a:gd name="T21" fmla="*/ 2147483647 h 56"/>
              <a:gd name="T22" fmla="*/ 2147483647 w 71"/>
              <a:gd name="T23" fmla="*/ 2147483647 h 56"/>
              <a:gd name="T24" fmla="*/ 2147483647 w 71"/>
              <a:gd name="T25" fmla="*/ 2147483647 h 56"/>
              <a:gd name="T26" fmla="*/ 2147483647 w 71"/>
              <a:gd name="T27" fmla="*/ 2147483647 h 56"/>
              <a:gd name="T28" fmla="*/ 0 w 71"/>
              <a:gd name="T29" fmla="*/ 2147483647 h 56"/>
              <a:gd name="T30" fmla="*/ 2147483647 w 71"/>
              <a:gd name="T31" fmla="*/ 2147483647 h 5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71"/>
              <a:gd name="T49" fmla="*/ 0 h 56"/>
              <a:gd name="T50" fmla="*/ 71 w 71"/>
              <a:gd name="T51" fmla="*/ 56 h 5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71" h="56">
                <a:moveTo>
                  <a:pt x="70" y="55"/>
                </a:moveTo>
                <a:lnTo>
                  <a:pt x="63" y="48"/>
                </a:lnTo>
                <a:lnTo>
                  <a:pt x="57" y="39"/>
                </a:lnTo>
                <a:lnTo>
                  <a:pt x="56" y="27"/>
                </a:lnTo>
                <a:lnTo>
                  <a:pt x="52" y="13"/>
                </a:lnTo>
                <a:lnTo>
                  <a:pt x="44" y="3"/>
                </a:lnTo>
                <a:lnTo>
                  <a:pt x="39" y="0"/>
                </a:lnTo>
                <a:lnTo>
                  <a:pt x="32" y="0"/>
                </a:lnTo>
                <a:lnTo>
                  <a:pt x="27" y="0"/>
                </a:lnTo>
                <a:lnTo>
                  <a:pt x="20" y="3"/>
                </a:lnTo>
                <a:lnTo>
                  <a:pt x="13" y="13"/>
                </a:lnTo>
                <a:lnTo>
                  <a:pt x="10" y="27"/>
                </a:lnTo>
                <a:lnTo>
                  <a:pt x="7" y="39"/>
                </a:lnTo>
                <a:lnTo>
                  <a:pt x="3" y="48"/>
                </a:lnTo>
                <a:lnTo>
                  <a:pt x="0" y="55"/>
                </a:lnTo>
                <a:lnTo>
                  <a:pt x="70" y="55"/>
                </a:lnTo>
              </a:path>
            </a:pathLst>
          </a:custGeom>
          <a:noFill/>
          <a:ln w="12700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37" name="Freeform 532"/>
          <p:cNvSpPr>
            <a:spLocks/>
          </p:cNvSpPr>
          <p:nvPr/>
        </p:nvSpPr>
        <p:spPr bwMode="auto">
          <a:xfrm>
            <a:off x="4689475" y="3915569"/>
            <a:ext cx="33338" cy="26988"/>
          </a:xfrm>
          <a:custGeom>
            <a:avLst/>
            <a:gdLst>
              <a:gd name="T0" fmla="*/ 0 w 23"/>
              <a:gd name="T1" fmla="*/ 0 h 17"/>
              <a:gd name="T2" fmla="*/ 2147483647 w 23"/>
              <a:gd name="T3" fmla="*/ 0 h 17"/>
              <a:gd name="T4" fmla="*/ 2147483647 w 23"/>
              <a:gd name="T5" fmla="*/ 2147483647 h 17"/>
              <a:gd name="T6" fmla="*/ 2147483647 w 23"/>
              <a:gd name="T7" fmla="*/ 2147483647 h 17"/>
              <a:gd name="T8" fmla="*/ 2147483647 w 23"/>
              <a:gd name="T9" fmla="*/ 2147483647 h 17"/>
              <a:gd name="T10" fmla="*/ 2147483647 w 23"/>
              <a:gd name="T11" fmla="*/ 2147483647 h 17"/>
              <a:gd name="T12" fmla="*/ 2147483647 w 23"/>
              <a:gd name="T13" fmla="*/ 2147483647 h 17"/>
              <a:gd name="T14" fmla="*/ 2147483647 w 23"/>
              <a:gd name="T15" fmla="*/ 2147483647 h 17"/>
              <a:gd name="T16" fmla="*/ 2147483647 w 23"/>
              <a:gd name="T17" fmla="*/ 2147483647 h 17"/>
              <a:gd name="T18" fmla="*/ 2147483647 w 23"/>
              <a:gd name="T19" fmla="*/ 2147483647 h 17"/>
              <a:gd name="T20" fmla="*/ 2147483647 w 23"/>
              <a:gd name="T21" fmla="*/ 2147483647 h 17"/>
              <a:gd name="T22" fmla="*/ 2147483647 w 23"/>
              <a:gd name="T23" fmla="*/ 2147483647 h 17"/>
              <a:gd name="T24" fmla="*/ 2147483647 w 23"/>
              <a:gd name="T25" fmla="*/ 2147483647 h 17"/>
              <a:gd name="T26" fmla="*/ 2147483647 w 23"/>
              <a:gd name="T27" fmla="*/ 2147483647 h 17"/>
              <a:gd name="T28" fmla="*/ 2147483647 w 23"/>
              <a:gd name="T29" fmla="*/ 2147483647 h 17"/>
              <a:gd name="T30" fmla="*/ 2147483647 w 23"/>
              <a:gd name="T31" fmla="*/ 2147483647 h 17"/>
              <a:gd name="T32" fmla="*/ 2147483647 w 23"/>
              <a:gd name="T33" fmla="*/ 2147483647 h 17"/>
              <a:gd name="T34" fmla="*/ 2147483647 w 23"/>
              <a:gd name="T35" fmla="*/ 2147483647 h 17"/>
              <a:gd name="T36" fmla="*/ 2147483647 w 23"/>
              <a:gd name="T37" fmla="*/ 2147483647 h 17"/>
              <a:gd name="T38" fmla="*/ 2147483647 w 23"/>
              <a:gd name="T39" fmla="*/ 2147483647 h 17"/>
              <a:gd name="T40" fmla="*/ 0 w 23"/>
              <a:gd name="T41" fmla="*/ 2147483647 h 17"/>
              <a:gd name="T42" fmla="*/ 0 w 23"/>
              <a:gd name="T43" fmla="*/ 2147483647 h 17"/>
              <a:gd name="T44" fmla="*/ 0 w 23"/>
              <a:gd name="T45" fmla="*/ 0 h 1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3"/>
              <a:gd name="T70" fmla="*/ 0 h 17"/>
              <a:gd name="T71" fmla="*/ 23 w 23"/>
              <a:gd name="T72" fmla="*/ 17 h 17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3" h="17">
                <a:moveTo>
                  <a:pt x="0" y="0"/>
                </a:moveTo>
                <a:lnTo>
                  <a:pt x="22" y="0"/>
                </a:lnTo>
                <a:lnTo>
                  <a:pt x="22" y="1"/>
                </a:lnTo>
                <a:lnTo>
                  <a:pt x="20" y="1"/>
                </a:lnTo>
                <a:lnTo>
                  <a:pt x="20" y="6"/>
                </a:lnTo>
                <a:lnTo>
                  <a:pt x="18" y="6"/>
                </a:lnTo>
                <a:lnTo>
                  <a:pt x="18" y="8"/>
                </a:lnTo>
                <a:lnTo>
                  <a:pt x="14" y="14"/>
                </a:lnTo>
                <a:lnTo>
                  <a:pt x="13" y="14"/>
                </a:lnTo>
                <a:lnTo>
                  <a:pt x="13" y="16"/>
                </a:lnTo>
                <a:lnTo>
                  <a:pt x="7" y="16"/>
                </a:lnTo>
                <a:lnTo>
                  <a:pt x="7" y="14"/>
                </a:lnTo>
                <a:lnTo>
                  <a:pt x="6" y="14"/>
                </a:lnTo>
                <a:lnTo>
                  <a:pt x="6" y="12"/>
                </a:lnTo>
                <a:lnTo>
                  <a:pt x="5" y="12"/>
                </a:lnTo>
                <a:lnTo>
                  <a:pt x="5" y="9"/>
                </a:lnTo>
                <a:lnTo>
                  <a:pt x="3" y="9"/>
                </a:lnTo>
                <a:lnTo>
                  <a:pt x="3" y="8"/>
                </a:lnTo>
                <a:lnTo>
                  <a:pt x="2" y="8"/>
                </a:lnTo>
                <a:lnTo>
                  <a:pt x="2" y="6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12700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38" name="Freeform 533"/>
          <p:cNvSpPr>
            <a:spLocks/>
          </p:cNvSpPr>
          <p:nvPr/>
        </p:nvSpPr>
        <p:spPr bwMode="auto">
          <a:xfrm>
            <a:off x="4622800" y="3815557"/>
            <a:ext cx="25400" cy="103187"/>
          </a:xfrm>
          <a:custGeom>
            <a:avLst/>
            <a:gdLst>
              <a:gd name="T0" fmla="*/ 2147483647 w 18"/>
              <a:gd name="T1" fmla="*/ 0 h 65"/>
              <a:gd name="T2" fmla="*/ 2147483647 w 18"/>
              <a:gd name="T3" fmla="*/ 2147483647 h 65"/>
              <a:gd name="T4" fmla="*/ 2147483647 w 18"/>
              <a:gd name="T5" fmla="*/ 2147483647 h 65"/>
              <a:gd name="T6" fmla="*/ 2147483647 w 18"/>
              <a:gd name="T7" fmla="*/ 2147483647 h 65"/>
              <a:gd name="T8" fmla="*/ 2147483647 w 18"/>
              <a:gd name="T9" fmla="*/ 2147483647 h 65"/>
              <a:gd name="T10" fmla="*/ 2147483647 w 18"/>
              <a:gd name="T11" fmla="*/ 2147483647 h 65"/>
              <a:gd name="T12" fmla="*/ 2147483647 w 18"/>
              <a:gd name="T13" fmla="*/ 2147483647 h 65"/>
              <a:gd name="T14" fmla="*/ 2147483647 w 18"/>
              <a:gd name="T15" fmla="*/ 2147483647 h 65"/>
              <a:gd name="T16" fmla="*/ 2147483647 w 18"/>
              <a:gd name="T17" fmla="*/ 2147483647 h 65"/>
              <a:gd name="T18" fmla="*/ 2147483647 w 18"/>
              <a:gd name="T19" fmla="*/ 2147483647 h 65"/>
              <a:gd name="T20" fmla="*/ 2147483647 w 18"/>
              <a:gd name="T21" fmla="*/ 2147483647 h 65"/>
              <a:gd name="T22" fmla="*/ 2147483647 w 18"/>
              <a:gd name="T23" fmla="*/ 2147483647 h 65"/>
              <a:gd name="T24" fmla="*/ 2147483647 w 18"/>
              <a:gd name="T25" fmla="*/ 2147483647 h 65"/>
              <a:gd name="T26" fmla="*/ 0 w 18"/>
              <a:gd name="T27" fmla="*/ 2147483647 h 65"/>
              <a:gd name="T28" fmla="*/ 0 w 18"/>
              <a:gd name="T29" fmla="*/ 2147483647 h 65"/>
              <a:gd name="T30" fmla="*/ 2147483647 w 18"/>
              <a:gd name="T31" fmla="*/ 2147483647 h 65"/>
              <a:gd name="T32" fmla="*/ 2147483647 w 18"/>
              <a:gd name="T33" fmla="*/ 2147483647 h 65"/>
              <a:gd name="T34" fmla="*/ 2147483647 w 18"/>
              <a:gd name="T35" fmla="*/ 2147483647 h 65"/>
              <a:gd name="T36" fmla="*/ 2147483647 w 18"/>
              <a:gd name="T37" fmla="*/ 2147483647 h 65"/>
              <a:gd name="T38" fmla="*/ 2147483647 w 18"/>
              <a:gd name="T39" fmla="*/ 2147483647 h 65"/>
              <a:gd name="T40" fmla="*/ 2147483647 w 18"/>
              <a:gd name="T41" fmla="*/ 2147483647 h 65"/>
              <a:gd name="T42" fmla="*/ 2147483647 w 18"/>
              <a:gd name="T43" fmla="*/ 2147483647 h 65"/>
              <a:gd name="T44" fmla="*/ 2147483647 w 18"/>
              <a:gd name="T45" fmla="*/ 2147483647 h 65"/>
              <a:gd name="T46" fmla="*/ 2147483647 w 18"/>
              <a:gd name="T47" fmla="*/ 2147483647 h 65"/>
              <a:gd name="T48" fmla="*/ 2147483647 w 18"/>
              <a:gd name="T49" fmla="*/ 2147483647 h 65"/>
              <a:gd name="T50" fmla="*/ 2147483647 w 18"/>
              <a:gd name="T51" fmla="*/ 2147483647 h 65"/>
              <a:gd name="T52" fmla="*/ 2147483647 w 18"/>
              <a:gd name="T53" fmla="*/ 2147483647 h 65"/>
              <a:gd name="T54" fmla="*/ 2147483647 w 18"/>
              <a:gd name="T55" fmla="*/ 2147483647 h 65"/>
              <a:gd name="T56" fmla="*/ 2147483647 w 18"/>
              <a:gd name="T57" fmla="*/ 2147483647 h 6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8"/>
              <a:gd name="T88" fmla="*/ 0 h 65"/>
              <a:gd name="T89" fmla="*/ 18 w 18"/>
              <a:gd name="T90" fmla="*/ 65 h 65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8" h="65">
                <a:moveTo>
                  <a:pt x="17" y="0"/>
                </a:moveTo>
                <a:lnTo>
                  <a:pt x="12" y="2"/>
                </a:lnTo>
                <a:lnTo>
                  <a:pt x="12" y="3"/>
                </a:lnTo>
                <a:lnTo>
                  <a:pt x="10" y="5"/>
                </a:lnTo>
                <a:lnTo>
                  <a:pt x="10" y="6"/>
                </a:lnTo>
                <a:lnTo>
                  <a:pt x="8" y="7"/>
                </a:lnTo>
                <a:lnTo>
                  <a:pt x="8" y="8"/>
                </a:lnTo>
                <a:lnTo>
                  <a:pt x="5" y="10"/>
                </a:lnTo>
                <a:lnTo>
                  <a:pt x="5" y="13"/>
                </a:lnTo>
                <a:lnTo>
                  <a:pt x="3" y="14"/>
                </a:lnTo>
                <a:lnTo>
                  <a:pt x="3" y="16"/>
                </a:lnTo>
                <a:lnTo>
                  <a:pt x="1" y="18"/>
                </a:lnTo>
                <a:lnTo>
                  <a:pt x="1" y="23"/>
                </a:lnTo>
                <a:lnTo>
                  <a:pt x="0" y="24"/>
                </a:lnTo>
                <a:lnTo>
                  <a:pt x="0" y="37"/>
                </a:lnTo>
                <a:lnTo>
                  <a:pt x="1" y="39"/>
                </a:lnTo>
                <a:lnTo>
                  <a:pt x="1" y="44"/>
                </a:lnTo>
                <a:lnTo>
                  <a:pt x="3" y="45"/>
                </a:lnTo>
                <a:lnTo>
                  <a:pt x="3" y="48"/>
                </a:lnTo>
                <a:lnTo>
                  <a:pt x="5" y="49"/>
                </a:lnTo>
                <a:lnTo>
                  <a:pt x="5" y="52"/>
                </a:lnTo>
                <a:lnTo>
                  <a:pt x="8" y="53"/>
                </a:lnTo>
                <a:lnTo>
                  <a:pt x="8" y="55"/>
                </a:lnTo>
                <a:lnTo>
                  <a:pt x="10" y="56"/>
                </a:lnTo>
                <a:lnTo>
                  <a:pt x="10" y="57"/>
                </a:lnTo>
                <a:lnTo>
                  <a:pt x="12" y="58"/>
                </a:lnTo>
                <a:lnTo>
                  <a:pt x="12" y="60"/>
                </a:lnTo>
                <a:lnTo>
                  <a:pt x="17" y="63"/>
                </a:lnTo>
                <a:lnTo>
                  <a:pt x="17" y="64"/>
                </a:lnTo>
              </a:path>
            </a:pathLst>
          </a:custGeom>
          <a:noFill/>
          <a:ln w="12700" cap="rnd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  <p:sp>
        <p:nvSpPr>
          <p:cNvPr id="3239" name="Freeform 534"/>
          <p:cNvSpPr>
            <a:spLocks/>
          </p:cNvSpPr>
          <p:nvPr/>
        </p:nvSpPr>
        <p:spPr bwMode="auto">
          <a:xfrm>
            <a:off x="4602163" y="3798094"/>
            <a:ext cx="25400" cy="133350"/>
          </a:xfrm>
          <a:custGeom>
            <a:avLst/>
            <a:gdLst>
              <a:gd name="T0" fmla="*/ 2147483647 w 18"/>
              <a:gd name="T1" fmla="*/ 0 h 84"/>
              <a:gd name="T2" fmla="*/ 2147483647 w 18"/>
              <a:gd name="T3" fmla="*/ 0 h 84"/>
              <a:gd name="T4" fmla="*/ 2147483647 w 18"/>
              <a:gd name="T5" fmla="*/ 2147483647 h 84"/>
              <a:gd name="T6" fmla="*/ 2147483647 w 18"/>
              <a:gd name="T7" fmla="*/ 2147483647 h 84"/>
              <a:gd name="T8" fmla="*/ 2147483647 w 18"/>
              <a:gd name="T9" fmla="*/ 2147483647 h 84"/>
              <a:gd name="T10" fmla="*/ 2147483647 w 18"/>
              <a:gd name="T11" fmla="*/ 2147483647 h 84"/>
              <a:gd name="T12" fmla="*/ 2147483647 w 18"/>
              <a:gd name="T13" fmla="*/ 2147483647 h 84"/>
              <a:gd name="T14" fmla="*/ 2147483647 w 18"/>
              <a:gd name="T15" fmla="*/ 2147483647 h 84"/>
              <a:gd name="T16" fmla="*/ 2147483647 w 18"/>
              <a:gd name="T17" fmla="*/ 2147483647 h 84"/>
              <a:gd name="T18" fmla="*/ 2147483647 w 18"/>
              <a:gd name="T19" fmla="*/ 2147483647 h 84"/>
              <a:gd name="T20" fmla="*/ 2147483647 w 18"/>
              <a:gd name="T21" fmla="*/ 2147483647 h 84"/>
              <a:gd name="T22" fmla="*/ 2147483647 w 18"/>
              <a:gd name="T23" fmla="*/ 2147483647 h 84"/>
              <a:gd name="T24" fmla="*/ 2147483647 w 18"/>
              <a:gd name="T25" fmla="*/ 2147483647 h 84"/>
              <a:gd name="T26" fmla="*/ 2147483647 w 18"/>
              <a:gd name="T27" fmla="*/ 2147483647 h 84"/>
              <a:gd name="T28" fmla="*/ 2147483647 w 18"/>
              <a:gd name="T29" fmla="*/ 2147483647 h 84"/>
              <a:gd name="T30" fmla="*/ 2147483647 w 18"/>
              <a:gd name="T31" fmla="*/ 2147483647 h 84"/>
              <a:gd name="T32" fmla="*/ 2147483647 w 18"/>
              <a:gd name="T33" fmla="*/ 2147483647 h 84"/>
              <a:gd name="T34" fmla="*/ 0 w 18"/>
              <a:gd name="T35" fmla="*/ 2147483647 h 84"/>
              <a:gd name="T36" fmla="*/ 0 w 18"/>
              <a:gd name="T37" fmla="*/ 2147483647 h 84"/>
              <a:gd name="T38" fmla="*/ 2147483647 w 18"/>
              <a:gd name="T39" fmla="*/ 2147483647 h 84"/>
              <a:gd name="T40" fmla="*/ 2147483647 w 18"/>
              <a:gd name="T41" fmla="*/ 2147483647 h 84"/>
              <a:gd name="T42" fmla="*/ 2147483647 w 18"/>
              <a:gd name="T43" fmla="*/ 2147483647 h 84"/>
              <a:gd name="T44" fmla="*/ 2147483647 w 18"/>
              <a:gd name="T45" fmla="*/ 2147483647 h 84"/>
              <a:gd name="T46" fmla="*/ 2147483647 w 18"/>
              <a:gd name="T47" fmla="*/ 2147483647 h 84"/>
              <a:gd name="T48" fmla="*/ 2147483647 w 18"/>
              <a:gd name="T49" fmla="*/ 2147483647 h 84"/>
              <a:gd name="T50" fmla="*/ 2147483647 w 18"/>
              <a:gd name="T51" fmla="*/ 2147483647 h 84"/>
              <a:gd name="T52" fmla="*/ 2147483647 w 18"/>
              <a:gd name="T53" fmla="*/ 2147483647 h 84"/>
              <a:gd name="T54" fmla="*/ 2147483647 w 18"/>
              <a:gd name="T55" fmla="*/ 2147483647 h 84"/>
              <a:gd name="T56" fmla="*/ 2147483647 w 18"/>
              <a:gd name="T57" fmla="*/ 2147483647 h 84"/>
              <a:gd name="T58" fmla="*/ 2147483647 w 18"/>
              <a:gd name="T59" fmla="*/ 2147483647 h 84"/>
              <a:gd name="T60" fmla="*/ 2147483647 w 18"/>
              <a:gd name="T61" fmla="*/ 2147483647 h 84"/>
              <a:gd name="T62" fmla="*/ 2147483647 w 18"/>
              <a:gd name="T63" fmla="*/ 2147483647 h 84"/>
              <a:gd name="T64" fmla="*/ 2147483647 w 18"/>
              <a:gd name="T65" fmla="*/ 2147483647 h 84"/>
              <a:gd name="T66" fmla="*/ 2147483647 w 18"/>
              <a:gd name="T67" fmla="*/ 2147483647 h 84"/>
              <a:gd name="T68" fmla="*/ 2147483647 w 18"/>
              <a:gd name="T69" fmla="*/ 2147483647 h 84"/>
              <a:gd name="T70" fmla="*/ 2147483647 w 18"/>
              <a:gd name="T71" fmla="*/ 2147483647 h 8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8"/>
              <a:gd name="T109" fmla="*/ 0 h 84"/>
              <a:gd name="T110" fmla="*/ 18 w 18"/>
              <a:gd name="T111" fmla="*/ 84 h 8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8" h="84">
                <a:moveTo>
                  <a:pt x="17" y="0"/>
                </a:moveTo>
                <a:lnTo>
                  <a:pt x="13" y="0"/>
                </a:lnTo>
                <a:lnTo>
                  <a:pt x="13" y="2"/>
                </a:lnTo>
                <a:lnTo>
                  <a:pt x="12" y="3"/>
                </a:lnTo>
                <a:lnTo>
                  <a:pt x="12" y="5"/>
                </a:lnTo>
                <a:lnTo>
                  <a:pt x="10" y="6"/>
                </a:lnTo>
                <a:lnTo>
                  <a:pt x="10" y="7"/>
                </a:lnTo>
                <a:lnTo>
                  <a:pt x="9" y="8"/>
                </a:lnTo>
                <a:lnTo>
                  <a:pt x="9" y="10"/>
                </a:lnTo>
                <a:lnTo>
                  <a:pt x="6" y="11"/>
                </a:lnTo>
                <a:lnTo>
                  <a:pt x="6" y="13"/>
                </a:lnTo>
                <a:lnTo>
                  <a:pt x="4" y="15"/>
                </a:lnTo>
                <a:lnTo>
                  <a:pt x="4" y="18"/>
                </a:lnTo>
                <a:lnTo>
                  <a:pt x="3" y="20"/>
                </a:lnTo>
                <a:lnTo>
                  <a:pt x="3" y="23"/>
                </a:lnTo>
                <a:lnTo>
                  <a:pt x="1" y="24"/>
                </a:lnTo>
                <a:lnTo>
                  <a:pt x="1" y="30"/>
                </a:lnTo>
                <a:lnTo>
                  <a:pt x="0" y="31"/>
                </a:lnTo>
                <a:lnTo>
                  <a:pt x="0" y="50"/>
                </a:lnTo>
                <a:lnTo>
                  <a:pt x="1" y="51"/>
                </a:lnTo>
                <a:lnTo>
                  <a:pt x="1" y="57"/>
                </a:lnTo>
                <a:lnTo>
                  <a:pt x="3" y="58"/>
                </a:lnTo>
                <a:lnTo>
                  <a:pt x="3" y="62"/>
                </a:lnTo>
                <a:lnTo>
                  <a:pt x="4" y="63"/>
                </a:lnTo>
                <a:lnTo>
                  <a:pt x="4" y="66"/>
                </a:lnTo>
                <a:lnTo>
                  <a:pt x="6" y="67"/>
                </a:lnTo>
                <a:lnTo>
                  <a:pt x="6" y="70"/>
                </a:lnTo>
                <a:lnTo>
                  <a:pt x="9" y="71"/>
                </a:lnTo>
                <a:lnTo>
                  <a:pt x="9" y="74"/>
                </a:lnTo>
                <a:lnTo>
                  <a:pt x="10" y="75"/>
                </a:lnTo>
                <a:lnTo>
                  <a:pt x="10" y="76"/>
                </a:lnTo>
                <a:lnTo>
                  <a:pt x="12" y="77"/>
                </a:lnTo>
                <a:lnTo>
                  <a:pt x="12" y="79"/>
                </a:lnTo>
                <a:lnTo>
                  <a:pt x="13" y="80"/>
                </a:lnTo>
                <a:lnTo>
                  <a:pt x="13" y="82"/>
                </a:lnTo>
                <a:lnTo>
                  <a:pt x="17" y="83"/>
                </a:lnTo>
              </a:path>
            </a:pathLst>
          </a:custGeom>
          <a:noFill/>
          <a:ln w="12700" cap="rnd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  <p:sp>
        <p:nvSpPr>
          <p:cNvPr id="3240" name="Freeform 535"/>
          <p:cNvSpPr>
            <a:spLocks/>
          </p:cNvSpPr>
          <p:nvPr/>
        </p:nvSpPr>
        <p:spPr bwMode="auto">
          <a:xfrm>
            <a:off x="4584700" y="3782219"/>
            <a:ext cx="26988" cy="165100"/>
          </a:xfrm>
          <a:custGeom>
            <a:avLst/>
            <a:gdLst>
              <a:gd name="T0" fmla="*/ 2147483647 w 18"/>
              <a:gd name="T1" fmla="*/ 0 h 104"/>
              <a:gd name="T2" fmla="*/ 2147483647 w 18"/>
              <a:gd name="T3" fmla="*/ 2147483647 h 104"/>
              <a:gd name="T4" fmla="*/ 2147483647 w 18"/>
              <a:gd name="T5" fmla="*/ 2147483647 h 104"/>
              <a:gd name="T6" fmla="*/ 2147483647 w 18"/>
              <a:gd name="T7" fmla="*/ 2147483647 h 104"/>
              <a:gd name="T8" fmla="*/ 2147483647 w 18"/>
              <a:gd name="T9" fmla="*/ 2147483647 h 104"/>
              <a:gd name="T10" fmla="*/ 2147483647 w 18"/>
              <a:gd name="T11" fmla="*/ 2147483647 h 104"/>
              <a:gd name="T12" fmla="*/ 2147483647 w 18"/>
              <a:gd name="T13" fmla="*/ 2147483647 h 104"/>
              <a:gd name="T14" fmla="*/ 2147483647 w 18"/>
              <a:gd name="T15" fmla="*/ 2147483647 h 104"/>
              <a:gd name="T16" fmla="*/ 2147483647 w 18"/>
              <a:gd name="T17" fmla="*/ 2147483647 h 104"/>
              <a:gd name="T18" fmla="*/ 2147483647 w 18"/>
              <a:gd name="T19" fmla="*/ 2147483647 h 104"/>
              <a:gd name="T20" fmla="*/ 2147483647 w 18"/>
              <a:gd name="T21" fmla="*/ 2147483647 h 104"/>
              <a:gd name="T22" fmla="*/ 2147483647 w 18"/>
              <a:gd name="T23" fmla="*/ 2147483647 h 104"/>
              <a:gd name="T24" fmla="*/ 2147483647 w 18"/>
              <a:gd name="T25" fmla="*/ 2147483647 h 104"/>
              <a:gd name="T26" fmla="*/ 2147483647 w 18"/>
              <a:gd name="T27" fmla="*/ 2147483647 h 104"/>
              <a:gd name="T28" fmla="*/ 2147483647 w 18"/>
              <a:gd name="T29" fmla="*/ 2147483647 h 104"/>
              <a:gd name="T30" fmla="*/ 0 w 18"/>
              <a:gd name="T31" fmla="*/ 2147483647 h 104"/>
              <a:gd name="T32" fmla="*/ 0 w 18"/>
              <a:gd name="T33" fmla="*/ 2147483647 h 104"/>
              <a:gd name="T34" fmla="*/ 2147483647 w 18"/>
              <a:gd name="T35" fmla="*/ 2147483647 h 104"/>
              <a:gd name="T36" fmla="*/ 2147483647 w 18"/>
              <a:gd name="T37" fmla="*/ 2147483647 h 104"/>
              <a:gd name="T38" fmla="*/ 2147483647 w 18"/>
              <a:gd name="T39" fmla="*/ 2147483647 h 104"/>
              <a:gd name="T40" fmla="*/ 2147483647 w 18"/>
              <a:gd name="T41" fmla="*/ 2147483647 h 104"/>
              <a:gd name="T42" fmla="*/ 2147483647 w 18"/>
              <a:gd name="T43" fmla="*/ 2147483647 h 104"/>
              <a:gd name="T44" fmla="*/ 2147483647 w 18"/>
              <a:gd name="T45" fmla="*/ 2147483647 h 104"/>
              <a:gd name="T46" fmla="*/ 2147483647 w 18"/>
              <a:gd name="T47" fmla="*/ 2147483647 h 104"/>
              <a:gd name="T48" fmla="*/ 2147483647 w 18"/>
              <a:gd name="T49" fmla="*/ 2147483647 h 104"/>
              <a:gd name="T50" fmla="*/ 2147483647 w 18"/>
              <a:gd name="T51" fmla="*/ 2147483647 h 104"/>
              <a:gd name="T52" fmla="*/ 2147483647 w 18"/>
              <a:gd name="T53" fmla="*/ 2147483647 h 104"/>
              <a:gd name="T54" fmla="*/ 2147483647 w 18"/>
              <a:gd name="T55" fmla="*/ 2147483647 h 104"/>
              <a:gd name="T56" fmla="*/ 2147483647 w 18"/>
              <a:gd name="T57" fmla="*/ 2147483647 h 104"/>
              <a:gd name="T58" fmla="*/ 2147483647 w 18"/>
              <a:gd name="T59" fmla="*/ 2147483647 h 104"/>
              <a:gd name="T60" fmla="*/ 2147483647 w 18"/>
              <a:gd name="T61" fmla="*/ 2147483647 h 104"/>
              <a:gd name="T62" fmla="*/ 2147483647 w 18"/>
              <a:gd name="T63" fmla="*/ 2147483647 h 104"/>
              <a:gd name="T64" fmla="*/ 2147483647 w 18"/>
              <a:gd name="T65" fmla="*/ 2147483647 h 10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8"/>
              <a:gd name="T100" fmla="*/ 0 h 104"/>
              <a:gd name="T101" fmla="*/ 18 w 18"/>
              <a:gd name="T102" fmla="*/ 104 h 10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8" h="104">
                <a:moveTo>
                  <a:pt x="17" y="0"/>
                </a:moveTo>
                <a:lnTo>
                  <a:pt x="13" y="3"/>
                </a:lnTo>
                <a:lnTo>
                  <a:pt x="13" y="5"/>
                </a:lnTo>
                <a:lnTo>
                  <a:pt x="12" y="6"/>
                </a:lnTo>
                <a:lnTo>
                  <a:pt x="12" y="8"/>
                </a:lnTo>
                <a:lnTo>
                  <a:pt x="9" y="10"/>
                </a:lnTo>
                <a:lnTo>
                  <a:pt x="9" y="13"/>
                </a:lnTo>
                <a:lnTo>
                  <a:pt x="8" y="15"/>
                </a:lnTo>
                <a:lnTo>
                  <a:pt x="8" y="16"/>
                </a:lnTo>
                <a:lnTo>
                  <a:pt x="5" y="18"/>
                </a:lnTo>
                <a:lnTo>
                  <a:pt x="5" y="21"/>
                </a:lnTo>
                <a:lnTo>
                  <a:pt x="4" y="24"/>
                </a:lnTo>
                <a:lnTo>
                  <a:pt x="4" y="29"/>
                </a:lnTo>
                <a:lnTo>
                  <a:pt x="2" y="30"/>
                </a:lnTo>
                <a:lnTo>
                  <a:pt x="2" y="38"/>
                </a:lnTo>
                <a:lnTo>
                  <a:pt x="0" y="40"/>
                </a:lnTo>
                <a:lnTo>
                  <a:pt x="0" y="62"/>
                </a:lnTo>
                <a:lnTo>
                  <a:pt x="2" y="64"/>
                </a:lnTo>
                <a:lnTo>
                  <a:pt x="2" y="72"/>
                </a:lnTo>
                <a:lnTo>
                  <a:pt x="4" y="73"/>
                </a:lnTo>
                <a:lnTo>
                  <a:pt x="4" y="78"/>
                </a:lnTo>
                <a:lnTo>
                  <a:pt x="5" y="80"/>
                </a:lnTo>
                <a:lnTo>
                  <a:pt x="5" y="85"/>
                </a:lnTo>
                <a:lnTo>
                  <a:pt x="8" y="86"/>
                </a:lnTo>
                <a:lnTo>
                  <a:pt x="8" y="89"/>
                </a:lnTo>
                <a:lnTo>
                  <a:pt x="9" y="90"/>
                </a:lnTo>
                <a:lnTo>
                  <a:pt x="9" y="92"/>
                </a:lnTo>
                <a:lnTo>
                  <a:pt x="12" y="95"/>
                </a:lnTo>
                <a:lnTo>
                  <a:pt x="12" y="96"/>
                </a:lnTo>
                <a:lnTo>
                  <a:pt x="13" y="97"/>
                </a:lnTo>
                <a:lnTo>
                  <a:pt x="13" y="99"/>
                </a:lnTo>
                <a:lnTo>
                  <a:pt x="17" y="102"/>
                </a:lnTo>
                <a:lnTo>
                  <a:pt x="17" y="103"/>
                </a:lnTo>
              </a:path>
            </a:pathLst>
          </a:custGeom>
          <a:noFill/>
          <a:ln w="12700" cap="rnd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  <p:sp>
        <p:nvSpPr>
          <p:cNvPr id="3241" name="Freeform 536"/>
          <p:cNvSpPr>
            <a:spLocks/>
          </p:cNvSpPr>
          <p:nvPr/>
        </p:nvSpPr>
        <p:spPr bwMode="auto">
          <a:xfrm>
            <a:off x="4773613" y="3815557"/>
            <a:ext cx="25400" cy="103187"/>
          </a:xfrm>
          <a:custGeom>
            <a:avLst/>
            <a:gdLst>
              <a:gd name="T0" fmla="*/ 0 w 18"/>
              <a:gd name="T1" fmla="*/ 2147483647 h 65"/>
              <a:gd name="T2" fmla="*/ 0 w 18"/>
              <a:gd name="T3" fmla="*/ 2147483647 h 65"/>
              <a:gd name="T4" fmla="*/ 2147483647 w 18"/>
              <a:gd name="T5" fmla="*/ 2147483647 h 65"/>
              <a:gd name="T6" fmla="*/ 2147483647 w 18"/>
              <a:gd name="T7" fmla="*/ 2147483647 h 65"/>
              <a:gd name="T8" fmla="*/ 2147483647 w 18"/>
              <a:gd name="T9" fmla="*/ 2147483647 h 65"/>
              <a:gd name="T10" fmla="*/ 2147483647 w 18"/>
              <a:gd name="T11" fmla="*/ 2147483647 h 65"/>
              <a:gd name="T12" fmla="*/ 2147483647 w 18"/>
              <a:gd name="T13" fmla="*/ 2147483647 h 65"/>
              <a:gd name="T14" fmla="*/ 2147483647 w 18"/>
              <a:gd name="T15" fmla="*/ 2147483647 h 65"/>
              <a:gd name="T16" fmla="*/ 2147483647 w 18"/>
              <a:gd name="T17" fmla="*/ 2147483647 h 65"/>
              <a:gd name="T18" fmla="*/ 2147483647 w 18"/>
              <a:gd name="T19" fmla="*/ 2147483647 h 65"/>
              <a:gd name="T20" fmla="*/ 2147483647 w 18"/>
              <a:gd name="T21" fmla="*/ 2147483647 h 65"/>
              <a:gd name="T22" fmla="*/ 2147483647 w 18"/>
              <a:gd name="T23" fmla="*/ 2147483647 h 65"/>
              <a:gd name="T24" fmla="*/ 2147483647 w 18"/>
              <a:gd name="T25" fmla="*/ 2147483647 h 65"/>
              <a:gd name="T26" fmla="*/ 2147483647 w 18"/>
              <a:gd name="T27" fmla="*/ 2147483647 h 65"/>
              <a:gd name="T28" fmla="*/ 2147483647 w 18"/>
              <a:gd name="T29" fmla="*/ 2147483647 h 65"/>
              <a:gd name="T30" fmla="*/ 2147483647 w 18"/>
              <a:gd name="T31" fmla="*/ 2147483647 h 65"/>
              <a:gd name="T32" fmla="*/ 2147483647 w 18"/>
              <a:gd name="T33" fmla="*/ 2147483647 h 65"/>
              <a:gd name="T34" fmla="*/ 2147483647 w 18"/>
              <a:gd name="T35" fmla="*/ 2147483647 h 65"/>
              <a:gd name="T36" fmla="*/ 2147483647 w 18"/>
              <a:gd name="T37" fmla="*/ 2147483647 h 65"/>
              <a:gd name="T38" fmla="*/ 2147483647 w 18"/>
              <a:gd name="T39" fmla="*/ 2147483647 h 65"/>
              <a:gd name="T40" fmla="*/ 2147483647 w 18"/>
              <a:gd name="T41" fmla="*/ 2147483647 h 65"/>
              <a:gd name="T42" fmla="*/ 2147483647 w 18"/>
              <a:gd name="T43" fmla="*/ 2147483647 h 65"/>
              <a:gd name="T44" fmla="*/ 2147483647 w 18"/>
              <a:gd name="T45" fmla="*/ 2147483647 h 65"/>
              <a:gd name="T46" fmla="*/ 2147483647 w 18"/>
              <a:gd name="T47" fmla="*/ 2147483647 h 65"/>
              <a:gd name="T48" fmla="*/ 0 w 18"/>
              <a:gd name="T49" fmla="*/ 0 h 6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8"/>
              <a:gd name="T76" fmla="*/ 0 h 65"/>
              <a:gd name="T77" fmla="*/ 18 w 18"/>
              <a:gd name="T78" fmla="*/ 65 h 65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8" h="65">
                <a:moveTo>
                  <a:pt x="0" y="64"/>
                </a:moveTo>
                <a:lnTo>
                  <a:pt x="0" y="63"/>
                </a:lnTo>
                <a:lnTo>
                  <a:pt x="3" y="60"/>
                </a:lnTo>
                <a:lnTo>
                  <a:pt x="3" y="58"/>
                </a:lnTo>
                <a:lnTo>
                  <a:pt x="8" y="56"/>
                </a:lnTo>
                <a:lnTo>
                  <a:pt x="8" y="53"/>
                </a:lnTo>
                <a:lnTo>
                  <a:pt x="11" y="52"/>
                </a:lnTo>
                <a:lnTo>
                  <a:pt x="11" y="49"/>
                </a:lnTo>
                <a:lnTo>
                  <a:pt x="12" y="48"/>
                </a:lnTo>
                <a:lnTo>
                  <a:pt x="12" y="45"/>
                </a:lnTo>
                <a:lnTo>
                  <a:pt x="14" y="44"/>
                </a:lnTo>
                <a:lnTo>
                  <a:pt x="14" y="40"/>
                </a:lnTo>
                <a:lnTo>
                  <a:pt x="17" y="39"/>
                </a:lnTo>
                <a:lnTo>
                  <a:pt x="17" y="23"/>
                </a:lnTo>
                <a:lnTo>
                  <a:pt x="14" y="21"/>
                </a:lnTo>
                <a:lnTo>
                  <a:pt x="14" y="18"/>
                </a:lnTo>
                <a:lnTo>
                  <a:pt x="12" y="16"/>
                </a:lnTo>
                <a:lnTo>
                  <a:pt x="12" y="14"/>
                </a:lnTo>
                <a:lnTo>
                  <a:pt x="11" y="13"/>
                </a:lnTo>
                <a:lnTo>
                  <a:pt x="11" y="10"/>
                </a:lnTo>
                <a:lnTo>
                  <a:pt x="8" y="8"/>
                </a:lnTo>
                <a:lnTo>
                  <a:pt x="8" y="6"/>
                </a:lnTo>
                <a:lnTo>
                  <a:pt x="3" y="3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12700" cap="rnd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  <p:sp>
        <p:nvSpPr>
          <p:cNvPr id="3242" name="Freeform 537"/>
          <p:cNvSpPr>
            <a:spLocks/>
          </p:cNvSpPr>
          <p:nvPr/>
        </p:nvSpPr>
        <p:spPr bwMode="auto">
          <a:xfrm>
            <a:off x="4792663" y="3798094"/>
            <a:ext cx="25400" cy="133350"/>
          </a:xfrm>
          <a:custGeom>
            <a:avLst/>
            <a:gdLst>
              <a:gd name="T0" fmla="*/ 0 w 18"/>
              <a:gd name="T1" fmla="*/ 2147483647 h 84"/>
              <a:gd name="T2" fmla="*/ 2147483647 w 18"/>
              <a:gd name="T3" fmla="*/ 2147483647 h 84"/>
              <a:gd name="T4" fmla="*/ 2147483647 w 18"/>
              <a:gd name="T5" fmla="*/ 2147483647 h 84"/>
              <a:gd name="T6" fmla="*/ 2147483647 w 18"/>
              <a:gd name="T7" fmla="*/ 2147483647 h 84"/>
              <a:gd name="T8" fmla="*/ 2147483647 w 18"/>
              <a:gd name="T9" fmla="*/ 2147483647 h 84"/>
              <a:gd name="T10" fmla="*/ 2147483647 w 18"/>
              <a:gd name="T11" fmla="*/ 2147483647 h 84"/>
              <a:gd name="T12" fmla="*/ 2147483647 w 18"/>
              <a:gd name="T13" fmla="*/ 2147483647 h 84"/>
              <a:gd name="T14" fmla="*/ 2147483647 w 18"/>
              <a:gd name="T15" fmla="*/ 2147483647 h 84"/>
              <a:gd name="T16" fmla="*/ 2147483647 w 18"/>
              <a:gd name="T17" fmla="*/ 2147483647 h 84"/>
              <a:gd name="T18" fmla="*/ 2147483647 w 18"/>
              <a:gd name="T19" fmla="*/ 2147483647 h 84"/>
              <a:gd name="T20" fmla="*/ 2147483647 w 18"/>
              <a:gd name="T21" fmla="*/ 2147483647 h 84"/>
              <a:gd name="T22" fmla="*/ 2147483647 w 18"/>
              <a:gd name="T23" fmla="*/ 2147483647 h 84"/>
              <a:gd name="T24" fmla="*/ 2147483647 w 18"/>
              <a:gd name="T25" fmla="*/ 2147483647 h 84"/>
              <a:gd name="T26" fmla="*/ 2147483647 w 18"/>
              <a:gd name="T27" fmla="*/ 2147483647 h 84"/>
              <a:gd name="T28" fmla="*/ 2147483647 w 18"/>
              <a:gd name="T29" fmla="*/ 2147483647 h 84"/>
              <a:gd name="T30" fmla="*/ 2147483647 w 18"/>
              <a:gd name="T31" fmla="*/ 2147483647 h 84"/>
              <a:gd name="T32" fmla="*/ 2147483647 w 18"/>
              <a:gd name="T33" fmla="*/ 2147483647 h 84"/>
              <a:gd name="T34" fmla="*/ 2147483647 w 18"/>
              <a:gd name="T35" fmla="*/ 2147483647 h 84"/>
              <a:gd name="T36" fmla="*/ 2147483647 w 18"/>
              <a:gd name="T37" fmla="*/ 2147483647 h 84"/>
              <a:gd name="T38" fmla="*/ 2147483647 w 18"/>
              <a:gd name="T39" fmla="*/ 2147483647 h 84"/>
              <a:gd name="T40" fmla="*/ 2147483647 w 18"/>
              <a:gd name="T41" fmla="*/ 2147483647 h 84"/>
              <a:gd name="T42" fmla="*/ 2147483647 w 18"/>
              <a:gd name="T43" fmla="*/ 2147483647 h 84"/>
              <a:gd name="T44" fmla="*/ 2147483647 w 18"/>
              <a:gd name="T45" fmla="*/ 2147483647 h 84"/>
              <a:gd name="T46" fmla="*/ 2147483647 w 18"/>
              <a:gd name="T47" fmla="*/ 2147483647 h 84"/>
              <a:gd name="T48" fmla="*/ 2147483647 w 18"/>
              <a:gd name="T49" fmla="*/ 2147483647 h 84"/>
              <a:gd name="T50" fmla="*/ 2147483647 w 18"/>
              <a:gd name="T51" fmla="*/ 2147483647 h 84"/>
              <a:gd name="T52" fmla="*/ 2147483647 w 18"/>
              <a:gd name="T53" fmla="*/ 2147483647 h 84"/>
              <a:gd name="T54" fmla="*/ 2147483647 w 18"/>
              <a:gd name="T55" fmla="*/ 2147483647 h 84"/>
              <a:gd name="T56" fmla="*/ 2147483647 w 18"/>
              <a:gd name="T57" fmla="*/ 2147483647 h 84"/>
              <a:gd name="T58" fmla="*/ 2147483647 w 18"/>
              <a:gd name="T59" fmla="*/ 2147483647 h 84"/>
              <a:gd name="T60" fmla="*/ 2147483647 w 18"/>
              <a:gd name="T61" fmla="*/ 2147483647 h 84"/>
              <a:gd name="T62" fmla="*/ 2147483647 w 18"/>
              <a:gd name="T63" fmla="*/ 2147483647 h 84"/>
              <a:gd name="T64" fmla="*/ 2147483647 w 18"/>
              <a:gd name="T65" fmla="*/ 2147483647 h 84"/>
              <a:gd name="T66" fmla="*/ 2147483647 w 18"/>
              <a:gd name="T67" fmla="*/ 2147483647 h 84"/>
              <a:gd name="T68" fmla="*/ 2147483647 w 18"/>
              <a:gd name="T69" fmla="*/ 0 h 84"/>
              <a:gd name="T70" fmla="*/ 0 w 18"/>
              <a:gd name="T71" fmla="*/ 0 h 8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8"/>
              <a:gd name="T109" fmla="*/ 0 h 84"/>
              <a:gd name="T110" fmla="*/ 18 w 18"/>
              <a:gd name="T111" fmla="*/ 84 h 8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8" h="84">
                <a:moveTo>
                  <a:pt x="0" y="83"/>
                </a:moveTo>
                <a:lnTo>
                  <a:pt x="2" y="82"/>
                </a:lnTo>
                <a:lnTo>
                  <a:pt x="2" y="80"/>
                </a:lnTo>
                <a:lnTo>
                  <a:pt x="3" y="79"/>
                </a:lnTo>
                <a:lnTo>
                  <a:pt x="3" y="77"/>
                </a:lnTo>
                <a:lnTo>
                  <a:pt x="4" y="76"/>
                </a:lnTo>
                <a:lnTo>
                  <a:pt x="4" y="75"/>
                </a:lnTo>
                <a:lnTo>
                  <a:pt x="7" y="74"/>
                </a:lnTo>
                <a:lnTo>
                  <a:pt x="7" y="71"/>
                </a:lnTo>
                <a:lnTo>
                  <a:pt x="8" y="70"/>
                </a:lnTo>
                <a:lnTo>
                  <a:pt x="8" y="67"/>
                </a:lnTo>
                <a:lnTo>
                  <a:pt x="11" y="66"/>
                </a:lnTo>
                <a:lnTo>
                  <a:pt x="11" y="63"/>
                </a:lnTo>
                <a:lnTo>
                  <a:pt x="12" y="62"/>
                </a:lnTo>
                <a:lnTo>
                  <a:pt x="12" y="58"/>
                </a:lnTo>
                <a:lnTo>
                  <a:pt x="14" y="57"/>
                </a:lnTo>
                <a:lnTo>
                  <a:pt x="14" y="51"/>
                </a:lnTo>
                <a:lnTo>
                  <a:pt x="17" y="50"/>
                </a:lnTo>
                <a:lnTo>
                  <a:pt x="17" y="31"/>
                </a:lnTo>
                <a:lnTo>
                  <a:pt x="14" y="30"/>
                </a:lnTo>
                <a:lnTo>
                  <a:pt x="14" y="24"/>
                </a:lnTo>
                <a:lnTo>
                  <a:pt x="12" y="23"/>
                </a:lnTo>
                <a:lnTo>
                  <a:pt x="12" y="20"/>
                </a:lnTo>
                <a:lnTo>
                  <a:pt x="11" y="18"/>
                </a:lnTo>
                <a:lnTo>
                  <a:pt x="11" y="15"/>
                </a:lnTo>
                <a:lnTo>
                  <a:pt x="8" y="13"/>
                </a:lnTo>
                <a:lnTo>
                  <a:pt x="8" y="11"/>
                </a:lnTo>
                <a:lnTo>
                  <a:pt x="7" y="10"/>
                </a:lnTo>
                <a:lnTo>
                  <a:pt x="7" y="8"/>
                </a:lnTo>
                <a:lnTo>
                  <a:pt x="4" y="7"/>
                </a:lnTo>
                <a:lnTo>
                  <a:pt x="4" y="6"/>
                </a:lnTo>
                <a:lnTo>
                  <a:pt x="3" y="5"/>
                </a:lnTo>
                <a:lnTo>
                  <a:pt x="3" y="3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2700" cap="rnd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  <p:sp>
        <p:nvSpPr>
          <p:cNvPr id="3243" name="Freeform 538"/>
          <p:cNvSpPr>
            <a:spLocks/>
          </p:cNvSpPr>
          <p:nvPr/>
        </p:nvSpPr>
        <p:spPr bwMode="auto">
          <a:xfrm>
            <a:off x="4810125" y="3782219"/>
            <a:ext cx="25400" cy="165100"/>
          </a:xfrm>
          <a:custGeom>
            <a:avLst/>
            <a:gdLst>
              <a:gd name="T0" fmla="*/ 0 w 18"/>
              <a:gd name="T1" fmla="*/ 2147483647 h 104"/>
              <a:gd name="T2" fmla="*/ 0 w 18"/>
              <a:gd name="T3" fmla="*/ 2147483647 h 104"/>
              <a:gd name="T4" fmla="*/ 2147483647 w 18"/>
              <a:gd name="T5" fmla="*/ 2147483647 h 104"/>
              <a:gd name="T6" fmla="*/ 2147483647 w 18"/>
              <a:gd name="T7" fmla="*/ 2147483647 h 104"/>
              <a:gd name="T8" fmla="*/ 2147483647 w 18"/>
              <a:gd name="T9" fmla="*/ 2147483647 h 104"/>
              <a:gd name="T10" fmla="*/ 2147483647 w 18"/>
              <a:gd name="T11" fmla="*/ 2147483647 h 104"/>
              <a:gd name="T12" fmla="*/ 2147483647 w 18"/>
              <a:gd name="T13" fmla="*/ 2147483647 h 104"/>
              <a:gd name="T14" fmla="*/ 2147483647 w 18"/>
              <a:gd name="T15" fmla="*/ 2147483647 h 104"/>
              <a:gd name="T16" fmla="*/ 2147483647 w 18"/>
              <a:gd name="T17" fmla="*/ 2147483647 h 104"/>
              <a:gd name="T18" fmla="*/ 2147483647 w 18"/>
              <a:gd name="T19" fmla="*/ 2147483647 h 104"/>
              <a:gd name="T20" fmla="*/ 2147483647 w 18"/>
              <a:gd name="T21" fmla="*/ 2147483647 h 104"/>
              <a:gd name="T22" fmla="*/ 2147483647 w 18"/>
              <a:gd name="T23" fmla="*/ 2147483647 h 104"/>
              <a:gd name="T24" fmla="*/ 2147483647 w 18"/>
              <a:gd name="T25" fmla="*/ 2147483647 h 104"/>
              <a:gd name="T26" fmla="*/ 2147483647 w 18"/>
              <a:gd name="T27" fmla="*/ 2147483647 h 104"/>
              <a:gd name="T28" fmla="*/ 2147483647 w 18"/>
              <a:gd name="T29" fmla="*/ 2147483647 h 104"/>
              <a:gd name="T30" fmla="*/ 2147483647 w 18"/>
              <a:gd name="T31" fmla="*/ 2147483647 h 104"/>
              <a:gd name="T32" fmla="*/ 2147483647 w 18"/>
              <a:gd name="T33" fmla="*/ 2147483647 h 104"/>
              <a:gd name="T34" fmla="*/ 2147483647 w 18"/>
              <a:gd name="T35" fmla="*/ 2147483647 h 104"/>
              <a:gd name="T36" fmla="*/ 2147483647 w 18"/>
              <a:gd name="T37" fmla="*/ 2147483647 h 104"/>
              <a:gd name="T38" fmla="*/ 2147483647 w 18"/>
              <a:gd name="T39" fmla="*/ 2147483647 h 104"/>
              <a:gd name="T40" fmla="*/ 2147483647 w 18"/>
              <a:gd name="T41" fmla="*/ 2147483647 h 104"/>
              <a:gd name="T42" fmla="*/ 2147483647 w 18"/>
              <a:gd name="T43" fmla="*/ 2147483647 h 104"/>
              <a:gd name="T44" fmla="*/ 2147483647 w 18"/>
              <a:gd name="T45" fmla="*/ 2147483647 h 104"/>
              <a:gd name="T46" fmla="*/ 2147483647 w 18"/>
              <a:gd name="T47" fmla="*/ 2147483647 h 104"/>
              <a:gd name="T48" fmla="*/ 2147483647 w 18"/>
              <a:gd name="T49" fmla="*/ 2147483647 h 104"/>
              <a:gd name="T50" fmla="*/ 2147483647 w 18"/>
              <a:gd name="T51" fmla="*/ 2147483647 h 104"/>
              <a:gd name="T52" fmla="*/ 2147483647 w 18"/>
              <a:gd name="T53" fmla="*/ 2147483647 h 104"/>
              <a:gd name="T54" fmla="*/ 2147483647 w 18"/>
              <a:gd name="T55" fmla="*/ 2147483647 h 104"/>
              <a:gd name="T56" fmla="*/ 2147483647 w 18"/>
              <a:gd name="T57" fmla="*/ 2147483647 h 104"/>
              <a:gd name="T58" fmla="*/ 2147483647 w 18"/>
              <a:gd name="T59" fmla="*/ 2147483647 h 104"/>
              <a:gd name="T60" fmla="*/ 2147483647 w 18"/>
              <a:gd name="T61" fmla="*/ 2147483647 h 104"/>
              <a:gd name="T62" fmla="*/ 2147483647 w 18"/>
              <a:gd name="T63" fmla="*/ 2147483647 h 104"/>
              <a:gd name="T64" fmla="*/ 0 w 18"/>
              <a:gd name="T65" fmla="*/ 0 h 10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8"/>
              <a:gd name="T100" fmla="*/ 0 h 104"/>
              <a:gd name="T101" fmla="*/ 18 w 18"/>
              <a:gd name="T102" fmla="*/ 104 h 10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8" h="104">
                <a:moveTo>
                  <a:pt x="0" y="103"/>
                </a:moveTo>
                <a:lnTo>
                  <a:pt x="0" y="102"/>
                </a:lnTo>
                <a:lnTo>
                  <a:pt x="2" y="99"/>
                </a:lnTo>
                <a:lnTo>
                  <a:pt x="2" y="97"/>
                </a:lnTo>
                <a:lnTo>
                  <a:pt x="4" y="96"/>
                </a:lnTo>
                <a:lnTo>
                  <a:pt x="4" y="95"/>
                </a:lnTo>
                <a:lnTo>
                  <a:pt x="7" y="92"/>
                </a:lnTo>
                <a:lnTo>
                  <a:pt x="7" y="91"/>
                </a:lnTo>
                <a:lnTo>
                  <a:pt x="8" y="90"/>
                </a:lnTo>
                <a:lnTo>
                  <a:pt x="8" y="86"/>
                </a:lnTo>
                <a:lnTo>
                  <a:pt x="8" y="85"/>
                </a:lnTo>
                <a:lnTo>
                  <a:pt x="8" y="80"/>
                </a:lnTo>
                <a:lnTo>
                  <a:pt x="11" y="78"/>
                </a:lnTo>
                <a:lnTo>
                  <a:pt x="11" y="73"/>
                </a:lnTo>
                <a:lnTo>
                  <a:pt x="13" y="72"/>
                </a:lnTo>
                <a:lnTo>
                  <a:pt x="13" y="66"/>
                </a:lnTo>
                <a:lnTo>
                  <a:pt x="17" y="64"/>
                </a:lnTo>
                <a:lnTo>
                  <a:pt x="17" y="38"/>
                </a:lnTo>
                <a:lnTo>
                  <a:pt x="13" y="36"/>
                </a:lnTo>
                <a:lnTo>
                  <a:pt x="13" y="30"/>
                </a:lnTo>
                <a:lnTo>
                  <a:pt x="11" y="29"/>
                </a:lnTo>
                <a:lnTo>
                  <a:pt x="11" y="24"/>
                </a:lnTo>
                <a:lnTo>
                  <a:pt x="8" y="21"/>
                </a:lnTo>
                <a:lnTo>
                  <a:pt x="8" y="18"/>
                </a:lnTo>
                <a:lnTo>
                  <a:pt x="8" y="16"/>
                </a:lnTo>
                <a:lnTo>
                  <a:pt x="8" y="13"/>
                </a:lnTo>
                <a:lnTo>
                  <a:pt x="7" y="11"/>
                </a:lnTo>
                <a:lnTo>
                  <a:pt x="7" y="10"/>
                </a:lnTo>
                <a:lnTo>
                  <a:pt x="4" y="8"/>
                </a:lnTo>
                <a:lnTo>
                  <a:pt x="4" y="6"/>
                </a:lnTo>
                <a:lnTo>
                  <a:pt x="2" y="5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12700" cap="rnd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  <p:sp>
        <p:nvSpPr>
          <p:cNvPr id="3244" name="Line 539"/>
          <p:cNvSpPr>
            <a:spLocks noChangeShapeType="1"/>
          </p:cNvSpPr>
          <p:nvPr/>
        </p:nvSpPr>
        <p:spPr bwMode="auto">
          <a:xfrm>
            <a:off x="6002338" y="1315244"/>
            <a:ext cx="733425" cy="0"/>
          </a:xfrm>
          <a:prstGeom prst="line">
            <a:avLst/>
          </a:prstGeom>
          <a:noFill/>
          <a:ln w="9525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45" name="Line 540"/>
          <p:cNvSpPr>
            <a:spLocks noChangeShapeType="1"/>
          </p:cNvSpPr>
          <p:nvPr/>
        </p:nvSpPr>
        <p:spPr bwMode="auto">
          <a:xfrm flipV="1">
            <a:off x="6735763" y="1315244"/>
            <a:ext cx="0" cy="65088"/>
          </a:xfrm>
          <a:prstGeom prst="line">
            <a:avLst/>
          </a:prstGeom>
          <a:noFill/>
          <a:ln w="9525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grpSp>
        <p:nvGrpSpPr>
          <p:cNvPr id="3246" name="Group 541"/>
          <p:cNvGrpSpPr>
            <a:grpSpLocks/>
          </p:cNvGrpSpPr>
          <p:nvPr/>
        </p:nvGrpSpPr>
        <p:grpSpPr bwMode="auto">
          <a:xfrm>
            <a:off x="5313363" y="4868069"/>
            <a:ext cx="403225" cy="314325"/>
            <a:chOff x="3956" y="2951"/>
            <a:chExt cx="275" cy="198"/>
          </a:xfrm>
        </p:grpSpPr>
        <p:sp>
          <p:nvSpPr>
            <p:cNvPr id="3933" name="Freeform 542"/>
            <p:cNvSpPr>
              <a:spLocks/>
            </p:cNvSpPr>
            <p:nvPr/>
          </p:nvSpPr>
          <p:spPr bwMode="auto">
            <a:xfrm>
              <a:off x="3997" y="2951"/>
              <a:ext cx="144" cy="109"/>
            </a:xfrm>
            <a:custGeom>
              <a:avLst/>
              <a:gdLst>
                <a:gd name="T0" fmla="*/ 0 w 144"/>
                <a:gd name="T1" fmla="*/ 0 h 109"/>
                <a:gd name="T2" fmla="*/ 143 w 144"/>
                <a:gd name="T3" fmla="*/ 0 h 109"/>
                <a:gd name="T4" fmla="*/ 143 w 144"/>
                <a:gd name="T5" fmla="*/ 108 h 109"/>
                <a:gd name="T6" fmla="*/ 0 w 144"/>
                <a:gd name="T7" fmla="*/ 108 h 109"/>
                <a:gd name="T8" fmla="*/ 0 w 144"/>
                <a:gd name="T9" fmla="*/ 0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109"/>
                <a:gd name="T17" fmla="*/ 144 w 144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109">
                  <a:moveTo>
                    <a:pt x="0" y="0"/>
                  </a:moveTo>
                  <a:lnTo>
                    <a:pt x="143" y="0"/>
                  </a:lnTo>
                  <a:lnTo>
                    <a:pt x="143" y="108"/>
                  </a:lnTo>
                  <a:lnTo>
                    <a:pt x="0" y="108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34" name="Freeform 543"/>
            <p:cNvSpPr>
              <a:spLocks/>
            </p:cNvSpPr>
            <p:nvPr/>
          </p:nvSpPr>
          <p:spPr bwMode="auto">
            <a:xfrm>
              <a:off x="4000" y="2956"/>
              <a:ext cx="138" cy="98"/>
            </a:xfrm>
            <a:custGeom>
              <a:avLst/>
              <a:gdLst>
                <a:gd name="T0" fmla="*/ 0 w 138"/>
                <a:gd name="T1" fmla="*/ 0 h 98"/>
                <a:gd name="T2" fmla="*/ 137 w 138"/>
                <a:gd name="T3" fmla="*/ 0 h 98"/>
                <a:gd name="T4" fmla="*/ 137 w 138"/>
                <a:gd name="T5" fmla="*/ 97 h 98"/>
                <a:gd name="T6" fmla="*/ 0 w 138"/>
                <a:gd name="T7" fmla="*/ 97 h 98"/>
                <a:gd name="T8" fmla="*/ 0 w 138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98"/>
                <a:gd name="T17" fmla="*/ 138 w 138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98">
                  <a:moveTo>
                    <a:pt x="0" y="0"/>
                  </a:moveTo>
                  <a:lnTo>
                    <a:pt x="137" y="0"/>
                  </a:lnTo>
                  <a:lnTo>
                    <a:pt x="137" y="97"/>
                  </a:lnTo>
                  <a:lnTo>
                    <a:pt x="0" y="97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35" name="Freeform 544"/>
            <p:cNvSpPr>
              <a:spLocks/>
            </p:cNvSpPr>
            <p:nvPr/>
          </p:nvSpPr>
          <p:spPr bwMode="auto">
            <a:xfrm>
              <a:off x="3956" y="3132"/>
              <a:ext cx="210" cy="17"/>
            </a:xfrm>
            <a:custGeom>
              <a:avLst/>
              <a:gdLst>
                <a:gd name="T0" fmla="*/ 0 w 210"/>
                <a:gd name="T1" fmla="*/ 0 h 17"/>
                <a:gd name="T2" fmla="*/ 209 w 210"/>
                <a:gd name="T3" fmla="*/ 0 h 17"/>
                <a:gd name="T4" fmla="*/ 207 w 210"/>
                <a:gd name="T5" fmla="*/ 16 h 17"/>
                <a:gd name="T6" fmla="*/ 0 w 210"/>
                <a:gd name="T7" fmla="*/ 16 h 17"/>
                <a:gd name="T8" fmla="*/ 0 w 21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7"/>
                <a:gd name="T17" fmla="*/ 210 w 21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7">
                  <a:moveTo>
                    <a:pt x="0" y="0"/>
                  </a:moveTo>
                  <a:lnTo>
                    <a:pt x="209" y="0"/>
                  </a:lnTo>
                  <a:lnTo>
                    <a:pt x="20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36" name="Freeform 545"/>
            <p:cNvSpPr>
              <a:spLocks/>
            </p:cNvSpPr>
            <p:nvPr/>
          </p:nvSpPr>
          <p:spPr bwMode="auto">
            <a:xfrm>
              <a:off x="3956" y="3107"/>
              <a:ext cx="210" cy="26"/>
            </a:xfrm>
            <a:custGeom>
              <a:avLst/>
              <a:gdLst>
                <a:gd name="T0" fmla="*/ 8 w 210"/>
                <a:gd name="T1" fmla="*/ 0 h 26"/>
                <a:gd name="T2" fmla="*/ 196 w 210"/>
                <a:gd name="T3" fmla="*/ 0 h 26"/>
                <a:gd name="T4" fmla="*/ 209 w 210"/>
                <a:gd name="T5" fmla="*/ 25 h 26"/>
                <a:gd name="T6" fmla="*/ 0 w 210"/>
                <a:gd name="T7" fmla="*/ 25 h 26"/>
                <a:gd name="T8" fmla="*/ 8 w 210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26"/>
                <a:gd name="T17" fmla="*/ 210 w 210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26">
                  <a:moveTo>
                    <a:pt x="8" y="0"/>
                  </a:moveTo>
                  <a:lnTo>
                    <a:pt x="196" y="0"/>
                  </a:lnTo>
                  <a:lnTo>
                    <a:pt x="209" y="25"/>
                  </a:lnTo>
                  <a:lnTo>
                    <a:pt x="0" y="25"/>
                  </a:lnTo>
                  <a:lnTo>
                    <a:pt x="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37" name="Freeform 546"/>
            <p:cNvSpPr>
              <a:spLocks/>
            </p:cNvSpPr>
            <p:nvPr/>
          </p:nvSpPr>
          <p:spPr bwMode="auto">
            <a:xfrm>
              <a:off x="3968" y="3110"/>
              <a:ext cx="184" cy="22"/>
            </a:xfrm>
            <a:custGeom>
              <a:avLst/>
              <a:gdLst>
                <a:gd name="T0" fmla="*/ 6 w 184"/>
                <a:gd name="T1" fmla="*/ 0 h 22"/>
                <a:gd name="T2" fmla="*/ 175 w 184"/>
                <a:gd name="T3" fmla="*/ 0 h 22"/>
                <a:gd name="T4" fmla="*/ 183 w 184"/>
                <a:gd name="T5" fmla="*/ 21 h 22"/>
                <a:gd name="T6" fmla="*/ 0 w 184"/>
                <a:gd name="T7" fmla="*/ 21 h 22"/>
                <a:gd name="T8" fmla="*/ 6 w 184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4"/>
                <a:gd name="T16" fmla="*/ 0 h 22"/>
                <a:gd name="T17" fmla="*/ 184 w 184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4" h="22">
                  <a:moveTo>
                    <a:pt x="6" y="0"/>
                  </a:moveTo>
                  <a:lnTo>
                    <a:pt x="175" y="0"/>
                  </a:lnTo>
                  <a:lnTo>
                    <a:pt x="183" y="21"/>
                  </a:lnTo>
                  <a:lnTo>
                    <a:pt x="0" y="21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38" name="Freeform 547"/>
            <p:cNvSpPr>
              <a:spLocks/>
            </p:cNvSpPr>
            <p:nvPr/>
          </p:nvSpPr>
          <p:spPr bwMode="auto">
            <a:xfrm>
              <a:off x="3970" y="3110"/>
              <a:ext cx="181" cy="21"/>
            </a:xfrm>
            <a:custGeom>
              <a:avLst/>
              <a:gdLst>
                <a:gd name="T0" fmla="*/ 6 w 181"/>
                <a:gd name="T1" fmla="*/ 0 h 21"/>
                <a:gd name="T2" fmla="*/ 172 w 181"/>
                <a:gd name="T3" fmla="*/ 0 h 21"/>
                <a:gd name="T4" fmla="*/ 180 w 181"/>
                <a:gd name="T5" fmla="*/ 20 h 21"/>
                <a:gd name="T6" fmla="*/ 0 w 181"/>
                <a:gd name="T7" fmla="*/ 20 h 21"/>
                <a:gd name="T8" fmla="*/ 5 w 181"/>
                <a:gd name="T9" fmla="*/ 0 h 21"/>
                <a:gd name="T10" fmla="*/ 6 w 181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1"/>
                <a:gd name="T19" fmla="*/ 0 h 21"/>
                <a:gd name="T20" fmla="*/ 181 w 18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1" h="21">
                  <a:moveTo>
                    <a:pt x="6" y="0"/>
                  </a:moveTo>
                  <a:lnTo>
                    <a:pt x="172" y="0"/>
                  </a:lnTo>
                  <a:lnTo>
                    <a:pt x="180" y="20"/>
                  </a:lnTo>
                  <a:lnTo>
                    <a:pt x="0" y="2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39" name="Freeform 548"/>
            <p:cNvSpPr>
              <a:spLocks/>
            </p:cNvSpPr>
            <p:nvPr/>
          </p:nvSpPr>
          <p:spPr bwMode="auto">
            <a:xfrm>
              <a:off x="3979" y="3111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40" name="Freeform 549"/>
            <p:cNvSpPr>
              <a:spLocks/>
            </p:cNvSpPr>
            <p:nvPr/>
          </p:nvSpPr>
          <p:spPr bwMode="auto">
            <a:xfrm>
              <a:off x="3978" y="3110"/>
              <a:ext cx="18" cy="17"/>
            </a:xfrm>
            <a:custGeom>
              <a:avLst/>
              <a:gdLst>
                <a:gd name="T0" fmla="*/ 14 w 18"/>
                <a:gd name="T1" fmla="*/ 16 h 17"/>
                <a:gd name="T2" fmla="*/ 17 w 18"/>
                <a:gd name="T3" fmla="*/ 0 h 17"/>
                <a:gd name="T4" fmla="*/ 1 w 18"/>
                <a:gd name="T5" fmla="*/ 0 h 17"/>
                <a:gd name="T6" fmla="*/ 0 w 18"/>
                <a:gd name="T7" fmla="*/ 16 h 17"/>
                <a:gd name="T8" fmla="*/ 14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4" y="16"/>
                  </a:moveTo>
                  <a:lnTo>
                    <a:pt x="17" y="0"/>
                  </a:lnTo>
                  <a:lnTo>
                    <a:pt x="1" y="0"/>
                  </a:lnTo>
                  <a:lnTo>
                    <a:pt x="0" y="16"/>
                  </a:lnTo>
                  <a:lnTo>
                    <a:pt x="1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41" name="Freeform 550"/>
            <p:cNvSpPr>
              <a:spLocks/>
            </p:cNvSpPr>
            <p:nvPr/>
          </p:nvSpPr>
          <p:spPr bwMode="auto">
            <a:xfrm>
              <a:off x="3995" y="3111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42" name="Freeform 551"/>
            <p:cNvSpPr>
              <a:spLocks/>
            </p:cNvSpPr>
            <p:nvPr/>
          </p:nvSpPr>
          <p:spPr bwMode="auto">
            <a:xfrm>
              <a:off x="3995" y="3110"/>
              <a:ext cx="24" cy="17"/>
            </a:xfrm>
            <a:custGeom>
              <a:avLst/>
              <a:gdLst>
                <a:gd name="T0" fmla="*/ 23 w 24"/>
                <a:gd name="T1" fmla="*/ 16 h 17"/>
                <a:gd name="T2" fmla="*/ 23 w 24"/>
                <a:gd name="T3" fmla="*/ 0 h 17"/>
                <a:gd name="T4" fmla="*/ 0 w 24"/>
                <a:gd name="T5" fmla="*/ 0 h 17"/>
                <a:gd name="T6" fmla="*/ 0 w 24"/>
                <a:gd name="T7" fmla="*/ 16 h 17"/>
                <a:gd name="T8" fmla="*/ 23 w 2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16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3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43" name="Freeform 552"/>
            <p:cNvSpPr>
              <a:spLocks/>
            </p:cNvSpPr>
            <p:nvPr/>
          </p:nvSpPr>
          <p:spPr bwMode="auto">
            <a:xfrm>
              <a:off x="4028" y="3111"/>
              <a:ext cx="24" cy="17"/>
            </a:xfrm>
            <a:custGeom>
              <a:avLst/>
              <a:gdLst>
                <a:gd name="T0" fmla="*/ 23 w 24"/>
                <a:gd name="T1" fmla="*/ 16 h 17"/>
                <a:gd name="T2" fmla="*/ 23 w 24"/>
                <a:gd name="T3" fmla="*/ 0 h 17"/>
                <a:gd name="T4" fmla="*/ 0 w 24"/>
                <a:gd name="T5" fmla="*/ 0 h 17"/>
                <a:gd name="T6" fmla="*/ 0 w 24"/>
                <a:gd name="T7" fmla="*/ 16 h 17"/>
                <a:gd name="T8" fmla="*/ 23 w 2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16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3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44" name="Freeform 553"/>
            <p:cNvSpPr>
              <a:spLocks/>
            </p:cNvSpPr>
            <p:nvPr/>
          </p:nvSpPr>
          <p:spPr bwMode="auto">
            <a:xfrm>
              <a:off x="4026" y="3110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45" name="Freeform 554"/>
            <p:cNvSpPr>
              <a:spLocks/>
            </p:cNvSpPr>
            <p:nvPr/>
          </p:nvSpPr>
          <p:spPr bwMode="auto">
            <a:xfrm>
              <a:off x="4063" y="3111"/>
              <a:ext cx="24" cy="17"/>
            </a:xfrm>
            <a:custGeom>
              <a:avLst/>
              <a:gdLst>
                <a:gd name="T0" fmla="*/ 23 w 24"/>
                <a:gd name="T1" fmla="*/ 16 h 17"/>
                <a:gd name="T2" fmla="*/ 23 w 24"/>
                <a:gd name="T3" fmla="*/ 0 h 17"/>
                <a:gd name="T4" fmla="*/ 0 w 24"/>
                <a:gd name="T5" fmla="*/ 0 h 17"/>
                <a:gd name="T6" fmla="*/ 0 w 24"/>
                <a:gd name="T7" fmla="*/ 16 h 17"/>
                <a:gd name="T8" fmla="*/ 23 w 2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16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3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46" name="Freeform 555"/>
            <p:cNvSpPr>
              <a:spLocks/>
            </p:cNvSpPr>
            <p:nvPr/>
          </p:nvSpPr>
          <p:spPr bwMode="auto">
            <a:xfrm>
              <a:off x="4063" y="3110"/>
              <a:ext cx="24" cy="17"/>
            </a:xfrm>
            <a:custGeom>
              <a:avLst/>
              <a:gdLst>
                <a:gd name="T0" fmla="*/ 23 w 24"/>
                <a:gd name="T1" fmla="*/ 16 h 17"/>
                <a:gd name="T2" fmla="*/ 23 w 24"/>
                <a:gd name="T3" fmla="*/ 0 h 17"/>
                <a:gd name="T4" fmla="*/ 0 w 24"/>
                <a:gd name="T5" fmla="*/ 0 h 17"/>
                <a:gd name="T6" fmla="*/ 0 w 24"/>
                <a:gd name="T7" fmla="*/ 16 h 17"/>
                <a:gd name="T8" fmla="*/ 23 w 2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16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3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47" name="Freeform 556"/>
            <p:cNvSpPr>
              <a:spLocks/>
            </p:cNvSpPr>
            <p:nvPr/>
          </p:nvSpPr>
          <p:spPr bwMode="auto">
            <a:xfrm>
              <a:off x="3974" y="3115"/>
              <a:ext cx="113" cy="17"/>
            </a:xfrm>
            <a:custGeom>
              <a:avLst/>
              <a:gdLst>
                <a:gd name="T0" fmla="*/ 2 w 113"/>
                <a:gd name="T1" fmla="*/ 0 h 17"/>
                <a:gd name="T2" fmla="*/ 112 w 113"/>
                <a:gd name="T3" fmla="*/ 0 h 17"/>
                <a:gd name="T4" fmla="*/ 112 w 113"/>
                <a:gd name="T5" fmla="*/ 16 h 17"/>
                <a:gd name="T6" fmla="*/ 0 w 113"/>
                <a:gd name="T7" fmla="*/ 16 h 17"/>
                <a:gd name="T8" fmla="*/ 2 w 11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"/>
                <a:gd name="T16" fmla="*/ 0 h 17"/>
                <a:gd name="T17" fmla="*/ 113 w 11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" h="17">
                  <a:moveTo>
                    <a:pt x="2" y="0"/>
                  </a:moveTo>
                  <a:lnTo>
                    <a:pt x="112" y="0"/>
                  </a:lnTo>
                  <a:lnTo>
                    <a:pt x="112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48" name="Freeform 557"/>
            <p:cNvSpPr>
              <a:spLocks/>
            </p:cNvSpPr>
            <p:nvPr/>
          </p:nvSpPr>
          <p:spPr bwMode="auto">
            <a:xfrm>
              <a:off x="3976" y="3117"/>
              <a:ext cx="111" cy="17"/>
            </a:xfrm>
            <a:custGeom>
              <a:avLst/>
              <a:gdLst>
                <a:gd name="T0" fmla="*/ 0 w 111"/>
                <a:gd name="T1" fmla="*/ 0 h 17"/>
                <a:gd name="T2" fmla="*/ 110 w 111"/>
                <a:gd name="T3" fmla="*/ 0 h 17"/>
                <a:gd name="T4" fmla="*/ 110 w 111"/>
                <a:gd name="T5" fmla="*/ 16 h 17"/>
                <a:gd name="T6" fmla="*/ 0 w 111"/>
                <a:gd name="T7" fmla="*/ 16 h 17"/>
                <a:gd name="T8" fmla="*/ 0 w 11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17"/>
                <a:gd name="T17" fmla="*/ 111 w 11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17">
                  <a:moveTo>
                    <a:pt x="0" y="0"/>
                  </a:moveTo>
                  <a:lnTo>
                    <a:pt x="110" y="0"/>
                  </a:lnTo>
                  <a:lnTo>
                    <a:pt x="110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49" name="Freeform 558"/>
            <p:cNvSpPr>
              <a:spLocks/>
            </p:cNvSpPr>
            <p:nvPr/>
          </p:nvSpPr>
          <p:spPr bwMode="auto">
            <a:xfrm>
              <a:off x="3977" y="3115"/>
              <a:ext cx="110" cy="17"/>
            </a:xfrm>
            <a:custGeom>
              <a:avLst/>
              <a:gdLst>
                <a:gd name="T0" fmla="*/ 0 w 110"/>
                <a:gd name="T1" fmla="*/ 0 h 17"/>
                <a:gd name="T2" fmla="*/ 109 w 110"/>
                <a:gd name="T3" fmla="*/ 0 h 17"/>
                <a:gd name="T4" fmla="*/ 109 w 110"/>
                <a:gd name="T5" fmla="*/ 16 h 17"/>
                <a:gd name="T6" fmla="*/ 0 w 110"/>
                <a:gd name="T7" fmla="*/ 16 h 17"/>
                <a:gd name="T8" fmla="*/ 0 w 11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"/>
                <a:gd name="T16" fmla="*/ 0 h 17"/>
                <a:gd name="T17" fmla="*/ 110 w 11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" h="17">
                  <a:moveTo>
                    <a:pt x="0" y="0"/>
                  </a:moveTo>
                  <a:lnTo>
                    <a:pt x="109" y="0"/>
                  </a:lnTo>
                  <a:lnTo>
                    <a:pt x="109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50" name="Freeform 559"/>
            <p:cNvSpPr>
              <a:spLocks/>
            </p:cNvSpPr>
            <p:nvPr/>
          </p:nvSpPr>
          <p:spPr bwMode="auto">
            <a:xfrm>
              <a:off x="3974" y="3119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51" name="Freeform 560"/>
            <p:cNvSpPr>
              <a:spLocks/>
            </p:cNvSpPr>
            <p:nvPr/>
          </p:nvSpPr>
          <p:spPr bwMode="auto">
            <a:xfrm>
              <a:off x="3973" y="3123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18 w 19"/>
                <a:gd name="T3" fmla="*/ 16 h 17"/>
                <a:gd name="T4" fmla="*/ 0 w 19"/>
                <a:gd name="T5" fmla="*/ 16 h 17"/>
                <a:gd name="T6" fmla="*/ 1 w 19"/>
                <a:gd name="T7" fmla="*/ 0 h 17"/>
                <a:gd name="T8" fmla="*/ 18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0"/>
                  </a:moveTo>
                  <a:lnTo>
                    <a:pt x="18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52" name="Freeform 561"/>
            <p:cNvSpPr>
              <a:spLocks/>
            </p:cNvSpPr>
            <p:nvPr/>
          </p:nvSpPr>
          <p:spPr bwMode="auto">
            <a:xfrm>
              <a:off x="4078" y="3119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16 h 17"/>
                <a:gd name="T4" fmla="*/ 18 w 19"/>
                <a:gd name="T5" fmla="*/ 16 h 17"/>
                <a:gd name="T6" fmla="*/ 18 w 19"/>
                <a:gd name="T7" fmla="*/ 0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18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53" name="Freeform 562"/>
            <p:cNvSpPr>
              <a:spLocks/>
            </p:cNvSpPr>
            <p:nvPr/>
          </p:nvSpPr>
          <p:spPr bwMode="auto">
            <a:xfrm>
              <a:off x="4077" y="3123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16 h 17"/>
                <a:gd name="T4" fmla="*/ 18 w 19"/>
                <a:gd name="T5" fmla="*/ 16 h 17"/>
                <a:gd name="T6" fmla="*/ 18 w 19"/>
                <a:gd name="T7" fmla="*/ 0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18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54" name="Freeform 563"/>
            <p:cNvSpPr>
              <a:spLocks/>
            </p:cNvSpPr>
            <p:nvPr/>
          </p:nvSpPr>
          <p:spPr bwMode="auto">
            <a:xfrm>
              <a:off x="3984" y="3119"/>
              <a:ext cx="94" cy="17"/>
            </a:xfrm>
            <a:custGeom>
              <a:avLst/>
              <a:gdLst>
                <a:gd name="T0" fmla="*/ 0 w 94"/>
                <a:gd name="T1" fmla="*/ 0 h 17"/>
                <a:gd name="T2" fmla="*/ 0 w 94"/>
                <a:gd name="T3" fmla="*/ 16 h 17"/>
                <a:gd name="T4" fmla="*/ 93 w 94"/>
                <a:gd name="T5" fmla="*/ 16 h 17"/>
                <a:gd name="T6" fmla="*/ 93 w 94"/>
                <a:gd name="T7" fmla="*/ 0 h 17"/>
                <a:gd name="T8" fmla="*/ 0 w 94"/>
                <a:gd name="T9" fmla="*/ 0 h 17"/>
                <a:gd name="T10" fmla="*/ 0 w 94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7"/>
                <a:gd name="T20" fmla="*/ 94 w 9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7">
                  <a:moveTo>
                    <a:pt x="0" y="0"/>
                  </a:moveTo>
                  <a:lnTo>
                    <a:pt x="0" y="16"/>
                  </a:lnTo>
                  <a:lnTo>
                    <a:pt x="93" y="16"/>
                  </a:lnTo>
                  <a:lnTo>
                    <a:pt x="93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55" name="Freeform 564"/>
            <p:cNvSpPr>
              <a:spLocks/>
            </p:cNvSpPr>
            <p:nvPr/>
          </p:nvSpPr>
          <p:spPr bwMode="auto">
            <a:xfrm>
              <a:off x="3985" y="3123"/>
              <a:ext cx="92" cy="17"/>
            </a:xfrm>
            <a:custGeom>
              <a:avLst/>
              <a:gdLst>
                <a:gd name="T0" fmla="*/ 0 w 92"/>
                <a:gd name="T1" fmla="*/ 0 h 17"/>
                <a:gd name="T2" fmla="*/ 0 w 92"/>
                <a:gd name="T3" fmla="*/ 16 h 17"/>
                <a:gd name="T4" fmla="*/ 91 w 92"/>
                <a:gd name="T5" fmla="*/ 16 h 17"/>
                <a:gd name="T6" fmla="*/ 91 w 92"/>
                <a:gd name="T7" fmla="*/ 0 h 17"/>
                <a:gd name="T8" fmla="*/ 2 w 92"/>
                <a:gd name="T9" fmla="*/ 0 h 17"/>
                <a:gd name="T10" fmla="*/ 0 w 9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2"/>
                <a:gd name="T19" fmla="*/ 0 h 17"/>
                <a:gd name="T20" fmla="*/ 92 w 9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2" h="17">
                  <a:moveTo>
                    <a:pt x="0" y="0"/>
                  </a:moveTo>
                  <a:lnTo>
                    <a:pt x="0" y="16"/>
                  </a:lnTo>
                  <a:lnTo>
                    <a:pt x="91" y="16"/>
                  </a:lnTo>
                  <a:lnTo>
                    <a:pt x="91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56" name="Freeform 565"/>
            <p:cNvSpPr>
              <a:spLocks/>
            </p:cNvSpPr>
            <p:nvPr/>
          </p:nvSpPr>
          <p:spPr bwMode="auto">
            <a:xfrm>
              <a:off x="3973" y="3126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4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4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57" name="Freeform 566"/>
            <p:cNvSpPr>
              <a:spLocks/>
            </p:cNvSpPr>
            <p:nvPr/>
          </p:nvSpPr>
          <p:spPr bwMode="auto">
            <a:xfrm>
              <a:off x="3972" y="3125"/>
              <a:ext cx="19" cy="17"/>
            </a:xfrm>
            <a:custGeom>
              <a:avLst/>
              <a:gdLst>
                <a:gd name="T0" fmla="*/ 2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2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2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58" name="Freeform 567"/>
            <p:cNvSpPr>
              <a:spLocks/>
            </p:cNvSpPr>
            <p:nvPr/>
          </p:nvSpPr>
          <p:spPr bwMode="auto">
            <a:xfrm>
              <a:off x="3987" y="3126"/>
              <a:ext cx="89" cy="17"/>
            </a:xfrm>
            <a:custGeom>
              <a:avLst/>
              <a:gdLst>
                <a:gd name="T0" fmla="*/ 0 w 89"/>
                <a:gd name="T1" fmla="*/ 0 h 17"/>
                <a:gd name="T2" fmla="*/ 0 w 89"/>
                <a:gd name="T3" fmla="*/ 16 h 17"/>
                <a:gd name="T4" fmla="*/ 86 w 89"/>
                <a:gd name="T5" fmla="*/ 16 h 17"/>
                <a:gd name="T6" fmla="*/ 88 w 89"/>
                <a:gd name="T7" fmla="*/ 0 h 17"/>
                <a:gd name="T8" fmla="*/ 0 w 8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7"/>
                <a:gd name="T17" fmla="*/ 89 w 8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7">
                  <a:moveTo>
                    <a:pt x="0" y="0"/>
                  </a:moveTo>
                  <a:lnTo>
                    <a:pt x="0" y="16"/>
                  </a:lnTo>
                  <a:lnTo>
                    <a:pt x="86" y="16"/>
                  </a:ln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59" name="Freeform 568"/>
            <p:cNvSpPr>
              <a:spLocks/>
            </p:cNvSpPr>
            <p:nvPr/>
          </p:nvSpPr>
          <p:spPr bwMode="auto">
            <a:xfrm>
              <a:off x="3987" y="3125"/>
              <a:ext cx="88" cy="17"/>
            </a:xfrm>
            <a:custGeom>
              <a:avLst/>
              <a:gdLst>
                <a:gd name="T0" fmla="*/ 0 w 88"/>
                <a:gd name="T1" fmla="*/ 0 h 17"/>
                <a:gd name="T2" fmla="*/ 0 w 88"/>
                <a:gd name="T3" fmla="*/ 16 h 17"/>
                <a:gd name="T4" fmla="*/ 87 w 88"/>
                <a:gd name="T5" fmla="*/ 16 h 17"/>
                <a:gd name="T6" fmla="*/ 87 w 88"/>
                <a:gd name="T7" fmla="*/ 0 h 17"/>
                <a:gd name="T8" fmla="*/ 0 w 8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7"/>
                <a:gd name="T17" fmla="*/ 88 w 8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7">
                  <a:moveTo>
                    <a:pt x="0" y="0"/>
                  </a:moveTo>
                  <a:lnTo>
                    <a:pt x="0" y="16"/>
                  </a:lnTo>
                  <a:lnTo>
                    <a:pt x="87" y="16"/>
                  </a:lnTo>
                  <a:lnTo>
                    <a:pt x="87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60" name="Freeform 569"/>
            <p:cNvSpPr>
              <a:spLocks/>
            </p:cNvSpPr>
            <p:nvPr/>
          </p:nvSpPr>
          <p:spPr bwMode="auto">
            <a:xfrm>
              <a:off x="4082" y="3126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0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61" name="Freeform 570"/>
            <p:cNvSpPr>
              <a:spLocks/>
            </p:cNvSpPr>
            <p:nvPr/>
          </p:nvSpPr>
          <p:spPr bwMode="auto">
            <a:xfrm>
              <a:off x="4081" y="3125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2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2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62" name="Freeform 571"/>
            <p:cNvSpPr>
              <a:spLocks/>
            </p:cNvSpPr>
            <p:nvPr/>
          </p:nvSpPr>
          <p:spPr bwMode="auto">
            <a:xfrm>
              <a:off x="4094" y="3111"/>
              <a:ext cx="20" cy="17"/>
            </a:xfrm>
            <a:custGeom>
              <a:avLst/>
              <a:gdLst>
                <a:gd name="T0" fmla="*/ 19 w 20"/>
                <a:gd name="T1" fmla="*/ 16 h 17"/>
                <a:gd name="T2" fmla="*/ 19 w 20"/>
                <a:gd name="T3" fmla="*/ 0 h 17"/>
                <a:gd name="T4" fmla="*/ 0 w 20"/>
                <a:gd name="T5" fmla="*/ 0 h 17"/>
                <a:gd name="T6" fmla="*/ 0 w 20"/>
                <a:gd name="T7" fmla="*/ 16 h 17"/>
                <a:gd name="T8" fmla="*/ 19 w 20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9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63" name="Freeform 572"/>
            <p:cNvSpPr>
              <a:spLocks/>
            </p:cNvSpPr>
            <p:nvPr/>
          </p:nvSpPr>
          <p:spPr bwMode="auto">
            <a:xfrm>
              <a:off x="4094" y="3110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64" name="Freeform 573"/>
            <p:cNvSpPr>
              <a:spLocks/>
            </p:cNvSpPr>
            <p:nvPr/>
          </p:nvSpPr>
          <p:spPr bwMode="auto">
            <a:xfrm>
              <a:off x="4094" y="3115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18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2 h 17"/>
                <a:gd name="T10" fmla="*/ 0 w 2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7"/>
                <a:gd name="T20" fmla="*/ 22 w 2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7">
                  <a:moveTo>
                    <a:pt x="0" y="0"/>
                  </a:move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65" name="Freeform 574"/>
            <p:cNvSpPr>
              <a:spLocks/>
            </p:cNvSpPr>
            <p:nvPr/>
          </p:nvSpPr>
          <p:spPr bwMode="auto">
            <a:xfrm>
              <a:off x="4094" y="3115"/>
              <a:ext cx="20" cy="17"/>
            </a:xfrm>
            <a:custGeom>
              <a:avLst/>
              <a:gdLst>
                <a:gd name="T0" fmla="*/ 0 w 20"/>
                <a:gd name="T1" fmla="*/ 0 h 17"/>
                <a:gd name="T2" fmla="*/ 19 w 20"/>
                <a:gd name="T3" fmla="*/ 0 h 17"/>
                <a:gd name="T4" fmla="*/ 19 w 20"/>
                <a:gd name="T5" fmla="*/ 16 h 17"/>
                <a:gd name="T6" fmla="*/ 0 w 20"/>
                <a:gd name="T7" fmla="*/ 16 h 17"/>
                <a:gd name="T8" fmla="*/ 0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0" y="0"/>
                  </a:moveTo>
                  <a:lnTo>
                    <a:pt x="19" y="0"/>
                  </a:lnTo>
                  <a:lnTo>
                    <a:pt x="19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66" name="Freeform 575"/>
            <p:cNvSpPr>
              <a:spLocks/>
            </p:cNvSpPr>
            <p:nvPr/>
          </p:nvSpPr>
          <p:spPr bwMode="auto">
            <a:xfrm>
              <a:off x="4094" y="3117"/>
              <a:ext cx="21" cy="17"/>
            </a:xfrm>
            <a:custGeom>
              <a:avLst/>
              <a:gdLst>
                <a:gd name="T0" fmla="*/ 0 w 21"/>
                <a:gd name="T1" fmla="*/ 0 h 17"/>
                <a:gd name="T2" fmla="*/ 20 w 21"/>
                <a:gd name="T3" fmla="*/ 0 h 17"/>
                <a:gd name="T4" fmla="*/ 20 w 21"/>
                <a:gd name="T5" fmla="*/ 16 h 17"/>
                <a:gd name="T6" fmla="*/ 0 w 21"/>
                <a:gd name="T7" fmla="*/ 16 h 17"/>
                <a:gd name="T8" fmla="*/ 0 w 2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0" y="0"/>
                  </a:moveTo>
                  <a:lnTo>
                    <a:pt x="20" y="0"/>
                  </a:lnTo>
                  <a:lnTo>
                    <a:pt x="20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67" name="Freeform 576"/>
            <p:cNvSpPr>
              <a:spLocks/>
            </p:cNvSpPr>
            <p:nvPr/>
          </p:nvSpPr>
          <p:spPr bwMode="auto">
            <a:xfrm>
              <a:off x="4102" y="3123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68" name="Freeform 577"/>
            <p:cNvSpPr>
              <a:spLocks/>
            </p:cNvSpPr>
            <p:nvPr/>
          </p:nvSpPr>
          <p:spPr bwMode="auto">
            <a:xfrm>
              <a:off x="4101" y="3123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69" name="Freeform 578"/>
            <p:cNvSpPr>
              <a:spLocks/>
            </p:cNvSpPr>
            <p:nvPr/>
          </p:nvSpPr>
          <p:spPr bwMode="auto">
            <a:xfrm>
              <a:off x="4094" y="3126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2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70" name="Freeform 579"/>
            <p:cNvSpPr>
              <a:spLocks/>
            </p:cNvSpPr>
            <p:nvPr/>
          </p:nvSpPr>
          <p:spPr bwMode="auto">
            <a:xfrm>
              <a:off x="4094" y="3125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0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0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71" name="Freeform 580"/>
            <p:cNvSpPr>
              <a:spLocks/>
            </p:cNvSpPr>
            <p:nvPr/>
          </p:nvSpPr>
          <p:spPr bwMode="auto">
            <a:xfrm>
              <a:off x="4120" y="3111"/>
              <a:ext cx="22" cy="17"/>
            </a:xfrm>
            <a:custGeom>
              <a:avLst/>
              <a:gdLst>
                <a:gd name="T0" fmla="*/ 0 w 22"/>
                <a:gd name="T1" fmla="*/ 16 h 17"/>
                <a:gd name="T2" fmla="*/ 0 w 22"/>
                <a:gd name="T3" fmla="*/ 0 h 17"/>
                <a:gd name="T4" fmla="*/ 18 w 22"/>
                <a:gd name="T5" fmla="*/ 0 h 17"/>
                <a:gd name="T6" fmla="*/ 21 w 22"/>
                <a:gd name="T7" fmla="*/ 16 h 17"/>
                <a:gd name="T8" fmla="*/ 0 w 2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72" name="Freeform 581"/>
            <p:cNvSpPr>
              <a:spLocks/>
            </p:cNvSpPr>
            <p:nvPr/>
          </p:nvSpPr>
          <p:spPr bwMode="auto">
            <a:xfrm>
              <a:off x="4119" y="3110"/>
              <a:ext cx="22" cy="17"/>
            </a:xfrm>
            <a:custGeom>
              <a:avLst/>
              <a:gdLst>
                <a:gd name="T0" fmla="*/ 0 w 22"/>
                <a:gd name="T1" fmla="*/ 16 h 17"/>
                <a:gd name="T2" fmla="*/ 0 w 22"/>
                <a:gd name="T3" fmla="*/ 0 h 17"/>
                <a:gd name="T4" fmla="*/ 18 w 22"/>
                <a:gd name="T5" fmla="*/ 0 h 17"/>
                <a:gd name="T6" fmla="*/ 21 w 22"/>
                <a:gd name="T7" fmla="*/ 16 h 17"/>
                <a:gd name="T8" fmla="*/ 0 w 2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73" name="Freeform 582"/>
            <p:cNvSpPr>
              <a:spLocks/>
            </p:cNvSpPr>
            <p:nvPr/>
          </p:nvSpPr>
          <p:spPr bwMode="auto">
            <a:xfrm>
              <a:off x="4121" y="3115"/>
              <a:ext cx="28" cy="17"/>
            </a:xfrm>
            <a:custGeom>
              <a:avLst/>
              <a:gdLst>
                <a:gd name="T0" fmla="*/ 0 w 28"/>
                <a:gd name="T1" fmla="*/ 0 h 17"/>
                <a:gd name="T2" fmla="*/ 20 w 28"/>
                <a:gd name="T3" fmla="*/ 0 h 17"/>
                <a:gd name="T4" fmla="*/ 27 w 28"/>
                <a:gd name="T5" fmla="*/ 16 h 17"/>
                <a:gd name="T6" fmla="*/ 3 w 28"/>
                <a:gd name="T7" fmla="*/ 16 h 17"/>
                <a:gd name="T8" fmla="*/ 0 w 2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17"/>
                <a:gd name="T17" fmla="*/ 28 w 2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17">
                  <a:moveTo>
                    <a:pt x="0" y="0"/>
                  </a:moveTo>
                  <a:lnTo>
                    <a:pt x="20" y="0"/>
                  </a:lnTo>
                  <a:lnTo>
                    <a:pt x="27" y="16"/>
                  </a:lnTo>
                  <a:lnTo>
                    <a:pt x="3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74" name="Freeform 583"/>
            <p:cNvSpPr>
              <a:spLocks/>
            </p:cNvSpPr>
            <p:nvPr/>
          </p:nvSpPr>
          <p:spPr bwMode="auto">
            <a:xfrm>
              <a:off x="4120" y="3115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0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0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75" name="Freeform 584"/>
            <p:cNvSpPr>
              <a:spLocks/>
            </p:cNvSpPr>
            <p:nvPr/>
          </p:nvSpPr>
          <p:spPr bwMode="auto">
            <a:xfrm>
              <a:off x="4120" y="3117"/>
              <a:ext cx="24" cy="17"/>
            </a:xfrm>
            <a:custGeom>
              <a:avLst/>
              <a:gdLst>
                <a:gd name="T0" fmla="*/ 0 w 24"/>
                <a:gd name="T1" fmla="*/ 0 h 17"/>
                <a:gd name="T2" fmla="*/ 21 w 24"/>
                <a:gd name="T3" fmla="*/ 0 h 17"/>
                <a:gd name="T4" fmla="*/ 23 w 24"/>
                <a:gd name="T5" fmla="*/ 16 h 17"/>
                <a:gd name="T6" fmla="*/ 0 w 24"/>
                <a:gd name="T7" fmla="*/ 16 h 17"/>
                <a:gd name="T8" fmla="*/ 0 w 2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0" y="0"/>
                  </a:moveTo>
                  <a:lnTo>
                    <a:pt x="21" y="0"/>
                  </a:lnTo>
                  <a:lnTo>
                    <a:pt x="2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76" name="Freeform 585"/>
            <p:cNvSpPr>
              <a:spLocks/>
            </p:cNvSpPr>
            <p:nvPr/>
          </p:nvSpPr>
          <p:spPr bwMode="auto">
            <a:xfrm>
              <a:off x="4121" y="3119"/>
              <a:ext cx="25" cy="17"/>
            </a:xfrm>
            <a:custGeom>
              <a:avLst/>
              <a:gdLst>
                <a:gd name="T0" fmla="*/ 0 w 25"/>
                <a:gd name="T1" fmla="*/ 0 h 17"/>
                <a:gd name="T2" fmla="*/ 22 w 25"/>
                <a:gd name="T3" fmla="*/ 0 h 17"/>
                <a:gd name="T4" fmla="*/ 24 w 25"/>
                <a:gd name="T5" fmla="*/ 16 h 17"/>
                <a:gd name="T6" fmla="*/ 0 w 25"/>
                <a:gd name="T7" fmla="*/ 16 h 17"/>
                <a:gd name="T8" fmla="*/ 0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0" y="0"/>
                  </a:moveTo>
                  <a:lnTo>
                    <a:pt x="22" y="0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77" name="Freeform 586"/>
            <p:cNvSpPr>
              <a:spLocks/>
            </p:cNvSpPr>
            <p:nvPr/>
          </p:nvSpPr>
          <p:spPr bwMode="auto">
            <a:xfrm>
              <a:off x="4122" y="3123"/>
              <a:ext cx="25" cy="17"/>
            </a:xfrm>
            <a:custGeom>
              <a:avLst/>
              <a:gdLst>
                <a:gd name="T0" fmla="*/ 24 w 25"/>
                <a:gd name="T1" fmla="*/ 0 h 17"/>
                <a:gd name="T2" fmla="*/ 24 w 25"/>
                <a:gd name="T3" fmla="*/ 16 h 17"/>
                <a:gd name="T4" fmla="*/ 0 w 25"/>
                <a:gd name="T5" fmla="*/ 16 h 17"/>
                <a:gd name="T6" fmla="*/ 0 w 25"/>
                <a:gd name="T7" fmla="*/ 0 h 17"/>
                <a:gd name="T8" fmla="*/ 24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0"/>
                  </a:move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78" name="Freeform 587"/>
            <p:cNvSpPr>
              <a:spLocks/>
            </p:cNvSpPr>
            <p:nvPr/>
          </p:nvSpPr>
          <p:spPr bwMode="auto">
            <a:xfrm>
              <a:off x="4123" y="3125"/>
              <a:ext cx="26" cy="17"/>
            </a:xfrm>
            <a:custGeom>
              <a:avLst/>
              <a:gdLst>
                <a:gd name="T0" fmla="*/ 0 w 26"/>
                <a:gd name="T1" fmla="*/ 0 h 17"/>
                <a:gd name="T2" fmla="*/ 23 w 26"/>
                <a:gd name="T3" fmla="*/ 0 h 17"/>
                <a:gd name="T4" fmla="*/ 25 w 26"/>
                <a:gd name="T5" fmla="*/ 16 h 17"/>
                <a:gd name="T6" fmla="*/ 0 w 26"/>
                <a:gd name="T7" fmla="*/ 16 h 17"/>
                <a:gd name="T8" fmla="*/ 0 w 2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7"/>
                <a:gd name="T17" fmla="*/ 26 w 2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7">
                  <a:moveTo>
                    <a:pt x="0" y="0"/>
                  </a:moveTo>
                  <a:lnTo>
                    <a:pt x="23" y="0"/>
                  </a:lnTo>
                  <a:lnTo>
                    <a:pt x="2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79" name="Freeform 588"/>
            <p:cNvSpPr>
              <a:spLocks/>
            </p:cNvSpPr>
            <p:nvPr/>
          </p:nvSpPr>
          <p:spPr bwMode="auto">
            <a:xfrm>
              <a:off x="3991" y="3074"/>
              <a:ext cx="162" cy="34"/>
            </a:xfrm>
            <a:custGeom>
              <a:avLst/>
              <a:gdLst>
                <a:gd name="T0" fmla="*/ 0 w 162"/>
                <a:gd name="T1" fmla="*/ 0 h 34"/>
                <a:gd name="T2" fmla="*/ 161 w 162"/>
                <a:gd name="T3" fmla="*/ 0 h 34"/>
                <a:gd name="T4" fmla="*/ 161 w 162"/>
                <a:gd name="T5" fmla="*/ 33 h 34"/>
                <a:gd name="T6" fmla="*/ 0 w 162"/>
                <a:gd name="T7" fmla="*/ 33 h 34"/>
                <a:gd name="T8" fmla="*/ 0 w 162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2"/>
                <a:gd name="T16" fmla="*/ 0 h 34"/>
                <a:gd name="T17" fmla="*/ 162 w 162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2" h="34">
                  <a:moveTo>
                    <a:pt x="0" y="0"/>
                  </a:moveTo>
                  <a:lnTo>
                    <a:pt x="161" y="0"/>
                  </a:lnTo>
                  <a:lnTo>
                    <a:pt x="161" y="33"/>
                  </a:lnTo>
                  <a:lnTo>
                    <a:pt x="0" y="3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80" name="Freeform 589"/>
            <p:cNvSpPr>
              <a:spLocks/>
            </p:cNvSpPr>
            <p:nvPr/>
          </p:nvSpPr>
          <p:spPr bwMode="auto">
            <a:xfrm>
              <a:off x="4056" y="3089"/>
              <a:ext cx="54" cy="17"/>
            </a:xfrm>
            <a:custGeom>
              <a:avLst/>
              <a:gdLst>
                <a:gd name="T0" fmla="*/ 0 w 54"/>
                <a:gd name="T1" fmla="*/ 0 h 17"/>
                <a:gd name="T2" fmla="*/ 53 w 54"/>
                <a:gd name="T3" fmla="*/ 0 h 17"/>
                <a:gd name="T4" fmla="*/ 53 w 54"/>
                <a:gd name="T5" fmla="*/ 16 h 17"/>
                <a:gd name="T6" fmla="*/ 0 w 54"/>
                <a:gd name="T7" fmla="*/ 16 h 17"/>
                <a:gd name="T8" fmla="*/ 0 w 5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7"/>
                <a:gd name="T17" fmla="*/ 54 w 5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7">
                  <a:moveTo>
                    <a:pt x="0" y="0"/>
                  </a:moveTo>
                  <a:lnTo>
                    <a:pt x="53" y="0"/>
                  </a:lnTo>
                  <a:lnTo>
                    <a:pt x="5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81" name="Freeform 590"/>
            <p:cNvSpPr>
              <a:spLocks/>
            </p:cNvSpPr>
            <p:nvPr/>
          </p:nvSpPr>
          <p:spPr bwMode="auto">
            <a:xfrm>
              <a:off x="4056" y="3098"/>
              <a:ext cx="54" cy="17"/>
            </a:xfrm>
            <a:custGeom>
              <a:avLst/>
              <a:gdLst>
                <a:gd name="T0" fmla="*/ 0 w 54"/>
                <a:gd name="T1" fmla="*/ 0 h 17"/>
                <a:gd name="T2" fmla="*/ 53 w 54"/>
                <a:gd name="T3" fmla="*/ 0 h 17"/>
                <a:gd name="T4" fmla="*/ 53 w 54"/>
                <a:gd name="T5" fmla="*/ 16 h 17"/>
                <a:gd name="T6" fmla="*/ 0 w 54"/>
                <a:gd name="T7" fmla="*/ 16 h 17"/>
                <a:gd name="T8" fmla="*/ 0 w 5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7"/>
                <a:gd name="T17" fmla="*/ 54 w 5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7">
                  <a:moveTo>
                    <a:pt x="0" y="0"/>
                  </a:moveTo>
                  <a:lnTo>
                    <a:pt x="53" y="0"/>
                  </a:lnTo>
                  <a:lnTo>
                    <a:pt x="5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82" name="Freeform 591"/>
            <p:cNvSpPr>
              <a:spLocks/>
            </p:cNvSpPr>
            <p:nvPr/>
          </p:nvSpPr>
          <p:spPr bwMode="auto">
            <a:xfrm>
              <a:off x="4069" y="3090"/>
              <a:ext cx="31" cy="17"/>
            </a:xfrm>
            <a:custGeom>
              <a:avLst/>
              <a:gdLst>
                <a:gd name="T0" fmla="*/ 2 w 31"/>
                <a:gd name="T1" fmla="*/ 0 h 17"/>
                <a:gd name="T2" fmla="*/ 20 w 31"/>
                <a:gd name="T3" fmla="*/ 0 h 17"/>
                <a:gd name="T4" fmla="*/ 21 w 31"/>
                <a:gd name="T5" fmla="*/ 8 h 17"/>
                <a:gd name="T6" fmla="*/ 30 w 31"/>
                <a:gd name="T7" fmla="*/ 8 h 17"/>
                <a:gd name="T8" fmla="*/ 30 w 31"/>
                <a:gd name="T9" fmla="*/ 16 h 17"/>
                <a:gd name="T10" fmla="*/ 0 w 31"/>
                <a:gd name="T11" fmla="*/ 16 h 17"/>
                <a:gd name="T12" fmla="*/ 0 w 31"/>
                <a:gd name="T13" fmla="*/ 8 h 17"/>
                <a:gd name="T14" fmla="*/ 2 w 31"/>
                <a:gd name="T15" fmla="*/ 8 h 17"/>
                <a:gd name="T16" fmla="*/ 2 w 31"/>
                <a:gd name="T17" fmla="*/ 4 h 17"/>
                <a:gd name="T18" fmla="*/ 2 w 31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17"/>
                <a:gd name="T32" fmla="*/ 31 w 31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17">
                  <a:moveTo>
                    <a:pt x="2" y="0"/>
                  </a:moveTo>
                  <a:lnTo>
                    <a:pt x="20" y="0"/>
                  </a:lnTo>
                  <a:lnTo>
                    <a:pt x="21" y="8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83" name="Freeform 592"/>
            <p:cNvSpPr>
              <a:spLocks/>
            </p:cNvSpPr>
            <p:nvPr/>
          </p:nvSpPr>
          <p:spPr bwMode="auto">
            <a:xfrm>
              <a:off x="4069" y="3092"/>
              <a:ext cx="31" cy="17"/>
            </a:xfrm>
            <a:custGeom>
              <a:avLst/>
              <a:gdLst>
                <a:gd name="T0" fmla="*/ 0 w 31"/>
                <a:gd name="T1" fmla="*/ 16 h 17"/>
                <a:gd name="T2" fmla="*/ 2 w 31"/>
                <a:gd name="T3" fmla="*/ 0 h 17"/>
                <a:gd name="T4" fmla="*/ 21 w 31"/>
                <a:gd name="T5" fmla="*/ 0 h 17"/>
                <a:gd name="T6" fmla="*/ 21 w 31"/>
                <a:gd name="T7" fmla="*/ 8 h 17"/>
                <a:gd name="T8" fmla="*/ 30 w 31"/>
                <a:gd name="T9" fmla="*/ 8 h 17"/>
                <a:gd name="T10" fmla="*/ 30 w 31"/>
                <a:gd name="T11" fmla="*/ 16 h 17"/>
                <a:gd name="T12" fmla="*/ 0 w 31"/>
                <a:gd name="T13" fmla="*/ 16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17"/>
                <a:gd name="T23" fmla="*/ 31 w 31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17">
                  <a:moveTo>
                    <a:pt x="0" y="16"/>
                  </a:moveTo>
                  <a:lnTo>
                    <a:pt x="2" y="0"/>
                  </a:lnTo>
                  <a:lnTo>
                    <a:pt x="21" y="0"/>
                  </a:lnTo>
                  <a:lnTo>
                    <a:pt x="21" y="8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84" name="Freeform 593"/>
            <p:cNvSpPr>
              <a:spLocks/>
            </p:cNvSpPr>
            <p:nvPr/>
          </p:nvSpPr>
          <p:spPr bwMode="auto">
            <a:xfrm>
              <a:off x="4056" y="3080"/>
              <a:ext cx="54" cy="17"/>
            </a:xfrm>
            <a:custGeom>
              <a:avLst/>
              <a:gdLst>
                <a:gd name="T0" fmla="*/ 0 w 54"/>
                <a:gd name="T1" fmla="*/ 0 h 17"/>
                <a:gd name="T2" fmla="*/ 53 w 54"/>
                <a:gd name="T3" fmla="*/ 0 h 17"/>
                <a:gd name="T4" fmla="*/ 53 w 54"/>
                <a:gd name="T5" fmla="*/ 16 h 17"/>
                <a:gd name="T6" fmla="*/ 0 w 54"/>
                <a:gd name="T7" fmla="*/ 16 h 17"/>
                <a:gd name="T8" fmla="*/ 0 w 5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7"/>
                <a:gd name="T17" fmla="*/ 54 w 5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7">
                  <a:moveTo>
                    <a:pt x="0" y="0"/>
                  </a:moveTo>
                  <a:lnTo>
                    <a:pt x="53" y="0"/>
                  </a:lnTo>
                  <a:lnTo>
                    <a:pt x="5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85" name="Freeform 594"/>
            <p:cNvSpPr>
              <a:spLocks/>
            </p:cNvSpPr>
            <p:nvPr/>
          </p:nvSpPr>
          <p:spPr bwMode="auto">
            <a:xfrm>
              <a:off x="4056" y="3078"/>
              <a:ext cx="48" cy="17"/>
            </a:xfrm>
            <a:custGeom>
              <a:avLst/>
              <a:gdLst>
                <a:gd name="T0" fmla="*/ 0 w 48"/>
                <a:gd name="T1" fmla="*/ 16 h 17"/>
                <a:gd name="T2" fmla="*/ 0 w 48"/>
                <a:gd name="T3" fmla="*/ 0 h 17"/>
                <a:gd name="T4" fmla="*/ 47 w 48"/>
                <a:gd name="T5" fmla="*/ 0 h 17"/>
                <a:gd name="T6" fmla="*/ 47 w 48"/>
                <a:gd name="T7" fmla="*/ 16 h 17"/>
                <a:gd name="T8" fmla="*/ 0 w 4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7"/>
                <a:gd name="T17" fmla="*/ 48 w 4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7">
                  <a:moveTo>
                    <a:pt x="0" y="16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86" name="Freeform 595"/>
            <p:cNvSpPr>
              <a:spLocks/>
            </p:cNvSpPr>
            <p:nvPr/>
          </p:nvSpPr>
          <p:spPr bwMode="auto">
            <a:xfrm>
              <a:off x="4056" y="3081"/>
              <a:ext cx="54" cy="17"/>
            </a:xfrm>
            <a:custGeom>
              <a:avLst/>
              <a:gdLst>
                <a:gd name="T0" fmla="*/ 0 w 54"/>
                <a:gd name="T1" fmla="*/ 0 h 17"/>
                <a:gd name="T2" fmla="*/ 0 w 54"/>
                <a:gd name="T3" fmla="*/ 16 h 17"/>
                <a:gd name="T4" fmla="*/ 53 w 54"/>
                <a:gd name="T5" fmla="*/ 16 h 17"/>
                <a:gd name="T6" fmla="*/ 53 w 54"/>
                <a:gd name="T7" fmla="*/ 0 h 17"/>
                <a:gd name="T8" fmla="*/ 33 w 54"/>
                <a:gd name="T9" fmla="*/ 0 h 17"/>
                <a:gd name="T10" fmla="*/ 33 w 54"/>
                <a:gd name="T11" fmla="*/ 14 h 17"/>
                <a:gd name="T12" fmla="*/ 15 w 54"/>
                <a:gd name="T13" fmla="*/ 14 h 17"/>
                <a:gd name="T14" fmla="*/ 15 w 54"/>
                <a:gd name="T15" fmla="*/ 0 h 17"/>
                <a:gd name="T16" fmla="*/ 0 w 54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"/>
                <a:gd name="T28" fmla="*/ 0 h 17"/>
                <a:gd name="T29" fmla="*/ 54 w 54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" h="17">
                  <a:moveTo>
                    <a:pt x="0" y="0"/>
                  </a:moveTo>
                  <a:lnTo>
                    <a:pt x="0" y="16"/>
                  </a:lnTo>
                  <a:lnTo>
                    <a:pt x="53" y="16"/>
                  </a:lnTo>
                  <a:lnTo>
                    <a:pt x="53" y="0"/>
                  </a:lnTo>
                  <a:lnTo>
                    <a:pt x="33" y="0"/>
                  </a:lnTo>
                  <a:lnTo>
                    <a:pt x="33" y="14"/>
                  </a:lnTo>
                  <a:lnTo>
                    <a:pt x="15" y="14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87" name="Freeform 596"/>
            <p:cNvSpPr>
              <a:spLocks/>
            </p:cNvSpPr>
            <p:nvPr/>
          </p:nvSpPr>
          <p:spPr bwMode="auto">
            <a:xfrm>
              <a:off x="4071" y="3080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88" name="Freeform 597"/>
            <p:cNvSpPr>
              <a:spLocks/>
            </p:cNvSpPr>
            <p:nvPr/>
          </p:nvSpPr>
          <p:spPr bwMode="auto">
            <a:xfrm>
              <a:off x="4089" y="3081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89" name="Freeform 598"/>
            <p:cNvSpPr>
              <a:spLocks/>
            </p:cNvSpPr>
            <p:nvPr/>
          </p:nvSpPr>
          <p:spPr bwMode="auto">
            <a:xfrm>
              <a:off x="4058" y="3081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90" name="Freeform 599"/>
            <p:cNvSpPr>
              <a:spLocks/>
            </p:cNvSpPr>
            <p:nvPr/>
          </p:nvSpPr>
          <p:spPr bwMode="auto">
            <a:xfrm>
              <a:off x="4071" y="3083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91" name="Freeform 600"/>
            <p:cNvSpPr>
              <a:spLocks/>
            </p:cNvSpPr>
            <p:nvPr/>
          </p:nvSpPr>
          <p:spPr bwMode="auto">
            <a:xfrm>
              <a:off x="4071" y="3093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92" name="Freeform 601"/>
            <p:cNvSpPr>
              <a:spLocks/>
            </p:cNvSpPr>
            <p:nvPr/>
          </p:nvSpPr>
          <p:spPr bwMode="auto">
            <a:xfrm>
              <a:off x="4071" y="309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93" name="Freeform 602"/>
            <p:cNvSpPr>
              <a:spLocks/>
            </p:cNvSpPr>
            <p:nvPr/>
          </p:nvSpPr>
          <p:spPr bwMode="auto">
            <a:xfrm>
              <a:off x="4095" y="3080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94" name="Freeform 603"/>
            <p:cNvSpPr>
              <a:spLocks/>
            </p:cNvSpPr>
            <p:nvPr/>
          </p:nvSpPr>
          <p:spPr bwMode="auto">
            <a:xfrm>
              <a:off x="4095" y="3079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95" name="Freeform 604"/>
            <p:cNvSpPr>
              <a:spLocks/>
            </p:cNvSpPr>
            <p:nvPr/>
          </p:nvSpPr>
          <p:spPr bwMode="auto">
            <a:xfrm>
              <a:off x="4093" y="3093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96" name="Freeform 605"/>
            <p:cNvSpPr>
              <a:spLocks/>
            </p:cNvSpPr>
            <p:nvPr/>
          </p:nvSpPr>
          <p:spPr bwMode="auto">
            <a:xfrm>
              <a:off x="4091" y="3092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97" name="Freeform 606"/>
            <p:cNvSpPr>
              <a:spLocks/>
            </p:cNvSpPr>
            <p:nvPr/>
          </p:nvSpPr>
          <p:spPr bwMode="auto">
            <a:xfrm>
              <a:off x="4117" y="3093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98" name="Line 607"/>
            <p:cNvSpPr>
              <a:spLocks noChangeShapeType="1"/>
            </p:cNvSpPr>
            <p:nvPr/>
          </p:nvSpPr>
          <p:spPr bwMode="auto">
            <a:xfrm>
              <a:off x="3991" y="3079"/>
              <a:ext cx="16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99" name="Line 608"/>
            <p:cNvSpPr>
              <a:spLocks noChangeShapeType="1"/>
            </p:cNvSpPr>
            <p:nvPr/>
          </p:nvSpPr>
          <p:spPr bwMode="auto">
            <a:xfrm>
              <a:off x="3991" y="3084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00" name="Line 609"/>
            <p:cNvSpPr>
              <a:spLocks noChangeShapeType="1"/>
            </p:cNvSpPr>
            <p:nvPr/>
          </p:nvSpPr>
          <p:spPr bwMode="auto">
            <a:xfrm>
              <a:off x="3991" y="3089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01" name="Line 610"/>
            <p:cNvSpPr>
              <a:spLocks noChangeShapeType="1"/>
            </p:cNvSpPr>
            <p:nvPr/>
          </p:nvSpPr>
          <p:spPr bwMode="auto">
            <a:xfrm>
              <a:off x="3991" y="3095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02" name="Line 611"/>
            <p:cNvSpPr>
              <a:spLocks noChangeShapeType="1"/>
            </p:cNvSpPr>
            <p:nvPr/>
          </p:nvSpPr>
          <p:spPr bwMode="auto">
            <a:xfrm>
              <a:off x="3991" y="3100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03" name="Line 612"/>
            <p:cNvSpPr>
              <a:spLocks noChangeShapeType="1"/>
            </p:cNvSpPr>
            <p:nvPr/>
          </p:nvSpPr>
          <p:spPr bwMode="auto">
            <a:xfrm>
              <a:off x="3991" y="3105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04" name="Line 613"/>
            <p:cNvSpPr>
              <a:spLocks noChangeShapeType="1"/>
            </p:cNvSpPr>
            <p:nvPr/>
          </p:nvSpPr>
          <p:spPr bwMode="auto">
            <a:xfrm flipH="1">
              <a:off x="4113" y="3089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05" name="Line 614"/>
            <p:cNvSpPr>
              <a:spLocks noChangeShapeType="1"/>
            </p:cNvSpPr>
            <p:nvPr/>
          </p:nvSpPr>
          <p:spPr bwMode="auto">
            <a:xfrm flipH="1">
              <a:off x="4113" y="3105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06" name="Line 615"/>
            <p:cNvSpPr>
              <a:spLocks noChangeShapeType="1"/>
            </p:cNvSpPr>
            <p:nvPr/>
          </p:nvSpPr>
          <p:spPr bwMode="auto">
            <a:xfrm flipH="1">
              <a:off x="4113" y="3100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07" name="Line 616"/>
            <p:cNvSpPr>
              <a:spLocks noChangeShapeType="1"/>
            </p:cNvSpPr>
            <p:nvPr/>
          </p:nvSpPr>
          <p:spPr bwMode="auto">
            <a:xfrm flipH="1">
              <a:off x="4113" y="3095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4008" name="Freeform 617"/>
            <p:cNvSpPr>
              <a:spLocks/>
            </p:cNvSpPr>
            <p:nvPr/>
          </p:nvSpPr>
          <p:spPr bwMode="auto">
            <a:xfrm>
              <a:off x="4113" y="3080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09" name="Freeform 618"/>
            <p:cNvSpPr>
              <a:spLocks/>
            </p:cNvSpPr>
            <p:nvPr/>
          </p:nvSpPr>
          <p:spPr bwMode="auto">
            <a:xfrm>
              <a:off x="4141" y="3083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10" name="Freeform 619"/>
            <p:cNvSpPr>
              <a:spLocks/>
            </p:cNvSpPr>
            <p:nvPr/>
          </p:nvSpPr>
          <p:spPr bwMode="auto">
            <a:xfrm>
              <a:off x="4129" y="3083"/>
              <a:ext cx="19" cy="17"/>
            </a:xfrm>
            <a:custGeom>
              <a:avLst/>
              <a:gdLst>
                <a:gd name="T0" fmla="*/ 18 w 19"/>
                <a:gd name="T1" fmla="*/ 8 h 17"/>
                <a:gd name="T2" fmla="*/ 14 w 19"/>
                <a:gd name="T3" fmla="*/ 13 h 17"/>
                <a:gd name="T4" fmla="*/ 9 w 19"/>
                <a:gd name="T5" fmla="*/ 16 h 17"/>
                <a:gd name="T6" fmla="*/ 2 w 19"/>
                <a:gd name="T7" fmla="*/ 13 h 17"/>
                <a:gd name="T8" fmla="*/ 0 w 19"/>
                <a:gd name="T9" fmla="*/ 8 h 17"/>
                <a:gd name="T10" fmla="*/ 2 w 19"/>
                <a:gd name="T11" fmla="*/ 2 h 17"/>
                <a:gd name="T12" fmla="*/ 9 w 19"/>
                <a:gd name="T13" fmla="*/ 0 h 17"/>
                <a:gd name="T14" fmla="*/ 14 w 19"/>
                <a:gd name="T15" fmla="*/ 2 h 17"/>
                <a:gd name="T16" fmla="*/ 18 w 19"/>
                <a:gd name="T17" fmla="*/ 8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8" y="8"/>
                  </a:moveTo>
                  <a:lnTo>
                    <a:pt x="14" y="13"/>
                  </a:lnTo>
                  <a:lnTo>
                    <a:pt x="9" y="16"/>
                  </a:lnTo>
                  <a:lnTo>
                    <a:pt x="2" y="13"/>
                  </a:lnTo>
                  <a:lnTo>
                    <a:pt x="0" y="8"/>
                  </a:lnTo>
                  <a:lnTo>
                    <a:pt x="2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8" y="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11" name="Freeform 620"/>
            <p:cNvSpPr>
              <a:spLocks/>
            </p:cNvSpPr>
            <p:nvPr/>
          </p:nvSpPr>
          <p:spPr bwMode="auto">
            <a:xfrm>
              <a:off x="4025" y="3068"/>
              <a:ext cx="87" cy="17"/>
            </a:xfrm>
            <a:custGeom>
              <a:avLst/>
              <a:gdLst>
                <a:gd name="T0" fmla="*/ 0 w 87"/>
                <a:gd name="T1" fmla="*/ 0 h 17"/>
                <a:gd name="T2" fmla="*/ 86 w 87"/>
                <a:gd name="T3" fmla="*/ 0 h 17"/>
                <a:gd name="T4" fmla="*/ 86 w 87"/>
                <a:gd name="T5" fmla="*/ 16 h 17"/>
                <a:gd name="T6" fmla="*/ 0 w 87"/>
                <a:gd name="T7" fmla="*/ 16 h 17"/>
                <a:gd name="T8" fmla="*/ 0 w 8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17"/>
                <a:gd name="T17" fmla="*/ 87 w 8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17">
                  <a:moveTo>
                    <a:pt x="0" y="0"/>
                  </a:moveTo>
                  <a:lnTo>
                    <a:pt x="86" y="0"/>
                  </a:lnTo>
                  <a:lnTo>
                    <a:pt x="86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12" name="Freeform 621"/>
            <p:cNvSpPr>
              <a:spLocks/>
            </p:cNvSpPr>
            <p:nvPr/>
          </p:nvSpPr>
          <p:spPr bwMode="auto">
            <a:xfrm>
              <a:off x="4017" y="2965"/>
              <a:ext cx="105" cy="81"/>
            </a:xfrm>
            <a:custGeom>
              <a:avLst/>
              <a:gdLst>
                <a:gd name="T0" fmla="*/ 0 w 105"/>
                <a:gd name="T1" fmla="*/ 0 h 81"/>
                <a:gd name="T2" fmla="*/ 104 w 105"/>
                <a:gd name="T3" fmla="*/ 0 h 81"/>
                <a:gd name="T4" fmla="*/ 104 w 105"/>
                <a:gd name="T5" fmla="*/ 80 h 81"/>
                <a:gd name="T6" fmla="*/ 0 w 105"/>
                <a:gd name="T7" fmla="*/ 80 h 81"/>
                <a:gd name="T8" fmla="*/ 0 w 105"/>
                <a:gd name="T9" fmla="*/ 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5"/>
                <a:gd name="T16" fmla="*/ 0 h 81"/>
                <a:gd name="T17" fmla="*/ 105 w 105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5" h="81">
                  <a:moveTo>
                    <a:pt x="0" y="0"/>
                  </a:moveTo>
                  <a:lnTo>
                    <a:pt x="104" y="0"/>
                  </a:lnTo>
                  <a:lnTo>
                    <a:pt x="104" y="80"/>
                  </a:lnTo>
                  <a:lnTo>
                    <a:pt x="0" y="8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13" name="Freeform 622"/>
            <p:cNvSpPr>
              <a:spLocks/>
            </p:cNvSpPr>
            <p:nvPr/>
          </p:nvSpPr>
          <p:spPr bwMode="auto">
            <a:xfrm>
              <a:off x="4019" y="2969"/>
              <a:ext cx="99" cy="73"/>
            </a:xfrm>
            <a:custGeom>
              <a:avLst/>
              <a:gdLst>
                <a:gd name="T0" fmla="*/ 0 w 99"/>
                <a:gd name="T1" fmla="*/ 0 h 73"/>
                <a:gd name="T2" fmla="*/ 98 w 99"/>
                <a:gd name="T3" fmla="*/ 0 h 73"/>
                <a:gd name="T4" fmla="*/ 98 w 99"/>
                <a:gd name="T5" fmla="*/ 72 h 73"/>
                <a:gd name="T6" fmla="*/ 0 w 99"/>
                <a:gd name="T7" fmla="*/ 72 h 73"/>
                <a:gd name="T8" fmla="*/ 0 w 99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"/>
                <a:gd name="T16" fmla="*/ 0 h 73"/>
                <a:gd name="T17" fmla="*/ 99 w 99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" h="73">
                  <a:moveTo>
                    <a:pt x="0" y="0"/>
                  </a:moveTo>
                  <a:lnTo>
                    <a:pt x="98" y="0"/>
                  </a:lnTo>
                  <a:lnTo>
                    <a:pt x="98" y="72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14" name="Freeform 623"/>
            <p:cNvSpPr>
              <a:spLocks/>
            </p:cNvSpPr>
            <p:nvPr/>
          </p:nvSpPr>
          <p:spPr bwMode="auto">
            <a:xfrm>
              <a:off x="4041" y="3063"/>
              <a:ext cx="56" cy="17"/>
            </a:xfrm>
            <a:custGeom>
              <a:avLst/>
              <a:gdLst>
                <a:gd name="T0" fmla="*/ 0 w 56"/>
                <a:gd name="T1" fmla="*/ 0 h 17"/>
                <a:gd name="T2" fmla="*/ 55 w 56"/>
                <a:gd name="T3" fmla="*/ 0 h 17"/>
                <a:gd name="T4" fmla="*/ 55 w 56"/>
                <a:gd name="T5" fmla="*/ 16 h 17"/>
                <a:gd name="T6" fmla="*/ 0 w 56"/>
                <a:gd name="T7" fmla="*/ 16 h 17"/>
                <a:gd name="T8" fmla="*/ 0 w 5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17"/>
                <a:gd name="T17" fmla="*/ 56 w 5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17">
                  <a:moveTo>
                    <a:pt x="0" y="0"/>
                  </a:moveTo>
                  <a:lnTo>
                    <a:pt x="55" y="0"/>
                  </a:lnTo>
                  <a:lnTo>
                    <a:pt x="5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15" name="Freeform 624"/>
            <p:cNvSpPr>
              <a:spLocks/>
            </p:cNvSpPr>
            <p:nvPr/>
          </p:nvSpPr>
          <p:spPr bwMode="auto">
            <a:xfrm>
              <a:off x="4032" y="3059"/>
              <a:ext cx="72" cy="17"/>
            </a:xfrm>
            <a:custGeom>
              <a:avLst/>
              <a:gdLst>
                <a:gd name="T0" fmla="*/ 8 w 72"/>
                <a:gd name="T1" fmla="*/ 16 h 17"/>
                <a:gd name="T2" fmla="*/ 63 w 72"/>
                <a:gd name="T3" fmla="*/ 16 h 17"/>
                <a:gd name="T4" fmla="*/ 71 w 72"/>
                <a:gd name="T5" fmla="*/ 0 h 17"/>
                <a:gd name="T6" fmla="*/ 0 w 72"/>
                <a:gd name="T7" fmla="*/ 0 h 17"/>
                <a:gd name="T8" fmla="*/ 8 w 7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17"/>
                <a:gd name="T17" fmla="*/ 72 w 7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17">
                  <a:moveTo>
                    <a:pt x="8" y="16"/>
                  </a:moveTo>
                  <a:lnTo>
                    <a:pt x="63" y="16"/>
                  </a:lnTo>
                  <a:lnTo>
                    <a:pt x="71" y="0"/>
                  </a:lnTo>
                  <a:lnTo>
                    <a:pt x="0" y="0"/>
                  </a:lnTo>
                  <a:lnTo>
                    <a:pt x="8" y="16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16" name="Freeform 625"/>
            <p:cNvSpPr>
              <a:spLocks/>
            </p:cNvSpPr>
            <p:nvPr/>
          </p:nvSpPr>
          <p:spPr bwMode="auto">
            <a:xfrm>
              <a:off x="4116" y="3053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17" name="Freeform 626"/>
            <p:cNvSpPr>
              <a:spLocks/>
            </p:cNvSpPr>
            <p:nvPr/>
          </p:nvSpPr>
          <p:spPr bwMode="auto">
            <a:xfrm>
              <a:off x="4016" y="2965"/>
              <a:ext cx="107" cy="82"/>
            </a:xfrm>
            <a:custGeom>
              <a:avLst/>
              <a:gdLst>
                <a:gd name="T0" fmla="*/ 0 w 107"/>
                <a:gd name="T1" fmla="*/ 0 h 82"/>
                <a:gd name="T2" fmla="*/ 106 w 107"/>
                <a:gd name="T3" fmla="*/ 0 h 82"/>
                <a:gd name="T4" fmla="*/ 101 w 107"/>
                <a:gd name="T5" fmla="*/ 3 h 82"/>
                <a:gd name="T6" fmla="*/ 3 w 107"/>
                <a:gd name="T7" fmla="*/ 3 h 82"/>
                <a:gd name="T8" fmla="*/ 3 w 107"/>
                <a:gd name="T9" fmla="*/ 77 h 82"/>
                <a:gd name="T10" fmla="*/ 0 w 107"/>
                <a:gd name="T11" fmla="*/ 81 h 82"/>
                <a:gd name="T12" fmla="*/ 0 w 107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7"/>
                <a:gd name="T22" fmla="*/ 0 h 82"/>
                <a:gd name="T23" fmla="*/ 107 w 107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7" h="82">
                  <a:moveTo>
                    <a:pt x="0" y="0"/>
                  </a:moveTo>
                  <a:lnTo>
                    <a:pt x="106" y="0"/>
                  </a:lnTo>
                  <a:lnTo>
                    <a:pt x="101" y="3"/>
                  </a:lnTo>
                  <a:lnTo>
                    <a:pt x="3" y="3"/>
                  </a:lnTo>
                  <a:lnTo>
                    <a:pt x="3" y="77"/>
                  </a:lnTo>
                  <a:lnTo>
                    <a:pt x="0" y="81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18" name="Freeform 627"/>
            <p:cNvSpPr>
              <a:spLocks/>
            </p:cNvSpPr>
            <p:nvPr/>
          </p:nvSpPr>
          <p:spPr bwMode="auto">
            <a:xfrm>
              <a:off x="4152" y="3094"/>
              <a:ext cx="79" cy="24"/>
            </a:xfrm>
            <a:custGeom>
              <a:avLst/>
              <a:gdLst>
                <a:gd name="T0" fmla="*/ 0 w 79"/>
                <a:gd name="T1" fmla="*/ 0 h 24"/>
                <a:gd name="T2" fmla="*/ 8 w 79"/>
                <a:gd name="T3" fmla="*/ 5 h 24"/>
                <a:gd name="T4" fmla="*/ 21 w 79"/>
                <a:gd name="T5" fmla="*/ 7 h 24"/>
                <a:gd name="T6" fmla="*/ 47 w 79"/>
                <a:gd name="T7" fmla="*/ 8 h 24"/>
                <a:gd name="T8" fmla="*/ 60 w 79"/>
                <a:gd name="T9" fmla="*/ 8 h 24"/>
                <a:gd name="T10" fmla="*/ 69 w 79"/>
                <a:gd name="T11" fmla="*/ 9 h 24"/>
                <a:gd name="T12" fmla="*/ 75 w 79"/>
                <a:gd name="T13" fmla="*/ 10 h 24"/>
                <a:gd name="T14" fmla="*/ 76 w 79"/>
                <a:gd name="T15" fmla="*/ 11 h 24"/>
                <a:gd name="T16" fmla="*/ 78 w 79"/>
                <a:gd name="T17" fmla="*/ 12 h 24"/>
                <a:gd name="T18" fmla="*/ 70 w 79"/>
                <a:gd name="T19" fmla="*/ 15 h 24"/>
                <a:gd name="T20" fmla="*/ 62 w 79"/>
                <a:gd name="T21" fmla="*/ 16 h 24"/>
                <a:gd name="T22" fmla="*/ 44 w 79"/>
                <a:gd name="T23" fmla="*/ 16 h 24"/>
                <a:gd name="T24" fmla="*/ 23 w 79"/>
                <a:gd name="T25" fmla="*/ 14 h 24"/>
                <a:gd name="T26" fmla="*/ 16 w 79"/>
                <a:gd name="T27" fmla="*/ 15 h 24"/>
                <a:gd name="T28" fmla="*/ 9 w 79"/>
                <a:gd name="T29" fmla="*/ 17 h 24"/>
                <a:gd name="T30" fmla="*/ 8 w 79"/>
                <a:gd name="T31" fmla="*/ 18 h 24"/>
                <a:gd name="T32" fmla="*/ 8 w 79"/>
                <a:gd name="T33" fmla="*/ 20 h 24"/>
                <a:gd name="T34" fmla="*/ 13 w 79"/>
                <a:gd name="T35" fmla="*/ 22 h 24"/>
                <a:gd name="T36" fmla="*/ 17 w 79"/>
                <a:gd name="T37" fmla="*/ 23 h 24"/>
                <a:gd name="T38" fmla="*/ 19 w 79"/>
                <a:gd name="T39" fmla="*/ 23 h 24"/>
                <a:gd name="T40" fmla="*/ 19 w 79"/>
                <a:gd name="T41" fmla="*/ 22 h 24"/>
                <a:gd name="T42" fmla="*/ 17 w 79"/>
                <a:gd name="T43" fmla="*/ 22 h 24"/>
                <a:gd name="T44" fmla="*/ 13 w 79"/>
                <a:gd name="T45" fmla="*/ 21 h 24"/>
                <a:gd name="T46" fmla="*/ 8 w 79"/>
                <a:gd name="T47" fmla="*/ 18 h 24"/>
                <a:gd name="T48" fmla="*/ 8 w 79"/>
                <a:gd name="T49" fmla="*/ 17 h 24"/>
                <a:gd name="T50" fmla="*/ 9 w 79"/>
                <a:gd name="T51" fmla="*/ 15 h 24"/>
                <a:gd name="T52" fmla="*/ 16 w 79"/>
                <a:gd name="T53" fmla="*/ 13 h 24"/>
                <a:gd name="T54" fmla="*/ 23 w 79"/>
                <a:gd name="T55" fmla="*/ 13 h 24"/>
                <a:gd name="T56" fmla="*/ 44 w 79"/>
                <a:gd name="T57" fmla="*/ 15 h 24"/>
                <a:gd name="T58" fmla="*/ 62 w 79"/>
                <a:gd name="T59" fmla="*/ 15 h 24"/>
                <a:gd name="T60" fmla="*/ 70 w 79"/>
                <a:gd name="T61" fmla="*/ 14 h 24"/>
                <a:gd name="T62" fmla="*/ 78 w 79"/>
                <a:gd name="T63" fmla="*/ 11 h 24"/>
                <a:gd name="T64" fmla="*/ 76 w 79"/>
                <a:gd name="T65" fmla="*/ 10 h 24"/>
                <a:gd name="T66" fmla="*/ 75 w 79"/>
                <a:gd name="T67" fmla="*/ 9 h 24"/>
                <a:gd name="T68" fmla="*/ 69 w 79"/>
                <a:gd name="T69" fmla="*/ 7 h 24"/>
                <a:gd name="T70" fmla="*/ 47 w 79"/>
                <a:gd name="T71" fmla="*/ 7 h 24"/>
                <a:gd name="T72" fmla="*/ 21 w 79"/>
                <a:gd name="T73" fmla="*/ 6 h 24"/>
                <a:gd name="T74" fmla="*/ 8 w 79"/>
                <a:gd name="T75" fmla="*/ 4 h 24"/>
                <a:gd name="T76" fmla="*/ 0 w 79"/>
                <a:gd name="T77" fmla="*/ 0 h 24"/>
                <a:gd name="T78" fmla="*/ 0 w 79"/>
                <a:gd name="T79" fmla="*/ 0 h 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"/>
                <a:gd name="T121" fmla="*/ 0 h 24"/>
                <a:gd name="T122" fmla="*/ 79 w 79"/>
                <a:gd name="T123" fmla="*/ 24 h 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" h="24">
                  <a:moveTo>
                    <a:pt x="0" y="0"/>
                  </a:moveTo>
                  <a:lnTo>
                    <a:pt x="8" y="5"/>
                  </a:lnTo>
                  <a:lnTo>
                    <a:pt x="21" y="7"/>
                  </a:lnTo>
                  <a:lnTo>
                    <a:pt x="47" y="8"/>
                  </a:lnTo>
                  <a:lnTo>
                    <a:pt x="60" y="8"/>
                  </a:lnTo>
                  <a:lnTo>
                    <a:pt x="69" y="9"/>
                  </a:lnTo>
                  <a:lnTo>
                    <a:pt x="75" y="10"/>
                  </a:lnTo>
                  <a:lnTo>
                    <a:pt x="76" y="11"/>
                  </a:lnTo>
                  <a:lnTo>
                    <a:pt x="78" y="12"/>
                  </a:lnTo>
                  <a:lnTo>
                    <a:pt x="70" y="15"/>
                  </a:lnTo>
                  <a:lnTo>
                    <a:pt x="62" y="16"/>
                  </a:lnTo>
                  <a:lnTo>
                    <a:pt x="44" y="16"/>
                  </a:lnTo>
                  <a:lnTo>
                    <a:pt x="23" y="14"/>
                  </a:lnTo>
                  <a:lnTo>
                    <a:pt x="16" y="15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13" y="22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3" y="21"/>
                  </a:lnTo>
                  <a:lnTo>
                    <a:pt x="8" y="18"/>
                  </a:lnTo>
                  <a:lnTo>
                    <a:pt x="8" y="17"/>
                  </a:lnTo>
                  <a:lnTo>
                    <a:pt x="9" y="15"/>
                  </a:lnTo>
                  <a:lnTo>
                    <a:pt x="16" y="13"/>
                  </a:lnTo>
                  <a:lnTo>
                    <a:pt x="23" y="13"/>
                  </a:lnTo>
                  <a:lnTo>
                    <a:pt x="44" y="15"/>
                  </a:lnTo>
                  <a:lnTo>
                    <a:pt x="62" y="15"/>
                  </a:lnTo>
                  <a:lnTo>
                    <a:pt x="70" y="14"/>
                  </a:lnTo>
                  <a:lnTo>
                    <a:pt x="78" y="11"/>
                  </a:lnTo>
                  <a:lnTo>
                    <a:pt x="76" y="10"/>
                  </a:lnTo>
                  <a:lnTo>
                    <a:pt x="75" y="9"/>
                  </a:lnTo>
                  <a:lnTo>
                    <a:pt x="69" y="7"/>
                  </a:lnTo>
                  <a:lnTo>
                    <a:pt x="47" y="7"/>
                  </a:lnTo>
                  <a:lnTo>
                    <a:pt x="21" y="6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19" name="Freeform 628"/>
            <p:cNvSpPr>
              <a:spLocks/>
            </p:cNvSpPr>
            <p:nvPr/>
          </p:nvSpPr>
          <p:spPr bwMode="auto">
            <a:xfrm>
              <a:off x="4168" y="3111"/>
              <a:ext cx="49" cy="17"/>
            </a:xfrm>
            <a:custGeom>
              <a:avLst/>
              <a:gdLst>
                <a:gd name="T0" fmla="*/ 0 w 49"/>
                <a:gd name="T1" fmla="*/ 7 h 17"/>
                <a:gd name="T2" fmla="*/ 1 w 49"/>
                <a:gd name="T3" fmla="*/ 6 h 17"/>
                <a:gd name="T4" fmla="*/ 2 w 49"/>
                <a:gd name="T5" fmla="*/ 5 h 17"/>
                <a:gd name="T6" fmla="*/ 4 w 49"/>
                <a:gd name="T7" fmla="*/ 3 h 17"/>
                <a:gd name="T8" fmla="*/ 5 w 49"/>
                <a:gd name="T9" fmla="*/ 2 h 17"/>
                <a:gd name="T10" fmla="*/ 7 w 49"/>
                <a:gd name="T11" fmla="*/ 2 h 17"/>
                <a:gd name="T12" fmla="*/ 8 w 49"/>
                <a:gd name="T13" fmla="*/ 1 h 17"/>
                <a:gd name="T14" fmla="*/ 10 w 49"/>
                <a:gd name="T15" fmla="*/ 0 h 17"/>
                <a:gd name="T16" fmla="*/ 14 w 49"/>
                <a:gd name="T17" fmla="*/ 0 h 17"/>
                <a:gd name="T18" fmla="*/ 16 w 49"/>
                <a:gd name="T19" fmla="*/ 0 h 17"/>
                <a:gd name="T20" fmla="*/ 20 w 49"/>
                <a:gd name="T21" fmla="*/ 0 h 17"/>
                <a:gd name="T22" fmla="*/ 24 w 49"/>
                <a:gd name="T23" fmla="*/ 0 h 17"/>
                <a:gd name="T24" fmla="*/ 27 w 49"/>
                <a:gd name="T25" fmla="*/ 0 h 17"/>
                <a:gd name="T26" fmla="*/ 31 w 49"/>
                <a:gd name="T27" fmla="*/ 1 h 17"/>
                <a:gd name="T28" fmla="*/ 36 w 49"/>
                <a:gd name="T29" fmla="*/ 2 h 17"/>
                <a:gd name="T30" fmla="*/ 39 w 49"/>
                <a:gd name="T31" fmla="*/ 4 h 17"/>
                <a:gd name="T32" fmla="*/ 43 w 49"/>
                <a:gd name="T33" fmla="*/ 6 h 17"/>
                <a:gd name="T34" fmla="*/ 48 w 49"/>
                <a:gd name="T35" fmla="*/ 10 h 17"/>
                <a:gd name="T36" fmla="*/ 46 w 49"/>
                <a:gd name="T37" fmla="*/ 11 h 17"/>
                <a:gd name="T38" fmla="*/ 45 w 49"/>
                <a:gd name="T39" fmla="*/ 12 h 17"/>
                <a:gd name="T40" fmla="*/ 44 w 49"/>
                <a:gd name="T41" fmla="*/ 13 h 17"/>
                <a:gd name="T42" fmla="*/ 42 w 49"/>
                <a:gd name="T43" fmla="*/ 14 h 17"/>
                <a:gd name="T44" fmla="*/ 40 w 49"/>
                <a:gd name="T45" fmla="*/ 14 h 17"/>
                <a:gd name="T46" fmla="*/ 38 w 49"/>
                <a:gd name="T47" fmla="*/ 15 h 17"/>
                <a:gd name="T48" fmla="*/ 36 w 49"/>
                <a:gd name="T49" fmla="*/ 14 h 17"/>
                <a:gd name="T50" fmla="*/ 31 w 49"/>
                <a:gd name="T51" fmla="*/ 12 h 17"/>
                <a:gd name="T52" fmla="*/ 26 w 49"/>
                <a:gd name="T53" fmla="*/ 10 h 17"/>
                <a:gd name="T54" fmla="*/ 22 w 49"/>
                <a:gd name="T55" fmla="*/ 8 h 17"/>
                <a:gd name="T56" fmla="*/ 17 w 49"/>
                <a:gd name="T57" fmla="*/ 6 h 17"/>
                <a:gd name="T58" fmla="*/ 14 w 49"/>
                <a:gd name="T59" fmla="*/ 6 h 17"/>
                <a:gd name="T60" fmla="*/ 10 w 49"/>
                <a:gd name="T61" fmla="*/ 5 h 17"/>
                <a:gd name="T62" fmla="*/ 8 w 49"/>
                <a:gd name="T63" fmla="*/ 5 h 17"/>
                <a:gd name="T64" fmla="*/ 6 w 49"/>
                <a:gd name="T65" fmla="*/ 6 h 17"/>
                <a:gd name="T66" fmla="*/ 4 w 49"/>
                <a:gd name="T67" fmla="*/ 6 h 17"/>
                <a:gd name="T68" fmla="*/ 2 w 49"/>
                <a:gd name="T69" fmla="*/ 6 h 17"/>
                <a:gd name="T70" fmla="*/ 0 w 49"/>
                <a:gd name="T71" fmla="*/ 7 h 1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"/>
                <a:gd name="T109" fmla="*/ 0 h 17"/>
                <a:gd name="T110" fmla="*/ 49 w 49"/>
                <a:gd name="T111" fmla="*/ 17 h 1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" h="17">
                  <a:moveTo>
                    <a:pt x="0" y="8"/>
                  </a:moveTo>
                  <a:lnTo>
                    <a:pt x="0" y="7"/>
                  </a:lnTo>
                  <a:lnTo>
                    <a:pt x="0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1" y="1"/>
                  </a:lnTo>
                  <a:lnTo>
                    <a:pt x="33" y="1"/>
                  </a:lnTo>
                  <a:lnTo>
                    <a:pt x="36" y="2"/>
                  </a:lnTo>
                  <a:lnTo>
                    <a:pt x="38" y="3"/>
                  </a:lnTo>
                  <a:lnTo>
                    <a:pt x="39" y="4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5" y="8"/>
                  </a:lnTo>
                  <a:lnTo>
                    <a:pt x="48" y="10"/>
                  </a:lnTo>
                  <a:lnTo>
                    <a:pt x="46" y="10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3" y="13"/>
                  </a:lnTo>
                  <a:lnTo>
                    <a:pt x="42" y="14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8" y="16"/>
                  </a:lnTo>
                  <a:lnTo>
                    <a:pt x="36" y="14"/>
                  </a:lnTo>
                  <a:lnTo>
                    <a:pt x="32" y="13"/>
                  </a:lnTo>
                  <a:lnTo>
                    <a:pt x="31" y="12"/>
                  </a:lnTo>
                  <a:lnTo>
                    <a:pt x="29" y="11"/>
                  </a:lnTo>
                  <a:lnTo>
                    <a:pt x="26" y="10"/>
                  </a:lnTo>
                  <a:lnTo>
                    <a:pt x="24" y="9"/>
                  </a:lnTo>
                  <a:lnTo>
                    <a:pt x="22" y="8"/>
                  </a:lnTo>
                  <a:lnTo>
                    <a:pt x="19" y="7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3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8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20" name="Freeform 629"/>
            <p:cNvSpPr>
              <a:spLocks/>
            </p:cNvSpPr>
            <p:nvPr/>
          </p:nvSpPr>
          <p:spPr bwMode="auto">
            <a:xfrm>
              <a:off x="4176" y="3111"/>
              <a:ext cx="18" cy="17"/>
            </a:xfrm>
            <a:custGeom>
              <a:avLst/>
              <a:gdLst>
                <a:gd name="T0" fmla="*/ 17 w 18"/>
                <a:gd name="T1" fmla="*/ 4 h 17"/>
                <a:gd name="T2" fmla="*/ 17 w 18"/>
                <a:gd name="T3" fmla="*/ 0 h 17"/>
                <a:gd name="T4" fmla="*/ 13 w 18"/>
                <a:gd name="T5" fmla="*/ 0 h 17"/>
                <a:gd name="T6" fmla="*/ 11 w 18"/>
                <a:gd name="T7" fmla="*/ 4 h 17"/>
                <a:gd name="T8" fmla="*/ 4 w 18"/>
                <a:gd name="T9" fmla="*/ 4 h 17"/>
                <a:gd name="T10" fmla="*/ 0 w 18"/>
                <a:gd name="T11" fmla="*/ 12 h 17"/>
                <a:gd name="T12" fmla="*/ 0 w 18"/>
                <a:gd name="T13" fmla="*/ 16 h 17"/>
                <a:gd name="T14" fmla="*/ 17 w 18"/>
                <a:gd name="T15" fmla="*/ 4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7" y="4"/>
                  </a:moveTo>
                  <a:lnTo>
                    <a:pt x="17" y="0"/>
                  </a:lnTo>
                  <a:lnTo>
                    <a:pt x="13" y="0"/>
                  </a:lnTo>
                  <a:lnTo>
                    <a:pt x="11" y="4"/>
                  </a:lnTo>
                  <a:lnTo>
                    <a:pt x="4" y="4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7" y="4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21" name="Freeform 630"/>
            <p:cNvSpPr>
              <a:spLocks/>
            </p:cNvSpPr>
            <p:nvPr/>
          </p:nvSpPr>
          <p:spPr bwMode="auto">
            <a:xfrm>
              <a:off x="4182" y="3111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9 w 19"/>
                <a:gd name="T3" fmla="*/ 0 h 17"/>
                <a:gd name="T4" fmla="*/ 0 w 19"/>
                <a:gd name="T5" fmla="*/ 16 h 17"/>
                <a:gd name="T6" fmla="*/ 0 60000 65536"/>
                <a:gd name="T7" fmla="*/ 0 60000 65536"/>
                <a:gd name="T8" fmla="*/ 0 60000 65536"/>
                <a:gd name="T9" fmla="*/ 0 w 19"/>
                <a:gd name="T10" fmla="*/ 0 h 17"/>
                <a:gd name="T11" fmla="*/ 19 w 19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7">
                  <a:moveTo>
                    <a:pt x="18" y="0"/>
                  </a:moveTo>
                  <a:lnTo>
                    <a:pt x="9" y="0"/>
                  </a:lnTo>
                  <a:lnTo>
                    <a:pt x="0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22" name="Freeform 631"/>
            <p:cNvSpPr>
              <a:spLocks/>
            </p:cNvSpPr>
            <p:nvPr/>
          </p:nvSpPr>
          <p:spPr bwMode="auto">
            <a:xfrm>
              <a:off x="4176" y="3111"/>
              <a:ext cx="18" cy="17"/>
            </a:xfrm>
            <a:custGeom>
              <a:avLst/>
              <a:gdLst>
                <a:gd name="T0" fmla="*/ 6 w 18"/>
                <a:gd name="T1" fmla="*/ 12 h 17"/>
                <a:gd name="T2" fmla="*/ 17 w 18"/>
                <a:gd name="T3" fmla="*/ 4 h 17"/>
                <a:gd name="T4" fmla="*/ 17 w 18"/>
                <a:gd name="T5" fmla="*/ 0 h 17"/>
                <a:gd name="T6" fmla="*/ 13 w 18"/>
                <a:gd name="T7" fmla="*/ 0 h 17"/>
                <a:gd name="T8" fmla="*/ 4 w 18"/>
                <a:gd name="T9" fmla="*/ 8 h 17"/>
                <a:gd name="T10" fmla="*/ 2 w 18"/>
                <a:gd name="T11" fmla="*/ 8 h 17"/>
                <a:gd name="T12" fmla="*/ 0 w 18"/>
                <a:gd name="T13" fmla="*/ 12 h 17"/>
                <a:gd name="T14" fmla="*/ 0 w 18"/>
                <a:gd name="T15" fmla="*/ 16 h 17"/>
                <a:gd name="T16" fmla="*/ 2 w 18"/>
                <a:gd name="T17" fmla="*/ 16 h 17"/>
                <a:gd name="T18" fmla="*/ 6 w 18"/>
                <a:gd name="T19" fmla="*/ 12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6" y="12"/>
                  </a:moveTo>
                  <a:lnTo>
                    <a:pt x="17" y="4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6" y="12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23" name="Freeform 632" descr="Narrow vertical"/>
            <p:cNvSpPr>
              <a:spLocks/>
            </p:cNvSpPr>
            <p:nvPr/>
          </p:nvSpPr>
          <p:spPr bwMode="auto">
            <a:xfrm>
              <a:off x="4171" y="3113"/>
              <a:ext cx="18" cy="17"/>
            </a:xfrm>
            <a:custGeom>
              <a:avLst/>
              <a:gdLst>
                <a:gd name="T0" fmla="*/ 17 w 18"/>
                <a:gd name="T1" fmla="*/ 3 h 17"/>
                <a:gd name="T2" fmla="*/ 14 w 18"/>
                <a:gd name="T3" fmla="*/ 0 h 17"/>
                <a:gd name="T4" fmla="*/ 10 w 18"/>
                <a:gd name="T5" fmla="*/ 3 h 17"/>
                <a:gd name="T6" fmla="*/ 4 w 18"/>
                <a:gd name="T7" fmla="*/ 9 h 17"/>
                <a:gd name="T8" fmla="*/ 0 w 18"/>
                <a:gd name="T9" fmla="*/ 12 h 17"/>
                <a:gd name="T10" fmla="*/ 0 w 18"/>
                <a:gd name="T11" fmla="*/ 16 h 17"/>
                <a:gd name="T12" fmla="*/ 10 w 18"/>
                <a:gd name="T13" fmla="*/ 6 h 17"/>
                <a:gd name="T14" fmla="*/ 17 w 18"/>
                <a:gd name="T15" fmla="*/ 3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7" y="3"/>
                  </a:moveTo>
                  <a:lnTo>
                    <a:pt x="14" y="0"/>
                  </a:lnTo>
                  <a:lnTo>
                    <a:pt x="10" y="3"/>
                  </a:lnTo>
                  <a:lnTo>
                    <a:pt x="4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0" y="6"/>
                  </a:lnTo>
                  <a:lnTo>
                    <a:pt x="17" y="3"/>
                  </a:lnTo>
                </a:path>
              </a:pathLst>
            </a:custGeom>
            <a:pattFill prst="narVert">
              <a:fgClr>
                <a:srgbClr val="808080"/>
              </a:fgClr>
              <a:bgClr>
                <a:srgbClr val="FFFFFF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24" name="Freeform 633"/>
            <p:cNvSpPr>
              <a:spLocks/>
            </p:cNvSpPr>
            <p:nvPr/>
          </p:nvSpPr>
          <p:spPr bwMode="auto">
            <a:xfrm>
              <a:off x="4167" y="3115"/>
              <a:ext cx="50" cy="20"/>
            </a:xfrm>
            <a:custGeom>
              <a:avLst/>
              <a:gdLst>
                <a:gd name="T0" fmla="*/ 0 w 50"/>
                <a:gd name="T1" fmla="*/ 6 h 20"/>
                <a:gd name="T2" fmla="*/ 0 w 50"/>
                <a:gd name="T3" fmla="*/ 4 h 20"/>
                <a:gd name="T4" fmla="*/ 0 w 50"/>
                <a:gd name="T5" fmla="*/ 2 h 20"/>
                <a:gd name="T6" fmla="*/ 2 w 50"/>
                <a:gd name="T7" fmla="*/ 1 h 20"/>
                <a:gd name="T8" fmla="*/ 4 w 50"/>
                <a:gd name="T9" fmla="*/ 1 h 20"/>
                <a:gd name="T10" fmla="*/ 5 w 50"/>
                <a:gd name="T11" fmla="*/ 0 h 20"/>
                <a:gd name="T12" fmla="*/ 7 w 50"/>
                <a:gd name="T13" fmla="*/ 0 h 20"/>
                <a:gd name="T14" fmla="*/ 9 w 50"/>
                <a:gd name="T15" fmla="*/ 0 h 20"/>
                <a:gd name="T16" fmla="*/ 11 w 50"/>
                <a:gd name="T17" fmla="*/ 0 h 20"/>
                <a:gd name="T18" fmla="*/ 15 w 50"/>
                <a:gd name="T19" fmla="*/ 0 h 20"/>
                <a:gd name="T20" fmla="*/ 18 w 50"/>
                <a:gd name="T21" fmla="*/ 1 h 20"/>
                <a:gd name="T22" fmla="*/ 22 w 50"/>
                <a:gd name="T23" fmla="*/ 2 h 20"/>
                <a:gd name="T24" fmla="*/ 26 w 50"/>
                <a:gd name="T25" fmla="*/ 4 h 20"/>
                <a:gd name="T26" fmla="*/ 30 w 50"/>
                <a:gd name="T27" fmla="*/ 6 h 20"/>
                <a:gd name="T28" fmla="*/ 34 w 50"/>
                <a:gd name="T29" fmla="*/ 7 h 20"/>
                <a:gd name="T30" fmla="*/ 39 w 50"/>
                <a:gd name="T31" fmla="*/ 10 h 20"/>
                <a:gd name="T32" fmla="*/ 41 w 50"/>
                <a:gd name="T33" fmla="*/ 8 h 20"/>
                <a:gd name="T34" fmla="*/ 43 w 50"/>
                <a:gd name="T35" fmla="*/ 8 h 20"/>
                <a:gd name="T36" fmla="*/ 45 w 50"/>
                <a:gd name="T37" fmla="*/ 7 h 20"/>
                <a:gd name="T38" fmla="*/ 46 w 50"/>
                <a:gd name="T39" fmla="*/ 6 h 20"/>
                <a:gd name="T40" fmla="*/ 47 w 50"/>
                <a:gd name="T41" fmla="*/ 5 h 20"/>
                <a:gd name="T42" fmla="*/ 49 w 50"/>
                <a:gd name="T43" fmla="*/ 6 h 20"/>
                <a:gd name="T44" fmla="*/ 49 w 50"/>
                <a:gd name="T45" fmla="*/ 8 h 20"/>
                <a:gd name="T46" fmla="*/ 49 w 50"/>
                <a:gd name="T47" fmla="*/ 10 h 20"/>
                <a:gd name="T48" fmla="*/ 47 w 50"/>
                <a:gd name="T49" fmla="*/ 12 h 20"/>
                <a:gd name="T50" fmla="*/ 46 w 50"/>
                <a:gd name="T51" fmla="*/ 13 h 20"/>
                <a:gd name="T52" fmla="*/ 44 w 50"/>
                <a:gd name="T53" fmla="*/ 15 h 20"/>
                <a:gd name="T54" fmla="*/ 43 w 50"/>
                <a:gd name="T55" fmla="*/ 16 h 20"/>
                <a:gd name="T56" fmla="*/ 41 w 50"/>
                <a:gd name="T57" fmla="*/ 17 h 20"/>
                <a:gd name="T58" fmla="*/ 39 w 50"/>
                <a:gd name="T59" fmla="*/ 18 h 20"/>
                <a:gd name="T60" fmla="*/ 37 w 50"/>
                <a:gd name="T61" fmla="*/ 18 h 20"/>
                <a:gd name="T62" fmla="*/ 35 w 50"/>
                <a:gd name="T63" fmla="*/ 19 h 20"/>
                <a:gd name="T64" fmla="*/ 30 w 50"/>
                <a:gd name="T65" fmla="*/ 17 h 20"/>
                <a:gd name="T66" fmla="*/ 23 w 50"/>
                <a:gd name="T67" fmla="*/ 16 h 20"/>
                <a:gd name="T68" fmla="*/ 18 w 50"/>
                <a:gd name="T69" fmla="*/ 14 h 20"/>
                <a:gd name="T70" fmla="*/ 13 w 50"/>
                <a:gd name="T71" fmla="*/ 12 h 20"/>
                <a:gd name="T72" fmla="*/ 7 w 50"/>
                <a:gd name="T73" fmla="*/ 10 h 20"/>
                <a:gd name="T74" fmla="*/ 3 w 50"/>
                <a:gd name="T75" fmla="*/ 8 h 20"/>
                <a:gd name="T76" fmla="*/ 0 w 50"/>
                <a:gd name="T77" fmla="*/ 7 h 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0"/>
                <a:gd name="T118" fmla="*/ 0 h 20"/>
                <a:gd name="T119" fmla="*/ 50 w 50"/>
                <a:gd name="T120" fmla="*/ 20 h 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0" h="20">
                  <a:moveTo>
                    <a:pt x="0" y="7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3" y="3"/>
                  </a:lnTo>
                  <a:lnTo>
                    <a:pt x="26" y="4"/>
                  </a:lnTo>
                  <a:lnTo>
                    <a:pt x="28" y="5"/>
                  </a:lnTo>
                  <a:lnTo>
                    <a:pt x="30" y="6"/>
                  </a:lnTo>
                  <a:lnTo>
                    <a:pt x="32" y="6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9" y="10"/>
                  </a:lnTo>
                  <a:lnTo>
                    <a:pt x="40" y="9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3" y="8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5" y="6"/>
                  </a:lnTo>
                  <a:lnTo>
                    <a:pt x="46" y="6"/>
                  </a:lnTo>
                  <a:lnTo>
                    <a:pt x="47" y="6"/>
                  </a:lnTo>
                  <a:lnTo>
                    <a:pt x="47" y="5"/>
                  </a:lnTo>
                  <a:lnTo>
                    <a:pt x="49" y="5"/>
                  </a:lnTo>
                  <a:lnTo>
                    <a:pt x="49" y="6"/>
                  </a:lnTo>
                  <a:lnTo>
                    <a:pt x="49" y="7"/>
                  </a:lnTo>
                  <a:lnTo>
                    <a:pt x="49" y="8"/>
                  </a:lnTo>
                  <a:lnTo>
                    <a:pt x="49" y="9"/>
                  </a:lnTo>
                  <a:lnTo>
                    <a:pt x="49" y="10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3"/>
                  </a:lnTo>
                  <a:lnTo>
                    <a:pt x="45" y="14"/>
                  </a:lnTo>
                  <a:lnTo>
                    <a:pt x="44" y="15"/>
                  </a:lnTo>
                  <a:lnTo>
                    <a:pt x="44" y="16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19"/>
                  </a:lnTo>
                  <a:lnTo>
                    <a:pt x="32" y="18"/>
                  </a:lnTo>
                  <a:lnTo>
                    <a:pt x="30" y="17"/>
                  </a:lnTo>
                  <a:lnTo>
                    <a:pt x="27" y="17"/>
                  </a:lnTo>
                  <a:lnTo>
                    <a:pt x="23" y="16"/>
                  </a:lnTo>
                  <a:lnTo>
                    <a:pt x="21" y="15"/>
                  </a:lnTo>
                  <a:lnTo>
                    <a:pt x="18" y="14"/>
                  </a:lnTo>
                  <a:lnTo>
                    <a:pt x="16" y="12"/>
                  </a:lnTo>
                  <a:lnTo>
                    <a:pt x="13" y="12"/>
                  </a:lnTo>
                  <a:lnTo>
                    <a:pt x="9" y="11"/>
                  </a:lnTo>
                  <a:lnTo>
                    <a:pt x="7" y="10"/>
                  </a:lnTo>
                  <a:lnTo>
                    <a:pt x="5" y="9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7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25" name="Freeform 634"/>
            <p:cNvSpPr>
              <a:spLocks/>
            </p:cNvSpPr>
            <p:nvPr/>
          </p:nvSpPr>
          <p:spPr bwMode="auto">
            <a:xfrm>
              <a:off x="4167" y="3120"/>
              <a:ext cx="38" cy="17"/>
            </a:xfrm>
            <a:custGeom>
              <a:avLst/>
              <a:gdLst>
                <a:gd name="T0" fmla="*/ 0 w 38"/>
                <a:gd name="T1" fmla="*/ 0 h 17"/>
                <a:gd name="T2" fmla="*/ 1 w 38"/>
                <a:gd name="T3" fmla="*/ 1 h 17"/>
                <a:gd name="T4" fmla="*/ 3 w 38"/>
                <a:gd name="T5" fmla="*/ 1 h 17"/>
                <a:gd name="T6" fmla="*/ 5 w 38"/>
                <a:gd name="T7" fmla="*/ 2 h 17"/>
                <a:gd name="T8" fmla="*/ 6 w 38"/>
                <a:gd name="T9" fmla="*/ 3 h 17"/>
                <a:gd name="T10" fmla="*/ 9 w 38"/>
                <a:gd name="T11" fmla="*/ 4 h 17"/>
                <a:gd name="T12" fmla="*/ 13 w 38"/>
                <a:gd name="T13" fmla="*/ 6 h 17"/>
                <a:gd name="T14" fmla="*/ 15 w 38"/>
                <a:gd name="T15" fmla="*/ 7 h 17"/>
                <a:gd name="T16" fmla="*/ 18 w 38"/>
                <a:gd name="T17" fmla="*/ 9 h 17"/>
                <a:gd name="T18" fmla="*/ 21 w 38"/>
                <a:gd name="T19" fmla="*/ 11 h 17"/>
                <a:gd name="T20" fmla="*/ 25 w 38"/>
                <a:gd name="T21" fmla="*/ 12 h 17"/>
                <a:gd name="T22" fmla="*/ 28 w 38"/>
                <a:gd name="T23" fmla="*/ 13 h 17"/>
                <a:gd name="T24" fmla="*/ 30 w 38"/>
                <a:gd name="T25" fmla="*/ 13 h 17"/>
                <a:gd name="T26" fmla="*/ 33 w 38"/>
                <a:gd name="T27" fmla="*/ 14 h 17"/>
                <a:gd name="T28" fmla="*/ 37 w 38"/>
                <a:gd name="T29" fmla="*/ 16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"/>
                <a:gd name="T46" fmla="*/ 0 h 17"/>
                <a:gd name="T47" fmla="*/ 38 w 38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" h="17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9" y="4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8" y="9"/>
                  </a:lnTo>
                  <a:lnTo>
                    <a:pt x="21" y="11"/>
                  </a:lnTo>
                  <a:lnTo>
                    <a:pt x="25" y="12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3" y="14"/>
                  </a:lnTo>
                  <a:lnTo>
                    <a:pt x="3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026" name="Freeform 635"/>
            <p:cNvSpPr>
              <a:spLocks/>
            </p:cNvSpPr>
            <p:nvPr/>
          </p:nvSpPr>
          <p:spPr bwMode="auto">
            <a:xfrm>
              <a:off x="4204" y="3126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1 w 18"/>
                <a:gd name="T3" fmla="*/ 13 h 17"/>
                <a:gd name="T4" fmla="*/ 4 w 18"/>
                <a:gd name="T5" fmla="*/ 13 h 17"/>
                <a:gd name="T6" fmla="*/ 5 w 18"/>
                <a:gd name="T7" fmla="*/ 13 h 17"/>
                <a:gd name="T8" fmla="*/ 6 w 18"/>
                <a:gd name="T9" fmla="*/ 10 h 17"/>
                <a:gd name="T10" fmla="*/ 8 w 18"/>
                <a:gd name="T11" fmla="*/ 10 h 17"/>
                <a:gd name="T12" fmla="*/ 9 w 18"/>
                <a:gd name="T13" fmla="*/ 8 h 17"/>
                <a:gd name="T14" fmla="*/ 10 w 18"/>
                <a:gd name="T15" fmla="*/ 8 h 17"/>
                <a:gd name="T16" fmla="*/ 12 w 18"/>
                <a:gd name="T17" fmla="*/ 5 h 17"/>
                <a:gd name="T18" fmla="*/ 13 w 18"/>
                <a:gd name="T19" fmla="*/ 5 h 17"/>
                <a:gd name="T20" fmla="*/ 13 w 18"/>
                <a:gd name="T21" fmla="*/ 2 h 17"/>
                <a:gd name="T22" fmla="*/ 14 w 18"/>
                <a:gd name="T23" fmla="*/ 2 h 17"/>
                <a:gd name="T24" fmla="*/ 14 w 18"/>
                <a:gd name="T25" fmla="*/ 0 h 17"/>
                <a:gd name="T26" fmla="*/ 17 w 18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17"/>
                <a:gd name="T44" fmla="*/ 18 w 18"/>
                <a:gd name="T45" fmla="*/ 17 h 1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17">
                  <a:moveTo>
                    <a:pt x="0" y="16"/>
                  </a:moveTo>
                  <a:lnTo>
                    <a:pt x="1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7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3247" name="Group 636"/>
          <p:cNvGrpSpPr>
            <a:grpSpLocks/>
          </p:cNvGrpSpPr>
          <p:nvPr/>
        </p:nvGrpSpPr>
        <p:grpSpPr bwMode="auto">
          <a:xfrm>
            <a:off x="4311650" y="5325269"/>
            <a:ext cx="404813" cy="314325"/>
            <a:chOff x="3272" y="3239"/>
            <a:chExt cx="276" cy="198"/>
          </a:xfrm>
        </p:grpSpPr>
        <p:sp>
          <p:nvSpPr>
            <p:cNvPr id="3839" name="Freeform 637"/>
            <p:cNvSpPr>
              <a:spLocks/>
            </p:cNvSpPr>
            <p:nvPr/>
          </p:nvSpPr>
          <p:spPr bwMode="auto">
            <a:xfrm>
              <a:off x="3315" y="3239"/>
              <a:ext cx="144" cy="109"/>
            </a:xfrm>
            <a:custGeom>
              <a:avLst/>
              <a:gdLst>
                <a:gd name="T0" fmla="*/ 0 w 144"/>
                <a:gd name="T1" fmla="*/ 0 h 109"/>
                <a:gd name="T2" fmla="*/ 143 w 144"/>
                <a:gd name="T3" fmla="*/ 0 h 109"/>
                <a:gd name="T4" fmla="*/ 143 w 144"/>
                <a:gd name="T5" fmla="*/ 108 h 109"/>
                <a:gd name="T6" fmla="*/ 0 w 144"/>
                <a:gd name="T7" fmla="*/ 108 h 109"/>
                <a:gd name="T8" fmla="*/ 0 w 144"/>
                <a:gd name="T9" fmla="*/ 0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109"/>
                <a:gd name="T17" fmla="*/ 144 w 144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109">
                  <a:moveTo>
                    <a:pt x="0" y="0"/>
                  </a:moveTo>
                  <a:lnTo>
                    <a:pt x="143" y="0"/>
                  </a:lnTo>
                  <a:lnTo>
                    <a:pt x="143" y="108"/>
                  </a:lnTo>
                  <a:lnTo>
                    <a:pt x="0" y="108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40" name="Freeform 638"/>
            <p:cNvSpPr>
              <a:spLocks/>
            </p:cNvSpPr>
            <p:nvPr/>
          </p:nvSpPr>
          <p:spPr bwMode="auto">
            <a:xfrm>
              <a:off x="3318" y="3244"/>
              <a:ext cx="137" cy="98"/>
            </a:xfrm>
            <a:custGeom>
              <a:avLst/>
              <a:gdLst>
                <a:gd name="T0" fmla="*/ 0 w 137"/>
                <a:gd name="T1" fmla="*/ 0 h 98"/>
                <a:gd name="T2" fmla="*/ 136 w 137"/>
                <a:gd name="T3" fmla="*/ 0 h 98"/>
                <a:gd name="T4" fmla="*/ 136 w 137"/>
                <a:gd name="T5" fmla="*/ 97 h 98"/>
                <a:gd name="T6" fmla="*/ 0 w 137"/>
                <a:gd name="T7" fmla="*/ 97 h 98"/>
                <a:gd name="T8" fmla="*/ 0 w 137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"/>
                <a:gd name="T16" fmla="*/ 0 h 98"/>
                <a:gd name="T17" fmla="*/ 137 w 137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" h="98">
                  <a:moveTo>
                    <a:pt x="0" y="0"/>
                  </a:moveTo>
                  <a:lnTo>
                    <a:pt x="136" y="0"/>
                  </a:lnTo>
                  <a:lnTo>
                    <a:pt x="136" y="97"/>
                  </a:lnTo>
                  <a:lnTo>
                    <a:pt x="0" y="97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41" name="Freeform 639"/>
            <p:cNvSpPr>
              <a:spLocks/>
            </p:cNvSpPr>
            <p:nvPr/>
          </p:nvSpPr>
          <p:spPr bwMode="auto">
            <a:xfrm>
              <a:off x="3272" y="3420"/>
              <a:ext cx="212" cy="17"/>
            </a:xfrm>
            <a:custGeom>
              <a:avLst/>
              <a:gdLst>
                <a:gd name="T0" fmla="*/ 0 w 212"/>
                <a:gd name="T1" fmla="*/ 0 h 17"/>
                <a:gd name="T2" fmla="*/ 211 w 212"/>
                <a:gd name="T3" fmla="*/ 0 h 17"/>
                <a:gd name="T4" fmla="*/ 209 w 212"/>
                <a:gd name="T5" fmla="*/ 16 h 17"/>
                <a:gd name="T6" fmla="*/ 0 w 212"/>
                <a:gd name="T7" fmla="*/ 16 h 17"/>
                <a:gd name="T8" fmla="*/ 0 w 21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2"/>
                <a:gd name="T16" fmla="*/ 0 h 17"/>
                <a:gd name="T17" fmla="*/ 212 w 21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2" h="17">
                  <a:moveTo>
                    <a:pt x="0" y="0"/>
                  </a:moveTo>
                  <a:lnTo>
                    <a:pt x="211" y="0"/>
                  </a:lnTo>
                  <a:lnTo>
                    <a:pt x="209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42" name="Freeform 640"/>
            <p:cNvSpPr>
              <a:spLocks/>
            </p:cNvSpPr>
            <p:nvPr/>
          </p:nvSpPr>
          <p:spPr bwMode="auto">
            <a:xfrm>
              <a:off x="3272" y="3395"/>
              <a:ext cx="212" cy="26"/>
            </a:xfrm>
            <a:custGeom>
              <a:avLst/>
              <a:gdLst>
                <a:gd name="T0" fmla="*/ 8 w 212"/>
                <a:gd name="T1" fmla="*/ 0 h 26"/>
                <a:gd name="T2" fmla="*/ 197 w 212"/>
                <a:gd name="T3" fmla="*/ 0 h 26"/>
                <a:gd name="T4" fmla="*/ 211 w 212"/>
                <a:gd name="T5" fmla="*/ 25 h 26"/>
                <a:gd name="T6" fmla="*/ 0 w 212"/>
                <a:gd name="T7" fmla="*/ 25 h 26"/>
                <a:gd name="T8" fmla="*/ 8 w 212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2"/>
                <a:gd name="T16" fmla="*/ 0 h 26"/>
                <a:gd name="T17" fmla="*/ 212 w 212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2" h="26">
                  <a:moveTo>
                    <a:pt x="8" y="0"/>
                  </a:moveTo>
                  <a:lnTo>
                    <a:pt x="197" y="0"/>
                  </a:lnTo>
                  <a:lnTo>
                    <a:pt x="211" y="25"/>
                  </a:lnTo>
                  <a:lnTo>
                    <a:pt x="0" y="25"/>
                  </a:lnTo>
                  <a:lnTo>
                    <a:pt x="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43" name="Freeform 641"/>
            <p:cNvSpPr>
              <a:spLocks/>
            </p:cNvSpPr>
            <p:nvPr/>
          </p:nvSpPr>
          <p:spPr bwMode="auto">
            <a:xfrm>
              <a:off x="3285" y="3398"/>
              <a:ext cx="185" cy="22"/>
            </a:xfrm>
            <a:custGeom>
              <a:avLst/>
              <a:gdLst>
                <a:gd name="T0" fmla="*/ 6 w 185"/>
                <a:gd name="T1" fmla="*/ 0 h 22"/>
                <a:gd name="T2" fmla="*/ 176 w 185"/>
                <a:gd name="T3" fmla="*/ 0 h 22"/>
                <a:gd name="T4" fmla="*/ 184 w 185"/>
                <a:gd name="T5" fmla="*/ 21 h 22"/>
                <a:gd name="T6" fmla="*/ 0 w 185"/>
                <a:gd name="T7" fmla="*/ 21 h 22"/>
                <a:gd name="T8" fmla="*/ 6 w 185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22"/>
                <a:gd name="T17" fmla="*/ 185 w 185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22">
                  <a:moveTo>
                    <a:pt x="6" y="0"/>
                  </a:moveTo>
                  <a:lnTo>
                    <a:pt x="176" y="0"/>
                  </a:lnTo>
                  <a:lnTo>
                    <a:pt x="184" y="21"/>
                  </a:lnTo>
                  <a:lnTo>
                    <a:pt x="0" y="21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44" name="Freeform 642"/>
            <p:cNvSpPr>
              <a:spLocks/>
            </p:cNvSpPr>
            <p:nvPr/>
          </p:nvSpPr>
          <p:spPr bwMode="auto">
            <a:xfrm>
              <a:off x="3288" y="3398"/>
              <a:ext cx="180" cy="21"/>
            </a:xfrm>
            <a:custGeom>
              <a:avLst/>
              <a:gdLst>
                <a:gd name="T0" fmla="*/ 6 w 180"/>
                <a:gd name="T1" fmla="*/ 0 h 21"/>
                <a:gd name="T2" fmla="*/ 171 w 180"/>
                <a:gd name="T3" fmla="*/ 0 h 21"/>
                <a:gd name="T4" fmla="*/ 179 w 180"/>
                <a:gd name="T5" fmla="*/ 20 h 21"/>
                <a:gd name="T6" fmla="*/ 0 w 180"/>
                <a:gd name="T7" fmla="*/ 20 h 21"/>
                <a:gd name="T8" fmla="*/ 5 w 180"/>
                <a:gd name="T9" fmla="*/ 0 h 21"/>
                <a:gd name="T10" fmla="*/ 6 w 180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21"/>
                <a:gd name="T20" fmla="*/ 180 w 180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21">
                  <a:moveTo>
                    <a:pt x="6" y="0"/>
                  </a:moveTo>
                  <a:lnTo>
                    <a:pt x="171" y="0"/>
                  </a:lnTo>
                  <a:lnTo>
                    <a:pt x="179" y="20"/>
                  </a:lnTo>
                  <a:lnTo>
                    <a:pt x="0" y="2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45" name="Freeform 643"/>
            <p:cNvSpPr>
              <a:spLocks/>
            </p:cNvSpPr>
            <p:nvPr/>
          </p:nvSpPr>
          <p:spPr bwMode="auto">
            <a:xfrm>
              <a:off x="3295" y="3399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46" name="Freeform 644"/>
            <p:cNvSpPr>
              <a:spLocks/>
            </p:cNvSpPr>
            <p:nvPr/>
          </p:nvSpPr>
          <p:spPr bwMode="auto">
            <a:xfrm>
              <a:off x="3295" y="3398"/>
              <a:ext cx="19" cy="17"/>
            </a:xfrm>
            <a:custGeom>
              <a:avLst/>
              <a:gdLst>
                <a:gd name="T0" fmla="*/ 15 w 19"/>
                <a:gd name="T1" fmla="*/ 16 h 17"/>
                <a:gd name="T2" fmla="*/ 18 w 19"/>
                <a:gd name="T3" fmla="*/ 0 h 17"/>
                <a:gd name="T4" fmla="*/ 1 w 19"/>
                <a:gd name="T5" fmla="*/ 0 h 17"/>
                <a:gd name="T6" fmla="*/ 0 w 19"/>
                <a:gd name="T7" fmla="*/ 16 h 17"/>
                <a:gd name="T8" fmla="*/ 15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5" y="16"/>
                  </a:moveTo>
                  <a:lnTo>
                    <a:pt x="18" y="0"/>
                  </a:lnTo>
                  <a:lnTo>
                    <a:pt x="1" y="0"/>
                  </a:lnTo>
                  <a:lnTo>
                    <a:pt x="0" y="16"/>
                  </a:lnTo>
                  <a:lnTo>
                    <a:pt x="15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47" name="Freeform 645"/>
            <p:cNvSpPr>
              <a:spLocks/>
            </p:cNvSpPr>
            <p:nvPr/>
          </p:nvSpPr>
          <p:spPr bwMode="auto">
            <a:xfrm>
              <a:off x="3311" y="3399"/>
              <a:ext cx="26" cy="17"/>
            </a:xfrm>
            <a:custGeom>
              <a:avLst/>
              <a:gdLst>
                <a:gd name="T0" fmla="*/ 25 w 26"/>
                <a:gd name="T1" fmla="*/ 16 h 17"/>
                <a:gd name="T2" fmla="*/ 25 w 26"/>
                <a:gd name="T3" fmla="*/ 0 h 17"/>
                <a:gd name="T4" fmla="*/ 0 w 26"/>
                <a:gd name="T5" fmla="*/ 0 h 17"/>
                <a:gd name="T6" fmla="*/ 0 w 26"/>
                <a:gd name="T7" fmla="*/ 16 h 17"/>
                <a:gd name="T8" fmla="*/ 25 w 26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7"/>
                <a:gd name="T17" fmla="*/ 26 w 2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7">
                  <a:moveTo>
                    <a:pt x="25" y="16"/>
                  </a:moveTo>
                  <a:lnTo>
                    <a:pt x="2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48" name="Freeform 646"/>
            <p:cNvSpPr>
              <a:spLocks/>
            </p:cNvSpPr>
            <p:nvPr/>
          </p:nvSpPr>
          <p:spPr bwMode="auto">
            <a:xfrm>
              <a:off x="3311" y="3398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49" name="Freeform 647"/>
            <p:cNvSpPr>
              <a:spLocks/>
            </p:cNvSpPr>
            <p:nvPr/>
          </p:nvSpPr>
          <p:spPr bwMode="auto">
            <a:xfrm>
              <a:off x="3345" y="3399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50" name="Freeform 648"/>
            <p:cNvSpPr>
              <a:spLocks/>
            </p:cNvSpPr>
            <p:nvPr/>
          </p:nvSpPr>
          <p:spPr bwMode="auto">
            <a:xfrm>
              <a:off x="3344" y="3398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51" name="Freeform 649"/>
            <p:cNvSpPr>
              <a:spLocks/>
            </p:cNvSpPr>
            <p:nvPr/>
          </p:nvSpPr>
          <p:spPr bwMode="auto">
            <a:xfrm>
              <a:off x="3380" y="3399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52" name="Freeform 650"/>
            <p:cNvSpPr>
              <a:spLocks/>
            </p:cNvSpPr>
            <p:nvPr/>
          </p:nvSpPr>
          <p:spPr bwMode="auto">
            <a:xfrm>
              <a:off x="3380" y="3398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53" name="Freeform 651"/>
            <p:cNvSpPr>
              <a:spLocks/>
            </p:cNvSpPr>
            <p:nvPr/>
          </p:nvSpPr>
          <p:spPr bwMode="auto">
            <a:xfrm>
              <a:off x="3292" y="3403"/>
              <a:ext cx="113" cy="17"/>
            </a:xfrm>
            <a:custGeom>
              <a:avLst/>
              <a:gdLst>
                <a:gd name="T0" fmla="*/ 2 w 113"/>
                <a:gd name="T1" fmla="*/ 0 h 17"/>
                <a:gd name="T2" fmla="*/ 112 w 113"/>
                <a:gd name="T3" fmla="*/ 0 h 17"/>
                <a:gd name="T4" fmla="*/ 112 w 113"/>
                <a:gd name="T5" fmla="*/ 16 h 17"/>
                <a:gd name="T6" fmla="*/ 0 w 113"/>
                <a:gd name="T7" fmla="*/ 16 h 17"/>
                <a:gd name="T8" fmla="*/ 2 w 11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"/>
                <a:gd name="T16" fmla="*/ 0 h 17"/>
                <a:gd name="T17" fmla="*/ 113 w 11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" h="17">
                  <a:moveTo>
                    <a:pt x="2" y="0"/>
                  </a:moveTo>
                  <a:lnTo>
                    <a:pt x="112" y="0"/>
                  </a:lnTo>
                  <a:lnTo>
                    <a:pt x="112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54" name="Freeform 652"/>
            <p:cNvSpPr>
              <a:spLocks/>
            </p:cNvSpPr>
            <p:nvPr/>
          </p:nvSpPr>
          <p:spPr bwMode="auto">
            <a:xfrm>
              <a:off x="3293" y="3405"/>
              <a:ext cx="112" cy="17"/>
            </a:xfrm>
            <a:custGeom>
              <a:avLst/>
              <a:gdLst>
                <a:gd name="T0" fmla="*/ 0 w 112"/>
                <a:gd name="T1" fmla="*/ 0 h 17"/>
                <a:gd name="T2" fmla="*/ 111 w 112"/>
                <a:gd name="T3" fmla="*/ 0 h 17"/>
                <a:gd name="T4" fmla="*/ 111 w 112"/>
                <a:gd name="T5" fmla="*/ 16 h 17"/>
                <a:gd name="T6" fmla="*/ 0 w 112"/>
                <a:gd name="T7" fmla="*/ 16 h 17"/>
                <a:gd name="T8" fmla="*/ 0 w 11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2"/>
                <a:gd name="T16" fmla="*/ 0 h 17"/>
                <a:gd name="T17" fmla="*/ 112 w 11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2" h="17">
                  <a:moveTo>
                    <a:pt x="0" y="0"/>
                  </a:moveTo>
                  <a:lnTo>
                    <a:pt x="111" y="0"/>
                  </a:lnTo>
                  <a:lnTo>
                    <a:pt x="111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55" name="Freeform 653"/>
            <p:cNvSpPr>
              <a:spLocks/>
            </p:cNvSpPr>
            <p:nvPr/>
          </p:nvSpPr>
          <p:spPr bwMode="auto">
            <a:xfrm>
              <a:off x="3294" y="3403"/>
              <a:ext cx="111" cy="17"/>
            </a:xfrm>
            <a:custGeom>
              <a:avLst/>
              <a:gdLst>
                <a:gd name="T0" fmla="*/ 0 w 111"/>
                <a:gd name="T1" fmla="*/ 0 h 17"/>
                <a:gd name="T2" fmla="*/ 110 w 111"/>
                <a:gd name="T3" fmla="*/ 0 h 17"/>
                <a:gd name="T4" fmla="*/ 110 w 111"/>
                <a:gd name="T5" fmla="*/ 16 h 17"/>
                <a:gd name="T6" fmla="*/ 0 w 111"/>
                <a:gd name="T7" fmla="*/ 16 h 17"/>
                <a:gd name="T8" fmla="*/ 0 w 11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17"/>
                <a:gd name="T17" fmla="*/ 111 w 11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17">
                  <a:moveTo>
                    <a:pt x="0" y="0"/>
                  </a:moveTo>
                  <a:lnTo>
                    <a:pt x="110" y="0"/>
                  </a:lnTo>
                  <a:lnTo>
                    <a:pt x="110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56" name="Freeform 654"/>
            <p:cNvSpPr>
              <a:spLocks/>
            </p:cNvSpPr>
            <p:nvPr/>
          </p:nvSpPr>
          <p:spPr bwMode="auto">
            <a:xfrm>
              <a:off x="3292" y="3407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1 w 18"/>
                <a:gd name="T9" fmla="*/ 0 h 17"/>
                <a:gd name="T10" fmla="*/ 0 w 18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17"/>
                <a:gd name="T20" fmla="*/ 18 w 18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57" name="Freeform 655"/>
            <p:cNvSpPr>
              <a:spLocks/>
            </p:cNvSpPr>
            <p:nvPr/>
          </p:nvSpPr>
          <p:spPr bwMode="auto">
            <a:xfrm>
              <a:off x="3291" y="3411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1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58" name="Freeform 656"/>
            <p:cNvSpPr>
              <a:spLocks/>
            </p:cNvSpPr>
            <p:nvPr/>
          </p:nvSpPr>
          <p:spPr bwMode="auto">
            <a:xfrm>
              <a:off x="3395" y="3407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0 w 18"/>
                <a:gd name="T3" fmla="*/ 16 h 17"/>
                <a:gd name="T4" fmla="*/ 17 w 18"/>
                <a:gd name="T5" fmla="*/ 16 h 17"/>
                <a:gd name="T6" fmla="*/ 17 w 18"/>
                <a:gd name="T7" fmla="*/ 0 h 17"/>
                <a:gd name="T8" fmla="*/ 1 w 18"/>
                <a:gd name="T9" fmla="*/ 0 h 17"/>
                <a:gd name="T10" fmla="*/ 0 w 18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17"/>
                <a:gd name="T20" fmla="*/ 18 w 18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17">
                  <a:moveTo>
                    <a:pt x="0" y="0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59" name="Freeform 657"/>
            <p:cNvSpPr>
              <a:spLocks/>
            </p:cNvSpPr>
            <p:nvPr/>
          </p:nvSpPr>
          <p:spPr bwMode="auto">
            <a:xfrm>
              <a:off x="3394" y="3411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0 w 18"/>
                <a:gd name="T3" fmla="*/ 16 h 17"/>
                <a:gd name="T4" fmla="*/ 17 w 18"/>
                <a:gd name="T5" fmla="*/ 16 h 17"/>
                <a:gd name="T6" fmla="*/ 17 w 18"/>
                <a:gd name="T7" fmla="*/ 0 h 17"/>
                <a:gd name="T8" fmla="*/ 1 w 18"/>
                <a:gd name="T9" fmla="*/ 0 h 17"/>
                <a:gd name="T10" fmla="*/ 0 w 18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17"/>
                <a:gd name="T20" fmla="*/ 18 w 18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17">
                  <a:moveTo>
                    <a:pt x="0" y="0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60" name="Freeform 658"/>
            <p:cNvSpPr>
              <a:spLocks/>
            </p:cNvSpPr>
            <p:nvPr/>
          </p:nvSpPr>
          <p:spPr bwMode="auto">
            <a:xfrm>
              <a:off x="3302" y="3407"/>
              <a:ext cx="93" cy="17"/>
            </a:xfrm>
            <a:custGeom>
              <a:avLst/>
              <a:gdLst>
                <a:gd name="T0" fmla="*/ 0 w 93"/>
                <a:gd name="T1" fmla="*/ 0 h 17"/>
                <a:gd name="T2" fmla="*/ 0 w 93"/>
                <a:gd name="T3" fmla="*/ 16 h 17"/>
                <a:gd name="T4" fmla="*/ 92 w 93"/>
                <a:gd name="T5" fmla="*/ 16 h 17"/>
                <a:gd name="T6" fmla="*/ 92 w 93"/>
                <a:gd name="T7" fmla="*/ 0 h 17"/>
                <a:gd name="T8" fmla="*/ 0 w 93"/>
                <a:gd name="T9" fmla="*/ 0 h 17"/>
                <a:gd name="T10" fmla="*/ 0 w 93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17"/>
                <a:gd name="T20" fmla="*/ 93 w 93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17">
                  <a:moveTo>
                    <a:pt x="0" y="0"/>
                  </a:moveTo>
                  <a:lnTo>
                    <a:pt x="0" y="16"/>
                  </a:lnTo>
                  <a:lnTo>
                    <a:pt x="92" y="16"/>
                  </a:lnTo>
                  <a:lnTo>
                    <a:pt x="9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61" name="Freeform 659"/>
            <p:cNvSpPr>
              <a:spLocks/>
            </p:cNvSpPr>
            <p:nvPr/>
          </p:nvSpPr>
          <p:spPr bwMode="auto">
            <a:xfrm>
              <a:off x="3303" y="3411"/>
              <a:ext cx="92" cy="17"/>
            </a:xfrm>
            <a:custGeom>
              <a:avLst/>
              <a:gdLst>
                <a:gd name="T0" fmla="*/ 0 w 92"/>
                <a:gd name="T1" fmla="*/ 0 h 17"/>
                <a:gd name="T2" fmla="*/ 0 w 92"/>
                <a:gd name="T3" fmla="*/ 16 h 17"/>
                <a:gd name="T4" fmla="*/ 91 w 92"/>
                <a:gd name="T5" fmla="*/ 16 h 17"/>
                <a:gd name="T6" fmla="*/ 91 w 92"/>
                <a:gd name="T7" fmla="*/ 0 h 17"/>
                <a:gd name="T8" fmla="*/ 2 w 92"/>
                <a:gd name="T9" fmla="*/ 0 h 17"/>
                <a:gd name="T10" fmla="*/ 0 w 9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2"/>
                <a:gd name="T19" fmla="*/ 0 h 17"/>
                <a:gd name="T20" fmla="*/ 92 w 9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2" h="17">
                  <a:moveTo>
                    <a:pt x="0" y="0"/>
                  </a:moveTo>
                  <a:lnTo>
                    <a:pt x="0" y="16"/>
                  </a:lnTo>
                  <a:lnTo>
                    <a:pt x="91" y="16"/>
                  </a:lnTo>
                  <a:lnTo>
                    <a:pt x="91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62" name="Freeform 660"/>
            <p:cNvSpPr>
              <a:spLocks/>
            </p:cNvSpPr>
            <p:nvPr/>
          </p:nvSpPr>
          <p:spPr bwMode="auto">
            <a:xfrm>
              <a:off x="3291" y="3414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3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3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63" name="Freeform 661"/>
            <p:cNvSpPr>
              <a:spLocks/>
            </p:cNvSpPr>
            <p:nvPr/>
          </p:nvSpPr>
          <p:spPr bwMode="auto">
            <a:xfrm>
              <a:off x="3290" y="3413"/>
              <a:ext cx="18" cy="17"/>
            </a:xfrm>
            <a:custGeom>
              <a:avLst/>
              <a:gdLst>
                <a:gd name="T0" fmla="*/ 2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2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2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64" name="Freeform 662"/>
            <p:cNvSpPr>
              <a:spLocks/>
            </p:cNvSpPr>
            <p:nvPr/>
          </p:nvSpPr>
          <p:spPr bwMode="auto">
            <a:xfrm>
              <a:off x="3305" y="3414"/>
              <a:ext cx="89" cy="17"/>
            </a:xfrm>
            <a:custGeom>
              <a:avLst/>
              <a:gdLst>
                <a:gd name="T0" fmla="*/ 0 w 89"/>
                <a:gd name="T1" fmla="*/ 0 h 17"/>
                <a:gd name="T2" fmla="*/ 0 w 89"/>
                <a:gd name="T3" fmla="*/ 16 h 17"/>
                <a:gd name="T4" fmla="*/ 86 w 89"/>
                <a:gd name="T5" fmla="*/ 16 h 17"/>
                <a:gd name="T6" fmla="*/ 88 w 89"/>
                <a:gd name="T7" fmla="*/ 0 h 17"/>
                <a:gd name="T8" fmla="*/ 0 w 8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7"/>
                <a:gd name="T17" fmla="*/ 89 w 8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7">
                  <a:moveTo>
                    <a:pt x="0" y="0"/>
                  </a:moveTo>
                  <a:lnTo>
                    <a:pt x="0" y="16"/>
                  </a:lnTo>
                  <a:lnTo>
                    <a:pt x="86" y="16"/>
                  </a:ln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65" name="Freeform 663"/>
            <p:cNvSpPr>
              <a:spLocks/>
            </p:cNvSpPr>
            <p:nvPr/>
          </p:nvSpPr>
          <p:spPr bwMode="auto">
            <a:xfrm>
              <a:off x="3304" y="3413"/>
              <a:ext cx="89" cy="17"/>
            </a:xfrm>
            <a:custGeom>
              <a:avLst/>
              <a:gdLst>
                <a:gd name="T0" fmla="*/ 0 w 89"/>
                <a:gd name="T1" fmla="*/ 0 h 17"/>
                <a:gd name="T2" fmla="*/ 0 w 89"/>
                <a:gd name="T3" fmla="*/ 16 h 17"/>
                <a:gd name="T4" fmla="*/ 88 w 89"/>
                <a:gd name="T5" fmla="*/ 16 h 17"/>
                <a:gd name="T6" fmla="*/ 88 w 89"/>
                <a:gd name="T7" fmla="*/ 0 h 17"/>
                <a:gd name="T8" fmla="*/ 0 w 8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7"/>
                <a:gd name="T17" fmla="*/ 89 w 8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7">
                  <a:moveTo>
                    <a:pt x="0" y="0"/>
                  </a:moveTo>
                  <a:lnTo>
                    <a:pt x="0" y="16"/>
                  </a:lnTo>
                  <a:lnTo>
                    <a:pt x="88" y="16"/>
                  </a:ln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66" name="Freeform 664"/>
            <p:cNvSpPr>
              <a:spLocks/>
            </p:cNvSpPr>
            <p:nvPr/>
          </p:nvSpPr>
          <p:spPr bwMode="auto">
            <a:xfrm>
              <a:off x="3399" y="3414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18 w 19"/>
                <a:gd name="T3" fmla="*/ 16 h 17"/>
                <a:gd name="T4" fmla="*/ 0 w 19"/>
                <a:gd name="T5" fmla="*/ 16 h 17"/>
                <a:gd name="T6" fmla="*/ 0 w 19"/>
                <a:gd name="T7" fmla="*/ 0 h 17"/>
                <a:gd name="T8" fmla="*/ 18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0"/>
                  </a:move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67" name="Freeform 665"/>
            <p:cNvSpPr>
              <a:spLocks/>
            </p:cNvSpPr>
            <p:nvPr/>
          </p:nvSpPr>
          <p:spPr bwMode="auto">
            <a:xfrm>
              <a:off x="3398" y="3413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2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2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68" name="Freeform 666"/>
            <p:cNvSpPr>
              <a:spLocks/>
            </p:cNvSpPr>
            <p:nvPr/>
          </p:nvSpPr>
          <p:spPr bwMode="auto">
            <a:xfrm>
              <a:off x="3411" y="3399"/>
              <a:ext cx="21" cy="17"/>
            </a:xfrm>
            <a:custGeom>
              <a:avLst/>
              <a:gdLst>
                <a:gd name="T0" fmla="*/ 20 w 21"/>
                <a:gd name="T1" fmla="*/ 16 h 17"/>
                <a:gd name="T2" fmla="*/ 20 w 21"/>
                <a:gd name="T3" fmla="*/ 0 h 17"/>
                <a:gd name="T4" fmla="*/ 0 w 21"/>
                <a:gd name="T5" fmla="*/ 0 h 17"/>
                <a:gd name="T6" fmla="*/ 0 w 21"/>
                <a:gd name="T7" fmla="*/ 16 h 17"/>
                <a:gd name="T8" fmla="*/ 20 w 21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20" y="16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69" name="Freeform 667"/>
            <p:cNvSpPr>
              <a:spLocks/>
            </p:cNvSpPr>
            <p:nvPr/>
          </p:nvSpPr>
          <p:spPr bwMode="auto">
            <a:xfrm>
              <a:off x="3410" y="3398"/>
              <a:ext cx="21" cy="17"/>
            </a:xfrm>
            <a:custGeom>
              <a:avLst/>
              <a:gdLst>
                <a:gd name="T0" fmla="*/ 20 w 21"/>
                <a:gd name="T1" fmla="*/ 16 h 17"/>
                <a:gd name="T2" fmla="*/ 20 w 21"/>
                <a:gd name="T3" fmla="*/ 0 h 17"/>
                <a:gd name="T4" fmla="*/ 0 w 21"/>
                <a:gd name="T5" fmla="*/ 0 h 17"/>
                <a:gd name="T6" fmla="*/ 0 w 21"/>
                <a:gd name="T7" fmla="*/ 16 h 17"/>
                <a:gd name="T8" fmla="*/ 20 w 21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20" y="16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70" name="Freeform 668"/>
            <p:cNvSpPr>
              <a:spLocks/>
            </p:cNvSpPr>
            <p:nvPr/>
          </p:nvSpPr>
          <p:spPr bwMode="auto">
            <a:xfrm>
              <a:off x="3411" y="3403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18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2 h 17"/>
                <a:gd name="T10" fmla="*/ 0 w 2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7"/>
                <a:gd name="T20" fmla="*/ 22 w 2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7">
                  <a:moveTo>
                    <a:pt x="0" y="0"/>
                  </a:move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71" name="Freeform 669"/>
            <p:cNvSpPr>
              <a:spLocks/>
            </p:cNvSpPr>
            <p:nvPr/>
          </p:nvSpPr>
          <p:spPr bwMode="auto">
            <a:xfrm>
              <a:off x="3410" y="3403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21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0"/>
                  </a:moveTo>
                  <a:lnTo>
                    <a:pt x="21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72" name="Freeform 670"/>
            <p:cNvSpPr>
              <a:spLocks/>
            </p:cNvSpPr>
            <p:nvPr/>
          </p:nvSpPr>
          <p:spPr bwMode="auto">
            <a:xfrm>
              <a:off x="3410" y="3405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2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73" name="Freeform 671"/>
            <p:cNvSpPr>
              <a:spLocks/>
            </p:cNvSpPr>
            <p:nvPr/>
          </p:nvSpPr>
          <p:spPr bwMode="auto">
            <a:xfrm>
              <a:off x="3420" y="3411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74" name="Freeform 672"/>
            <p:cNvSpPr>
              <a:spLocks/>
            </p:cNvSpPr>
            <p:nvPr/>
          </p:nvSpPr>
          <p:spPr bwMode="auto">
            <a:xfrm>
              <a:off x="3419" y="3411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75" name="Freeform 673"/>
            <p:cNvSpPr>
              <a:spLocks/>
            </p:cNvSpPr>
            <p:nvPr/>
          </p:nvSpPr>
          <p:spPr bwMode="auto">
            <a:xfrm>
              <a:off x="3411" y="3414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2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76" name="Freeform 674"/>
            <p:cNvSpPr>
              <a:spLocks/>
            </p:cNvSpPr>
            <p:nvPr/>
          </p:nvSpPr>
          <p:spPr bwMode="auto">
            <a:xfrm>
              <a:off x="3410" y="3413"/>
              <a:ext cx="24" cy="17"/>
            </a:xfrm>
            <a:custGeom>
              <a:avLst/>
              <a:gdLst>
                <a:gd name="T0" fmla="*/ 0 w 24"/>
                <a:gd name="T1" fmla="*/ 0 h 17"/>
                <a:gd name="T2" fmla="*/ 21 w 24"/>
                <a:gd name="T3" fmla="*/ 0 h 17"/>
                <a:gd name="T4" fmla="*/ 23 w 24"/>
                <a:gd name="T5" fmla="*/ 16 h 17"/>
                <a:gd name="T6" fmla="*/ 0 w 24"/>
                <a:gd name="T7" fmla="*/ 16 h 17"/>
                <a:gd name="T8" fmla="*/ 0 w 2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0" y="0"/>
                  </a:moveTo>
                  <a:lnTo>
                    <a:pt x="21" y="0"/>
                  </a:lnTo>
                  <a:lnTo>
                    <a:pt x="2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77" name="Freeform 675"/>
            <p:cNvSpPr>
              <a:spLocks/>
            </p:cNvSpPr>
            <p:nvPr/>
          </p:nvSpPr>
          <p:spPr bwMode="auto">
            <a:xfrm>
              <a:off x="3437" y="3399"/>
              <a:ext cx="23" cy="17"/>
            </a:xfrm>
            <a:custGeom>
              <a:avLst/>
              <a:gdLst>
                <a:gd name="T0" fmla="*/ 0 w 23"/>
                <a:gd name="T1" fmla="*/ 16 h 17"/>
                <a:gd name="T2" fmla="*/ 0 w 23"/>
                <a:gd name="T3" fmla="*/ 0 h 17"/>
                <a:gd name="T4" fmla="*/ 19 w 23"/>
                <a:gd name="T5" fmla="*/ 0 h 17"/>
                <a:gd name="T6" fmla="*/ 22 w 23"/>
                <a:gd name="T7" fmla="*/ 16 h 17"/>
                <a:gd name="T8" fmla="*/ 0 w 23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16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22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78" name="Freeform 676"/>
            <p:cNvSpPr>
              <a:spLocks/>
            </p:cNvSpPr>
            <p:nvPr/>
          </p:nvSpPr>
          <p:spPr bwMode="auto">
            <a:xfrm>
              <a:off x="3436" y="3398"/>
              <a:ext cx="23" cy="17"/>
            </a:xfrm>
            <a:custGeom>
              <a:avLst/>
              <a:gdLst>
                <a:gd name="T0" fmla="*/ 0 w 23"/>
                <a:gd name="T1" fmla="*/ 16 h 17"/>
                <a:gd name="T2" fmla="*/ 0 w 23"/>
                <a:gd name="T3" fmla="*/ 0 h 17"/>
                <a:gd name="T4" fmla="*/ 19 w 23"/>
                <a:gd name="T5" fmla="*/ 0 h 17"/>
                <a:gd name="T6" fmla="*/ 22 w 23"/>
                <a:gd name="T7" fmla="*/ 16 h 17"/>
                <a:gd name="T8" fmla="*/ 0 w 23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16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22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79" name="Freeform 677"/>
            <p:cNvSpPr>
              <a:spLocks/>
            </p:cNvSpPr>
            <p:nvPr/>
          </p:nvSpPr>
          <p:spPr bwMode="auto">
            <a:xfrm>
              <a:off x="3438" y="3403"/>
              <a:ext cx="27" cy="17"/>
            </a:xfrm>
            <a:custGeom>
              <a:avLst/>
              <a:gdLst>
                <a:gd name="T0" fmla="*/ 0 w 27"/>
                <a:gd name="T1" fmla="*/ 0 h 17"/>
                <a:gd name="T2" fmla="*/ 19 w 27"/>
                <a:gd name="T3" fmla="*/ 0 h 17"/>
                <a:gd name="T4" fmla="*/ 26 w 27"/>
                <a:gd name="T5" fmla="*/ 16 h 17"/>
                <a:gd name="T6" fmla="*/ 3 w 27"/>
                <a:gd name="T7" fmla="*/ 16 h 17"/>
                <a:gd name="T8" fmla="*/ 0 w 2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17"/>
                <a:gd name="T17" fmla="*/ 27 w 2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17">
                  <a:moveTo>
                    <a:pt x="0" y="0"/>
                  </a:moveTo>
                  <a:lnTo>
                    <a:pt x="19" y="0"/>
                  </a:lnTo>
                  <a:lnTo>
                    <a:pt x="26" y="16"/>
                  </a:lnTo>
                  <a:lnTo>
                    <a:pt x="3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80" name="Freeform 678"/>
            <p:cNvSpPr>
              <a:spLocks/>
            </p:cNvSpPr>
            <p:nvPr/>
          </p:nvSpPr>
          <p:spPr bwMode="auto">
            <a:xfrm>
              <a:off x="3437" y="3403"/>
              <a:ext cx="24" cy="17"/>
            </a:xfrm>
            <a:custGeom>
              <a:avLst/>
              <a:gdLst>
                <a:gd name="T0" fmla="*/ 0 w 24"/>
                <a:gd name="T1" fmla="*/ 0 h 17"/>
                <a:gd name="T2" fmla="*/ 21 w 24"/>
                <a:gd name="T3" fmla="*/ 0 h 17"/>
                <a:gd name="T4" fmla="*/ 23 w 24"/>
                <a:gd name="T5" fmla="*/ 16 h 17"/>
                <a:gd name="T6" fmla="*/ 0 w 24"/>
                <a:gd name="T7" fmla="*/ 16 h 17"/>
                <a:gd name="T8" fmla="*/ 0 w 2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0" y="0"/>
                  </a:moveTo>
                  <a:lnTo>
                    <a:pt x="21" y="0"/>
                  </a:lnTo>
                  <a:lnTo>
                    <a:pt x="2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81" name="Freeform 679"/>
            <p:cNvSpPr>
              <a:spLocks/>
            </p:cNvSpPr>
            <p:nvPr/>
          </p:nvSpPr>
          <p:spPr bwMode="auto">
            <a:xfrm>
              <a:off x="3437" y="3405"/>
              <a:ext cx="25" cy="17"/>
            </a:xfrm>
            <a:custGeom>
              <a:avLst/>
              <a:gdLst>
                <a:gd name="T0" fmla="*/ 0 w 25"/>
                <a:gd name="T1" fmla="*/ 0 h 17"/>
                <a:gd name="T2" fmla="*/ 22 w 25"/>
                <a:gd name="T3" fmla="*/ 0 h 17"/>
                <a:gd name="T4" fmla="*/ 24 w 25"/>
                <a:gd name="T5" fmla="*/ 16 h 17"/>
                <a:gd name="T6" fmla="*/ 0 w 25"/>
                <a:gd name="T7" fmla="*/ 16 h 17"/>
                <a:gd name="T8" fmla="*/ 0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0" y="0"/>
                  </a:moveTo>
                  <a:lnTo>
                    <a:pt x="22" y="0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82" name="Freeform 680"/>
            <p:cNvSpPr>
              <a:spLocks/>
            </p:cNvSpPr>
            <p:nvPr/>
          </p:nvSpPr>
          <p:spPr bwMode="auto">
            <a:xfrm>
              <a:off x="3438" y="3407"/>
              <a:ext cx="25" cy="17"/>
            </a:xfrm>
            <a:custGeom>
              <a:avLst/>
              <a:gdLst>
                <a:gd name="T0" fmla="*/ 0 w 25"/>
                <a:gd name="T1" fmla="*/ 0 h 17"/>
                <a:gd name="T2" fmla="*/ 22 w 25"/>
                <a:gd name="T3" fmla="*/ 0 h 17"/>
                <a:gd name="T4" fmla="*/ 24 w 25"/>
                <a:gd name="T5" fmla="*/ 16 h 17"/>
                <a:gd name="T6" fmla="*/ 0 w 25"/>
                <a:gd name="T7" fmla="*/ 16 h 17"/>
                <a:gd name="T8" fmla="*/ 0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0" y="0"/>
                  </a:moveTo>
                  <a:lnTo>
                    <a:pt x="22" y="0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83" name="Freeform 681"/>
            <p:cNvSpPr>
              <a:spLocks/>
            </p:cNvSpPr>
            <p:nvPr/>
          </p:nvSpPr>
          <p:spPr bwMode="auto">
            <a:xfrm>
              <a:off x="3439" y="3411"/>
              <a:ext cx="24" cy="17"/>
            </a:xfrm>
            <a:custGeom>
              <a:avLst/>
              <a:gdLst>
                <a:gd name="T0" fmla="*/ 23 w 24"/>
                <a:gd name="T1" fmla="*/ 0 h 17"/>
                <a:gd name="T2" fmla="*/ 23 w 24"/>
                <a:gd name="T3" fmla="*/ 16 h 17"/>
                <a:gd name="T4" fmla="*/ 0 w 24"/>
                <a:gd name="T5" fmla="*/ 16 h 17"/>
                <a:gd name="T6" fmla="*/ 0 w 24"/>
                <a:gd name="T7" fmla="*/ 0 h 17"/>
                <a:gd name="T8" fmla="*/ 23 w 2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0"/>
                  </a:moveTo>
                  <a:lnTo>
                    <a:pt x="23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3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84" name="Freeform 682"/>
            <p:cNvSpPr>
              <a:spLocks/>
            </p:cNvSpPr>
            <p:nvPr/>
          </p:nvSpPr>
          <p:spPr bwMode="auto">
            <a:xfrm>
              <a:off x="3439" y="3413"/>
              <a:ext cx="26" cy="17"/>
            </a:xfrm>
            <a:custGeom>
              <a:avLst/>
              <a:gdLst>
                <a:gd name="T0" fmla="*/ 0 w 26"/>
                <a:gd name="T1" fmla="*/ 0 h 17"/>
                <a:gd name="T2" fmla="*/ 23 w 26"/>
                <a:gd name="T3" fmla="*/ 0 h 17"/>
                <a:gd name="T4" fmla="*/ 25 w 26"/>
                <a:gd name="T5" fmla="*/ 16 h 17"/>
                <a:gd name="T6" fmla="*/ 0 w 26"/>
                <a:gd name="T7" fmla="*/ 16 h 17"/>
                <a:gd name="T8" fmla="*/ 0 w 2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7"/>
                <a:gd name="T17" fmla="*/ 26 w 2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7">
                  <a:moveTo>
                    <a:pt x="0" y="0"/>
                  </a:moveTo>
                  <a:lnTo>
                    <a:pt x="23" y="0"/>
                  </a:lnTo>
                  <a:lnTo>
                    <a:pt x="2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85" name="Freeform 683"/>
            <p:cNvSpPr>
              <a:spLocks/>
            </p:cNvSpPr>
            <p:nvPr/>
          </p:nvSpPr>
          <p:spPr bwMode="auto">
            <a:xfrm>
              <a:off x="3308" y="3362"/>
              <a:ext cx="163" cy="34"/>
            </a:xfrm>
            <a:custGeom>
              <a:avLst/>
              <a:gdLst>
                <a:gd name="T0" fmla="*/ 0 w 163"/>
                <a:gd name="T1" fmla="*/ 0 h 34"/>
                <a:gd name="T2" fmla="*/ 162 w 163"/>
                <a:gd name="T3" fmla="*/ 0 h 34"/>
                <a:gd name="T4" fmla="*/ 162 w 163"/>
                <a:gd name="T5" fmla="*/ 33 h 34"/>
                <a:gd name="T6" fmla="*/ 0 w 163"/>
                <a:gd name="T7" fmla="*/ 33 h 34"/>
                <a:gd name="T8" fmla="*/ 0 w 163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3"/>
                <a:gd name="T16" fmla="*/ 0 h 34"/>
                <a:gd name="T17" fmla="*/ 163 w 163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3" h="34">
                  <a:moveTo>
                    <a:pt x="0" y="0"/>
                  </a:moveTo>
                  <a:lnTo>
                    <a:pt x="162" y="0"/>
                  </a:lnTo>
                  <a:lnTo>
                    <a:pt x="162" y="33"/>
                  </a:lnTo>
                  <a:lnTo>
                    <a:pt x="0" y="3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86" name="Freeform 684"/>
            <p:cNvSpPr>
              <a:spLocks/>
            </p:cNvSpPr>
            <p:nvPr/>
          </p:nvSpPr>
          <p:spPr bwMode="auto">
            <a:xfrm>
              <a:off x="3373" y="3377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87" name="Freeform 685"/>
            <p:cNvSpPr>
              <a:spLocks/>
            </p:cNvSpPr>
            <p:nvPr/>
          </p:nvSpPr>
          <p:spPr bwMode="auto">
            <a:xfrm>
              <a:off x="3373" y="3386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88" name="Freeform 686"/>
            <p:cNvSpPr>
              <a:spLocks/>
            </p:cNvSpPr>
            <p:nvPr/>
          </p:nvSpPr>
          <p:spPr bwMode="auto">
            <a:xfrm>
              <a:off x="3386" y="3378"/>
              <a:ext cx="32" cy="17"/>
            </a:xfrm>
            <a:custGeom>
              <a:avLst/>
              <a:gdLst>
                <a:gd name="T0" fmla="*/ 2 w 32"/>
                <a:gd name="T1" fmla="*/ 0 h 17"/>
                <a:gd name="T2" fmla="*/ 21 w 32"/>
                <a:gd name="T3" fmla="*/ 0 h 17"/>
                <a:gd name="T4" fmla="*/ 22 w 32"/>
                <a:gd name="T5" fmla="*/ 8 h 17"/>
                <a:gd name="T6" fmla="*/ 31 w 32"/>
                <a:gd name="T7" fmla="*/ 8 h 17"/>
                <a:gd name="T8" fmla="*/ 31 w 32"/>
                <a:gd name="T9" fmla="*/ 16 h 17"/>
                <a:gd name="T10" fmla="*/ 0 w 32"/>
                <a:gd name="T11" fmla="*/ 16 h 17"/>
                <a:gd name="T12" fmla="*/ 0 w 32"/>
                <a:gd name="T13" fmla="*/ 8 h 17"/>
                <a:gd name="T14" fmla="*/ 2 w 32"/>
                <a:gd name="T15" fmla="*/ 8 h 17"/>
                <a:gd name="T16" fmla="*/ 2 w 32"/>
                <a:gd name="T17" fmla="*/ 4 h 17"/>
                <a:gd name="T18" fmla="*/ 2 w 32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17"/>
                <a:gd name="T32" fmla="*/ 32 w 32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17">
                  <a:moveTo>
                    <a:pt x="2" y="0"/>
                  </a:moveTo>
                  <a:lnTo>
                    <a:pt x="21" y="0"/>
                  </a:lnTo>
                  <a:lnTo>
                    <a:pt x="22" y="8"/>
                  </a:lnTo>
                  <a:lnTo>
                    <a:pt x="31" y="8"/>
                  </a:lnTo>
                  <a:lnTo>
                    <a:pt x="31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89" name="Freeform 687"/>
            <p:cNvSpPr>
              <a:spLocks/>
            </p:cNvSpPr>
            <p:nvPr/>
          </p:nvSpPr>
          <p:spPr bwMode="auto">
            <a:xfrm>
              <a:off x="3386" y="3380"/>
              <a:ext cx="32" cy="17"/>
            </a:xfrm>
            <a:custGeom>
              <a:avLst/>
              <a:gdLst>
                <a:gd name="T0" fmla="*/ 0 w 32"/>
                <a:gd name="T1" fmla="*/ 16 h 17"/>
                <a:gd name="T2" fmla="*/ 2 w 32"/>
                <a:gd name="T3" fmla="*/ 0 h 17"/>
                <a:gd name="T4" fmla="*/ 22 w 32"/>
                <a:gd name="T5" fmla="*/ 0 h 17"/>
                <a:gd name="T6" fmla="*/ 22 w 32"/>
                <a:gd name="T7" fmla="*/ 8 h 17"/>
                <a:gd name="T8" fmla="*/ 31 w 32"/>
                <a:gd name="T9" fmla="*/ 8 h 17"/>
                <a:gd name="T10" fmla="*/ 31 w 32"/>
                <a:gd name="T11" fmla="*/ 16 h 17"/>
                <a:gd name="T12" fmla="*/ 0 w 32"/>
                <a:gd name="T13" fmla="*/ 16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7"/>
                <a:gd name="T23" fmla="*/ 32 w 32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7">
                  <a:moveTo>
                    <a:pt x="0" y="16"/>
                  </a:moveTo>
                  <a:lnTo>
                    <a:pt x="2" y="0"/>
                  </a:lnTo>
                  <a:lnTo>
                    <a:pt x="22" y="0"/>
                  </a:lnTo>
                  <a:lnTo>
                    <a:pt x="22" y="8"/>
                  </a:lnTo>
                  <a:lnTo>
                    <a:pt x="31" y="8"/>
                  </a:lnTo>
                  <a:lnTo>
                    <a:pt x="31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90" name="Freeform 688"/>
            <p:cNvSpPr>
              <a:spLocks/>
            </p:cNvSpPr>
            <p:nvPr/>
          </p:nvSpPr>
          <p:spPr bwMode="auto">
            <a:xfrm>
              <a:off x="3373" y="3368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91" name="Freeform 689"/>
            <p:cNvSpPr>
              <a:spLocks/>
            </p:cNvSpPr>
            <p:nvPr/>
          </p:nvSpPr>
          <p:spPr bwMode="auto">
            <a:xfrm>
              <a:off x="3373" y="3366"/>
              <a:ext cx="49" cy="17"/>
            </a:xfrm>
            <a:custGeom>
              <a:avLst/>
              <a:gdLst>
                <a:gd name="T0" fmla="*/ 0 w 49"/>
                <a:gd name="T1" fmla="*/ 16 h 17"/>
                <a:gd name="T2" fmla="*/ 0 w 49"/>
                <a:gd name="T3" fmla="*/ 0 h 17"/>
                <a:gd name="T4" fmla="*/ 48 w 49"/>
                <a:gd name="T5" fmla="*/ 0 h 17"/>
                <a:gd name="T6" fmla="*/ 48 w 49"/>
                <a:gd name="T7" fmla="*/ 16 h 17"/>
                <a:gd name="T8" fmla="*/ 0 w 4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17"/>
                <a:gd name="T17" fmla="*/ 49 w 4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17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92" name="Freeform 690"/>
            <p:cNvSpPr>
              <a:spLocks/>
            </p:cNvSpPr>
            <p:nvPr/>
          </p:nvSpPr>
          <p:spPr bwMode="auto">
            <a:xfrm>
              <a:off x="3373" y="3369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0 w 53"/>
                <a:gd name="T3" fmla="*/ 16 h 17"/>
                <a:gd name="T4" fmla="*/ 52 w 53"/>
                <a:gd name="T5" fmla="*/ 16 h 17"/>
                <a:gd name="T6" fmla="*/ 52 w 53"/>
                <a:gd name="T7" fmla="*/ 0 h 17"/>
                <a:gd name="T8" fmla="*/ 32 w 53"/>
                <a:gd name="T9" fmla="*/ 0 h 17"/>
                <a:gd name="T10" fmla="*/ 32 w 53"/>
                <a:gd name="T11" fmla="*/ 14 h 17"/>
                <a:gd name="T12" fmla="*/ 14 w 53"/>
                <a:gd name="T13" fmla="*/ 14 h 17"/>
                <a:gd name="T14" fmla="*/ 14 w 53"/>
                <a:gd name="T15" fmla="*/ 0 h 17"/>
                <a:gd name="T16" fmla="*/ 0 w 53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3"/>
                <a:gd name="T28" fmla="*/ 0 h 17"/>
                <a:gd name="T29" fmla="*/ 53 w 53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3" h="17">
                  <a:moveTo>
                    <a:pt x="0" y="0"/>
                  </a:moveTo>
                  <a:lnTo>
                    <a:pt x="0" y="16"/>
                  </a:lnTo>
                  <a:lnTo>
                    <a:pt x="52" y="16"/>
                  </a:lnTo>
                  <a:lnTo>
                    <a:pt x="52" y="0"/>
                  </a:lnTo>
                  <a:lnTo>
                    <a:pt x="32" y="0"/>
                  </a:lnTo>
                  <a:lnTo>
                    <a:pt x="32" y="14"/>
                  </a:lnTo>
                  <a:lnTo>
                    <a:pt x="14" y="14"/>
                  </a:lnTo>
                  <a:lnTo>
                    <a:pt x="14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93" name="Freeform 691"/>
            <p:cNvSpPr>
              <a:spLocks/>
            </p:cNvSpPr>
            <p:nvPr/>
          </p:nvSpPr>
          <p:spPr bwMode="auto">
            <a:xfrm>
              <a:off x="3388" y="3368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94" name="Freeform 692"/>
            <p:cNvSpPr>
              <a:spLocks/>
            </p:cNvSpPr>
            <p:nvPr/>
          </p:nvSpPr>
          <p:spPr bwMode="auto">
            <a:xfrm>
              <a:off x="3407" y="3369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95" name="Freeform 693"/>
            <p:cNvSpPr>
              <a:spLocks/>
            </p:cNvSpPr>
            <p:nvPr/>
          </p:nvSpPr>
          <p:spPr bwMode="auto">
            <a:xfrm>
              <a:off x="3375" y="3369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96" name="Freeform 694"/>
            <p:cNvSpPr>
              <a:spLocks/>
            </p:cNvSpPr>
            <p:nvPr/>
          </p:nvSpPr>
          <p:spPr bwMode="auto">
            <a:xfrm>
              <a:off x="3387" y="3371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97" name="Freeform 695"/>
            <p:cNvSpPr>
              <a:spLocks/>
            </p:cNvSpPr>
            <p:nvPr/>
          </p:nvSpPr>
          <p:spPr bwMode="auto">
            <a:xfrm>
              <a:off x="3388" y="3381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98" name="Freeform 696"/>
            <p:cNvSpPr>
              <a:spLocks/>
            </p:cNvSpPr>
            <p:nvPr/>
          </p:nvSpPr>
          <p:spPr bwMode="auto">
            <a:xfrm>
              <a:off x="3387" y="3380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99" name="Freeform 697"/>
            <p:cNvSpPr>
              <a:spLocks/>
            </p:cNvSpPr>
            <p:nvPr/>
          </p:nvSpPr>
          <p:spPr bwMode="auto">
            <a:xfrm>
              <a:off x="3412" y="3368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00" name="Freeform 698"/>
            <p:cNvSpPr>
              <a:spLocks/>
            </p:cNvSpPr>
            <p:nvPr/>
          </p:nvSpPr>
          <p:spPr bwMode="auto">
            <a:xfrm>
              <a:off x="3412" y="3367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01" name="Freeform 699"/>
            <p:cNvSpPr>
              <a:spLocks/>
            </p:cNvSpPr>
            <p:nvPr/>
          </p:nvSpPr>
          <p:spPr bwMode="auto">
            <a:xfrm>
              <a:off x="3409" y="3381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02" name="Freeform 700"/>
            <p:cNvSpPr>
              <a:spLocks/>
            </p:cNvSpPr>
            <p:nvPr/>
          </p:nvSpPr>
          <p:spPr bwMode="auto">
            <a:xfrm>
              <a:off x="3409" y="3380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03" name="Freeform 701"/>
            <p:cNvSpPr>
              <a:spLocks/>
            </p:cNvSpPr>
            <p:nvPr/>
          </p:nvSpPr>
          <p:spPr bwMode="auto">
            <a:xfrm>
              <a:off x="3434" y="3381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04" name="Line 702"/>
            <p:cNvSpPr>
              <a:spLocks noChangeShapeType="1"/>
            </p:cNvSpPr>
            <p:nvPr/>
          </p:nvSpPr>
          <p:spPr bwMode="auto">
            <a:xfrm>
              <a:off x="3308" y="3367"/>
              <a:ext cx="1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05" name="Line 703"/>
            <p:cNvSpPr>
              <a:spLocks noChangeShapeType="1"/>
            </p:cNvSpPr>
            <p:nvPr/>
          </p:nvSpPr>
          <p:spPr bwMode="auto">
            <a:xfrm>
              <a:off x="3308" y="3372"/>
              <a:ext cx="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06" name="Line 704"/>
            <p:cNvSpPr>
              <a:spLocks noChangeShapeType="1"/>
            </p:cNvSpPr>
            <p:nvPr/>
          </p:nvSpPr>
          <p:spPr bwMode="auto">
            <a:xfrm>
              <a:off x="3308" y="3377"/>
              <a:ext cx="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07" name="Line 705"/>
            <p:cNvSpPr>
              <a:spLocks noChangeShapeType="1"/>
            </p:cNvSpPr>
            <p:nvPr/>
          </p:nvSpPr>
          <p:spPr bwMode="auto">
            <a:xfrm>
              <a:off x="3308" y="3383"/>
              <a:ext cx="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08" name="Line 706"/>
            <p:cNvSpPr>
              <a:spLocks noChangeShapeType="1"/>
            </p:cNvSpPr>
            <p:nvPr/>
          </p:nvSpPr>
          <p:spPr bwMode="auto">
            <a:xfrm>
              <a:off x="3308" y="3388"/>
              <a:ext cx="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09" name="Line 707"/>
            <p:cNvSpPr>
              <a:spLocks noChangeShapeType="1"/>
            </p:cNvSpPr>
            <p:nvPr/>
          </p:nvSpPr>
          <p:spPr bwMode="auto">
            <a:xfrm>
              <a:off x="3308" y="3393"/>
              <a:ext cx="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10" name="Line 708"/>
            <p:cNvSpPr>
              <a:spLocks noChangeShapeType="1"/>
            </p:cNvSpPr>
            <p:nvPr/>
          </p:nvSpPr>
          <p:spPr bwMode="auto">
            <a:xfrm flipH="1">
              <a:off x="3431" y="3377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11" name="Line 709"/>
            <p:cNvSpPr>
              <a:spLocks noChangeShapeType="1"/>
            </p:cNvSpPr>
            <p:nvPr/>
          </p:nvSpPr>
          <p:spPr bwMode="auto">
            <a:xfrm flipH="1">
              <a:off x="3431" y="3393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12" name="Line 710"/>
            <p:cNvSpPr>
              <a:spLocks noChangeShapeType="1"/>
            </p:cNvSpPr>
            <p:nvPr/>
          </p:nvSpPr>
          <p:spPr bwMode="auto">
            <a:xfrm flipH="1">
              <a:off x="3431" y="3388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13" name="Line 711"/>
            <p:cNvSpPr>
              <a:spLocks noChangeShapeType="1"/>
            </p:cNvSpPr>
            <p:nvPr/>
          </p:nvSpPr>
          <p:spPr bwMode="auto">
            <a:xfrm flipH="1">
              <a:off x="3431" y="3383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914" name="Freeform 712"/>
            <p:cNvSpPr>
              <a:spLocks/>
            </p:cNvSpPr>
            <p:nvPr/>
          </p:nvSpPr>
          <p:spPr bwMode="auto">
            <a:xfrm>
              <a:off x="3431" y="336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15" name="Freeform 713"/>
            <p:cNvSpPr>
              <a:spLocks/>
            </p:cNvSpPr>
            <p:nvPr/>
          </p:nvSpPr>
          <p:spPr bwMode="auto">
            <a:xfrm>
              <a:off x="3459" y="3371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16" name="Freeform 714"/>
            <p:cNvSpPr>
              <a:spLocks/>
            </p:cNvSpPr>
            <p:nvPr/>
          </p:nvSpPr>
          <p:spPr bwMode="auto">
            <a:xfrm>
              <a:off x="3447" y="3371"/>
              <a:ext cx="18" cy="17"/>
            </a:xfrm>
            <a:custGeom>
              <a:avLst/>
              <a:gdLst>
                <a:gd name="T0" fmla="*/ 17 w 18"/>
                <a:gd name="T1" fmla="*/ 8 h 17"/>
                <a:gd name="T2" fmla="*/ 13 w 18"/>
                <a:gd name="T3" fmla="*/ 13 h 17"/>
                <a:gd name="T4" fmla="*/ 8 w 18"/>
                <a:gd name="T5" fmla="*/ 16 h 17"/>
                <a:gd name="T6" fmla="*/ 2 w 18"/>
                <a:gd name="T7" fmla="*/ 13 h 17"/>
                <a:gd name="T8" fmla="*/ 0 w 18"/>
                <a:gd name="T9" fmla="*/ 8 h 17"/>
                <a:gd name="T10" fmla="*/ 2 w 18"/>
                <a:gd name="T11" fmla="*/ 2 h 17"/>
                <a:gd name="T12" fmla="*/ 8 w 18"/>
                <a:gd name="T13" fmla="*/ 0 h 17"/>
                <a:gd name="T14" fmla="*/ 13 w 18"/>
                <a:gd name="T15" fmla="*/ 2 h 17"/>
                <a:gd name="T16" fmla="*/ 17 w 18"/>
                <a:gd name="T17" fmla="*/ 8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7"/>
                <a:gd name="T29" fmla="*/ 18 w 18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7">
                  <a:moveTo>
                    <a:pt x="17" y="8"/>
                  </a:moveTo>
                  <a:lnTo>
                    <a:pt x="13" y="13"/>
                  </a:lnTo>
                  <a:lnTo>
                    <a:pt x="8" y="16"/>
                  </a:lnTo>
                  <a:lnTo>
                    <a:pt x="2" y="13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13" y="2"/>
                  </a:lnTo>
                  <a:lnTo>
                    <a:pt x="17" y="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17" name="Freeform 715"/>
            <p:cNvSpPr>
              <a:spLocks/>
            </p:cNvSpPr>
            <p:nvPr/>
          </p:nvSpPr>
          <p:spPr bwMode="auto">
            <a:xfrm>
              <a:off x="3343" y="3356"/>
              <a:ext cx="86" cy="17"/>
            </a:xfrm>
            <a:custGeom>
              <a:avLst/>
              <a:gdLst>
                <a:gd name="T0" fmla="*/ 0 w 86"/>
                <a:gd name="T1" fmla="*/ 0 h 17"/>
                <a:gd name="T2" fmla="*/ 85 w 86"/>
                <a:gd name="T3" fmla="*/ 0 h 17"/>
                <a:gd name="T4" fmla="*/ 85 w 86"/>
                <a:gd name="T5" fmla="*/ 16 h 17"/>
                <a:gd name="T6" fmla="*/ 0 w 86"/>
                <a:gd name="T7" fmla="*/ 16 h 17"/>
                <a:gd name="T8" fmla="*/ 0 w 8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7"/>
                <a:gd name="T17" fmla="*/ 86 w 8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7">
                  <a:moveTo>
                    <a:pt x="0" y="0"/>
                  </a:moveTo>
                  <a:lnTo>
                    <a:pt x="85" y="0"/>
                  </a:lnTo>
                  <a:lnTo>
                    <a:pt x="8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18" name="Freeform 716"/>
            <p:cNvSpPr>
              <a:spLocks/>
            </p:cNvSpPr>
            <p:nvPr/>
          </p:nvSpPr>
          <p:spPr bwMode="auto">
            <a:xfrm>
              <a:off x="3333" y="3253"/>
              <a:ext cx="106" cy="81"/>
            </a:xfrm>
            <a:custGeom>
              <a:avLst/>
              <a:gdLst>
                <a:gd name="T0" fmla="*/ 0 w 106"/>
                <a:gd name="T1" fmla="*/ 0 h 81"/>
                <a:gd name="T2" fmla="*/ 105 w 106"/>
                <a:gd name="T3" fmla="*/ 0 h 81"/>
                <a:gd name="T4" fmla="*/ 105 w 106"/>
                <a:gd name="T5" fmla="*/ 80 h 81"/>
                <a:gd name="T6" fmla="*/ 0 w 106"/>
                <a:gd name="T7" fmla="*/ 80 h 81"/>
                <a:gd name="T8" fmla="*/ 0 w 106"/>
                <a:gd name="T9" fmla="*/ 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"/>
                <a:gd name="T16" fmla="*/ 0 h 81"/>
                <a:gd name="T17" fmla="*/ 106 w 106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" h="81">
                  <a:moveTo>
                    <a:pt x="0" y="0"/>
                  </a:moveTo>
                  <a:lnTo>
                    <a:pt x="105" y="0"/>
                  </a:lnTo>
                  <a:lnTo>
                    <a:pt x="105" y="80"/>
                  </a:lnTo>
                  <a:lnTo>
                    <a:pt x="0" y="8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19" name="Freeform 717"/>
            <p:cNvSpPr>
              <a:spLocks/>
            </p:cNvSpPr>
            <p:nvPr/>
          </p:nvSpPr>
          <p:spPr bwMode="auto">
            <a:xfrm>
              <a:off x="3336" y="3257"/>
              <a:ext cx="100" cy="73"/>
            </a:xfrm>
            <a:custGeom>
              <a:avLst/>
              <a:gdLst>
                <a:gd name="T0" fmla="*/ 0 w 100"/>
                <a:gd name="T1" fmla="*/ 0 h 73"/>
                <a:gd name="T2" fmla="*/ 99 w 100"/>
                <a:gd name="T3" fmla="*/ 0 h 73"/>
                <a:gd name="T4" fmla="*/ 99 w 100"/>
                <a:gd name="T5" fmla="*/ 72 h 73"/>
                <a:gd name="T6" fmla="*/ 0 w 100"/>
                <a:gd name="T7" fmla="*/ 72 h 73"/>
                <a:gd name="T8" fmla="*/ 0 w 100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"/>
                <a:gd name="T16" fmla="*/ 0 h 73"/>
                <a:gd name="T17" fmla="*/ 100 w 100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" h="73">
                  <a:moveTo>
                    <a:pt x="0" y="0"/>
                  </a:moveTo>
                  <a:lnTo>
                    <a:pt x="99" y="0"/>
                  </a:lnTo>
                  <a:lnTo>
                    <a:pt x="99" y="72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20" name="Freeform 718"/>
            <p:cNvSpPr>
              <a:spLocks/>
            </p:cNvSpPr>
            <p:nvPr/>
          </p:nvSpPr>
          <p:spPr bwMode="auto">
            <a:xfrm>
              <a:off x="3358" y="3351"/>
              <a:ext cx="56" cy="17"/>
            </a:xfrm>
            <a:custGeom>
              <a:avLst/>
              <a:gdLst>
                <a:gd name="T0" fmla="*/ 0 w 56"/>
                <a:gd name="T1" fmla="*/ 0 h 17"/>
                <a:gd name="T2" fmla="*/ 55 w 56"/>
                <a:gd name="T3" fmla="*/ 0 h 17"/>
                <a:gd name="T4" fmla="*/ 55 w 56"/>
                <a:gd name="T5" fmla="*/ 16 h 17"/>
                <a:gd name="T6" fmla="*/ 0 w 56"/>
                <a:gd name="T7" fmla="*/ 16 h 17"/>
                <a:gd name="T8" fmla="*/ 0 w 5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17"/>
                <a:gd name="T17" fmla="*/ 56 w 5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17">
                  <a:moveTo>
                    <a:pt x="0" y="0"/>
                  </a:moveTo>
                  <a:lnTo>
                    <a:pt x="55" y="0"/>
                  </a:lnTo>
                  <a:lnTo>
                    <a:pt x="5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21" name="Freeform 719"/>
            <p:cNvSpPr>
              <a:spLocks/>
            </p:cNvSpPr>
            <p:nvPr/>
          </p:nvSpPr>
          <p:spPr bwMode="auto">
            <a:xfrm>
              <a:off x="3348" y="3347"/>
              <a:ext cx="74" cy="17"/>
            </a:xfrm>
            <a:custGeom>
              <a:avLst/>
              <a:gdLst>
                <a:gd name="T0" fmla="*/ 8 w 74"/>
                <a:gd name="T1" fmla="*/ 16 h 17"/>
                <a:gd name="T2" fmla="*/ 64 w 74"/>
                <a:gd name="T3" fmla="*/ 16 h 17"/>
                <a:gd name="T4" fmla="*/ 73 w 74"/>
                <a:gd name="T5" fmla="*/ 0 h 17"/>
                <a:gd name="T6" fmla="*/ 0 w 74"/>
                <a:gd name="T7" fmla="*/ 0 h 17"/>
                <a:gd name="T8" fmla="*/ 8 w 7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17"/>
                <a:gd name="T17" fmla="*/ 74 w 7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17">
                  <a:moveTo>
                    <a:pt x="8" y="16"/>
                  </a:moveTo>
                  <a:lnTo>
                    <a:pt x="64" y="16"/>
                  </a:lnTo>
                  <a:lnTo>
                    <a:pt x="73" y="0"/>
                  </a:lnTo>
                  <a:lnTo>
                    <a:pt x="0" y="0"/>
                  </a:lnTo>
                  <a:lnTo>
                    <a:pt x="8" y="16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22" name="Freeform 720"/>
            <p:cNvSpPr>
              <a:spLocks/>
            </p:cNvSpPr>
            <p:nvPr/>
          </p:nvSpPr>
          <p:spPr bwMode="auto">
            <a:xfrm>
              <a:off x="3433" y="3341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23" name="Freeform 721"/>
            <p:cNvSpPr>
              <a:spLocks/>
            </p:cNvSpPr>
            <p:nvPr/>
          </p:nvSpPr>
          <p:spPr bwMode="auto">
            <a:xfrm>
              <a:off x="3333" y="3253"/>
              <a:ext cx="107" cy="82"/>
            </a:xfrm>
            <a:custGeom>
              <a:avLst/>
              <a:gdLst>
                <a:gd name="T0" fmla="*/ 0 w 107"/>
                <a:gd name="T1" fmla="*/ 0 h 82"/>
                <a:gd name="T2" fmla="*/ 106 w 107"/>
                <a:gd name="T3" fmla="*/ 0 h 82"/>
                <a:gd name="T4" fmla="*/ 101 w 107"/>
                <a:gd name="T5" fmla="*/ 3 h 82"/>
                <a:gd name="T6" fmla="*/ 3 w 107"/>
                <a:gd name="T7" fmla="*/ 3 h 82"/>
                <a:gd name="T8" fmla="*/ 3 w 107"/>
                <a:gd name="T9" fmla="*/ 77 h 82"/>
                <a:gd name="T10" fmla="*/ 0 w 107"/>
                <a:gd name="T11" fmla="*/ 81 h 82"/>
                <a:gd name="T12" fmla="*/ 0 w 107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7"/>
                <a:gd name="T22" fmla="*/ 0 h 82"/>
                <a:gd name="T23" fmla="*/ 107 w 107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7" h="82">
                  <a:moveTo>
                    <a:pt x="0" y="0"/>
                  </a:moveTo>
                  <a:lnTo>
                    <a:pt x="106" y="0"/>
                  </a:lnTo>
                  <a:lnTo>
                    <a:pt x="101" y="3"/>
                  </a:lnTo>
                  <a:lnTo>
                    <a:pt x="3" y="3"/>
                  </a:lnTo>
                  <a:lnTo>
                    <a:pt x="3" y="77"/>
                  </a:lnTo>
                  <a:lnTo>
                    <a:pt x="0" y="81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24" name="Freeform 722"/>
            <p:cNvSpPr>
              <a:spLocks/>
            </p:cNvSpPr>
            <p:nvPr/>
          </p:nvSpPr>
          <p:spPr bwMode="auto">
            <a:xfrm>
              <a:off x="3470" y="3382"/>
              <a:ext cx="78" cy="24"/>
            </a:xfrm>
            <a:custGeom>
              <a:avLst/>
              <a:gdLst>
                <a:gd name="T0" fmla="*/ 0 w 78"/>
                <a:gd name="T1" fmla="*/ 0 h 24"/>
                <a:gd name="T2" fmla="*/ 8 w 78"/>
                <a:gd name="T3" fmla="*/ 5 h 24"/>
                <a:gd name="T4" fmla="*/ 20 w 78"/>
                <a:gd name="T5" fmla="*/ 7 h 24"/>
                <a:gd name="T6" fmla="*/ 47 w 78"/>
                <a:gd name="T7" fmla="*/ 8 h 24"/>
                <a:gd name="T8" fmla="*/ 59 w 78"/>
                <a:gd name="T9" fmla="*/ 8 h 24"/>
                <a:gd name="T10" fmla="*/ 68 w 78"/>
                <a:gd name="T11" fmla="*/ 9 h 24"/>
                <a:gd name="T12" fmla="*/ 74 w 78"/>
                <a:gd name="T13" fmla="*/ 10 h 24"/>
                <a:gd name="T14" fmla="*/ 75 w 78"/>
                <a:gd name="T15" fmla="*/ 11 h 24"/>
                <a:gd name="T16" fmla="*/ 77 w 78"/>
                <a:gd name="T17" fmla="*/ 12 h 24"/>
                <a:gd name="T18" fmla="*/ 69 w 78"/>
                <a:gd name="T19" fmla="*/ 15 h 24"/>
                <a:gd name="T20" fmla="*/ 62 w 78"/>
                <a:gd name="T21" fmla="*/ 16 h 24"/>
                <a:gd name="T22" fmla="*/ 43 w 78"/>
                <a:gd name="T23" fmla="*/ 16 h 24"/>
                <a:gd name="T24" fmla="*/ 23 w 78"/>
                <a:gd name="T25" fmla="*/ 14 h 24"/>
                <a:gd name="T26" fmla="*/ 16 w 78"/>
                <a:gd name="T27" fmla="*/ 15 h 24"/>
                <a:gd name="T28" fmla="*/ 9 w 78"/>
                <a:gd name="T29" fmla="*/ 17 h 24"/>
                <a:gd name="T30" fmla="*/ 8 w 78"/>
                <a:gd name="T31" fmla="*/ 18 h 24"/>
                <a:gd name="T32" fmla="*/ 8 w 78"/>
                <a:gd name="T33" fmla="*/ 20 h 24"/>
                <a:gd name="T34" fmla="*/ 13 w 78"/>
                <a:gd name="T35" fmla="*/ 22 h 24"/>
                <a:gd name="T36" fmla="*/ 17 w 78"/>
                <a:gd name="T37" fmla="*/ 23 h 24"/>
                <a:gd name="T38" fmla="*/ 19 w 78"/>
                <a:gd name="T39" fmla="*/ 23 h 24"/>
                <a:gd name="T40" fmla="*/ 19 w 78"/>
                <a:gd name="T41" fmla="*/ 22 h 24"/>
                <a:gd name="T42" fmla="*/ 17 w 78"/>
                <a:gd name="T43" fmla="*/ 22 h 24"/>
                <a:gd name="T44" fmla="*/ 13 w 78"/>
                <a:gd name="T45" fmla="*/ 21 h 24"/>
                <a:gd name="T46" fmla="*/ 8 w 78"/>
                <a:gd name="T47" fmla="*/ 18 h 24"/>
                <a:gd name="T48" fmla="*/ 8 w 78"/>
                <a:gd name="T49" fmla="*/ 17 h 24"/>
                <a:gd name="T50" fmla="*/ 9 w 78"/>
                <a:gd name="T51" fmla="*/ 15 h 24"/>
                <a:gd name="T52" fmla="*/ 16 w 78"/>
                <a:gd name="T53" fmla="*/ 13 h 24"/>
                <a:gd name="T54" fmla="*/ 23 w 78"/>
                <a:gd name="T55" fmla="*/ 13 h 24"/>
                <a:gd name="T56" fmla="*/ 43 w 78"/>
                <a:gd name="T57" fmla="*/ 15 h 24"/>
                <a:gd name="T58" fmla="*/ 62 w 78"/>
                <a:gd name="T59" fmla="*/ 15 h 24"/>
                <a:gd name="T60" fmla="*/ 69 w 78"/>
                <a:gd name="T61" fmla="*/ 14 h 24"/>
                <a:gd name="T62" fmla="*/ 77 w 78"/>
                <a:gd name="T63" fmla="*/ 11 h 24"/>
                <a:gd name="T64" fmla="*/ 75 w 78"/>
                <a:gd name="T65" fmla="*/ 10 h 24"/>
                <a:gd name="T66" fmla="*/ 74 w 78"/>
                <a:gd name="T67" fmla="*/ 9 h 24"/>
                <a:gd name="T68" fmla="*/ 68 w 78"/>
                <a:gd name="T69" fmla="*/ 7 h 24"/>
                <a:gd name="T70" fmla="*/ 47 w 78"/>
                <a:gd name="T71" fmla="*/ 7 h 24"/>
                <a:gd name="T72" fmla="*/ 20 w 78"/>
                <a:gd name="T73" fmla="*/ 6 h 24"/>
                <a:gd name="T74" fmla="*/ 8 w 78"/>
                <a:gd name="T75" fmla="*/ 4 h 24"/>
                <a:gd name="T76" fmla="*/ 0 w 78"/>
                <a:gd name="T77" fmla="*/ 0 h 24"/>
                <a:gd name="T78" fmla="*/ 0 w 78"/>
                <a:gd name="T79" fmla="*/ 0 h 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8"/>
                <a:gd name="T121" fmla="*/ 0 h 24"/>
                <a:gd name="T122" fmla="*/ 78 w 78"/>
                <a:gd name="T123" fmla="*/ 24 h 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8" h="24">
                  <a:moveTo>
                    <a:pt x="0" y="0"/>
                  </a:moveTo>
                  <a:lnTo>
                    <a:pt x="8" y="5"/>
                  </a:lnTo>
                  <a:lnTo>
                    <a:pt x="20" y="7"/>
                  </a:lnTo>
                  <a:lnTo>
                    <a:pt x="47" y="8"/>
                  </a:lnTo>
                  <a:lnTo>
                    <a:pt x="59" y="8"/>
                  </a:lnTo>
                  <a:lnTo>
                    <a:pt x="68" y="9"/>
                  </a:lnTo>
                  <a:lnTo>
                    <a:pt x="74" y="10"/>
                  </a:lnTo>
                  <a:lnTo>
                    <a:pt x="75" y="11"/>
                  </a:lnTo>
                  <a:lnTo>
                    <a:pt x="77" y="12"/>
                  </a:lnTo>
                  <a:lnTo>
                    <a:pt x="69" y="15"/>
                  </a:lnTo>
                  <a:lnTo>
                    <a:pt x="62" y="16"/>
                  </a:lnTo>
                  <a:lnTo>
                    <a:pt x="43" y="16"/>
                  </a:lnTo>
                  <a:lnTo>
                    <a:pt x="23" y="14"/>
                  </a:lnTo>
                  <a:lnTo>
                    <a:pt x="16" y="15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13" y="22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3" y="21"/>
                  </a:lnTo>
                  <a:lnTo>
                    <a:pt x="8" y="18"/>
                  </a:lnTo>
                  <a:lnTo>
                    <a:pt x="8" y="17"/>
                  </a:lnTo>
                  <a:lnTo>
                    <a:pt x="9" y="15"/>
                  </a:lnTo>
                  <a:lnTo>
                    <a:pt x="16" y="13"/>
                  </a:lnTo>
                  <a:lnTo>
                    <a:pt x="23" y="13"/>
                  </a:lnTo>
                  <a:lnTo>
                    <a:pt x="43" y="15"/>
                  </a:lnTo>
                  <a:lnTo>
                    <a:pt x="62" y="15"/>
                  </a:lnTo>
                  <a:lnTo>
                    <a:pt x="69" y="14"/>
                  </a:lnTo>
                  <a:lnTo>
                    <a:pt x="77" y="11"/>
                  </a:lnTo>
                  <a:lnTo>
                    <a:pt x="75" y="10"/>
                  </a:lnTo>
                  <a:lnTo>
                    <a:pt x="74" y="9"/>
                  </a:lnTo>
                  <a:lnTo>
                    <a:pt x="68" y="7"/>
                  </a:lnTo>
                  <a:lnTo>
                    <a:pt x="47" y="7"/>
                  </a:lnTo>
                  <a:lnTo>
                    <a:pt x="20" y="6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25" name="Freeform 723"/>
            <p:cNvSpPr>
              <a:spLocks/>
            </p:cNvSpPr>
            <p:nvPr/>
          </p:nvSpPr>
          <p:spPr bwMode="auto">
            <a:xfrm>
              <a:off x="3485" y="3399"/>
              <a:ext cx="48" cy="17"/>
            </a:xfrm>
            <a:custGeom>
              <a:avLst/>
              <a:gdLst>
                <a:gd name="T0" fmla="*/ 0 w 48"/>
                <a:gd name="T1" fmla="*/ 7 h 17"/>
                <a:gd name="T2" fmla="*/ 1 w 48"/>
                <a:gd name="T3" fmla="*/ 6 h 17"/>
                <a:gd name="T4" fmla="*/ 2 w 48"/>
                <a:gd name="T5" fmla="*/ 5 h 17"/>
                <a:gd name="T6" fmla="*/ 4 w 48"/>
                <a:gd name="T7" fmla="*/ 3 h 17"/>
                <a:gd name="T8" fmla="*/ 5 w 48"/>
                <a:gd name="T9" fmla="*/ 2 h 17"/>
                <a:gd name="T10" fmla="*/ 7 w 48"/>
                <a:gd name="T11" fmla="*/ 2 h 17"/>
                <a:gd name="T12" fmla="*/ 8 w 48"/>
                <a:gd name="T13" fmla="*/ 1 h 17"/>
                <a:gd name="T14" fmla="*/ 10 w 48"/>
                <a:gd name="T15" fmla="*/ 0 h 17"/>
                <a:gd name="T16" fmla="*/ 13 w 48"/>
                <a:gd name="T17" fmla="*/ 0 h 17"/>
                <a:gd name="T18" fmla="*/ 16 w 48"/>
                <a:gd name="T19" fmla="*/ 0 h 17"/>
                <a:gd name="T20" fmla="*/ 20 w 48"/>
                <a:gd name="T21" fmla="*/ 0 h 17"/>
                <a:gd name="T22" fmla="*/ 23 w 48"/>
                <a:gd name="T23" fmla="*/ 0 h 17"/>
                <a:gd name="T24" fmla="*/ 26 w 48"/>
                <a:gd name="T25" fmla="*/ 0 h 17"/>
                <a:gd name="T26" fmla="*/ 30 w 48"/>
                <a:gd name="T27" fmla="*/ 1 h 17"/>
                <a:gd name="T28" fmla="*/ 35 w 48"/>
                <a:gd name="T29" fmla="*/ 2 h 17"/>
                <a:gd name="T30" fmla="*/ 38 w 48"/>
                <a:gd name="T31" fmla="*/ 4 h 17"/>
                <a:gd name="T32" fmla="*/ 42 w 48"/>
                <a:gd name="T33" fmla="*/ 6 h 17"/>
                <a:gd name="T34" fmla="*/ 47 w 48"/>
                <a:gd name="T35" fmla="*/ 10 h 17"/>
                <a:gd name="T36" fmla="*/ 45 w 48"/>
                <a:gd name="T37" fmla="*/ 11 h 17"/>
                <a:gd name="T38" fmla="*/ 44 w 48"/>
                <a:gd name="T39" fmla="*/ 12 h 17"/>
                <a:gd name="T40" fmla="*/ 43 w 48"/>
                <a:gd name="T41" fmla="*/ 13 h 17"/>
                <a:gd name="T42" fmla="*/ 41 w 48"/>
                <a:gd name="T43" fmla="*/ 14 h 17"/>
                <a:gd name="T44" fmla="*/ 39 w 48"/>
                <a:gd name="T45" fmla="*/ 14 h 17"/>
                <a:gd name="T46" fmla="*/ 37 w 48"/>
                <a:gd name="T47" fmla="*/ 15 h 17"/>
                <a:gd name="T48" fmla="*/ 35 w 48"/>
                <a:gd name="T49" fmla="*/ 14 h 17"/>
                <a:gd name="T50" fmla="*/ 30 w 48"/>
                <a:gd name="T51" fmla="*/ 12 h 17"/>
                <a:gd name="T52" fmla="*/ 25 w 48"/>
                <a:gd name="T53" fmla="*/ 10 h 17"/>
                <a:gd name="T54" fmla="*/ 22 w 48"/>
                <a:gd name="T55" fmla="*/ 8 h 17"/>
                <a:gd name="T56" fmla="*/ 17 w 48"/>
                <a:gd name="T57" fmla="*/ 6 h 17"/>
                <a:gd name="T58" fmla="*/ 13 w 48"/>
                <a:gd name="T59" fmla="*/ 6 h 17"/>
                <a:gd name="T60" fmla="*/ 10 w 48"/>
                <a:gd name="T61" fmla="*/ 5 h 17"/>
                <a:gd name="T62" fmla="*/ 8 w 48"/>
                <a:gd name="T63" fmla="*/ 5 h 17"/>
                <a:gd name="T64" fmla="*/ 6 w 48"/>
                <a:gd name="T65" fmla="*/ 6 h 17"/>
                <a:gd name="T66" fmla="*/ 4 w 48"/>
                <a:gd name="T67" fmla="*/ 6 h 17"/>
                <a:gd name="T68" fmla="*/ 2 w 48"/>
                <a:gd name="T69" fmla="*/ 6 h 17"/>
                <a:gd name="T70" fmla="*/ 0 w 48"/>
                <a:gd name="T71" fmla="*/ 7 h 1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8"/>
                <a:gd name="T109" fmla="*/ 0 h 17"/>
                <a:gd name="T110" fmla="*/ 48 w 48"/>
                <a:gd name="T111" fmla="*/ 17 h 1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8" h="17">
                  <a:moveTo>
                    <a:pt x="0" y="8"/>
                  </a:moveTo>
                  <a:lnTo>
                    <a:pt x="0" y="7"/>
                  </a:lnTo>
                  <a:lnTo>
                    <a:pt x="0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3"/>
                  </a:lnTo>
                  <a:lnTo>
                    <a:pt x="38" y="4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8"/>
                  </a:lnTo>
                  <a:lnTo>
                    <a:pt x="47" y="10"/>
                  </a:lnTo>
                  <a:lnTo>
                    <a:pt x="45" y="10"/>
                  </a:lnTo>
                  <a:lnTo>
                    <a:pt x="45" y="11"/>
                  </a:lnTo>
                  <a:lnTo>
                    <a:pt x="44" y="11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5" y="14"/>
                  </a:lnTo>
                  <a:lnTo>
                    <a:pt x="32" y="13"/>
                  </a:lnTo>
                  <a:lnTo>
                    <a:pt x="30" y="12"/>
                  </a:lnTo>
                  <a:lnTo>
                    <a:pt x="28" y="11"/>
                  </a:lnTo>
                  <a:lnTo>
                    <a:pt x="25" y="10"/>
                  </a:lnTo>
                  <a:lnTo>
                    <a:pt x="23" y="9"/>
                  </a:lnTo>
                  <a:lnTo>
                    <a:pt x="22" y="8"/>
                  </a:lnTo>
                  <a:lnTo>
                    <a:pt x="19" y="7"/>
                  </a:lnTo>
                  <a:lnTo>
                    <a:pt x="17" y="6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8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26" name="Freeform 724"/>
            <p:cNvSpPr>
              <a:spLocks/>
            </p:cNvSpPr>
            <p:nvPr/>
          </p:nvSpPr>
          <p:spPr bwMode="auto">
            <a:xfrm>
              <a:off x="3492" y="3399"/>
              <a:ext cx="19" cy="17"/>
            </a:xfrm>
            <a:custGeom>
              <a:avLst/>
              <a:gdLst>
                <a:gd name="T0" fmla="*/ 18 w 19"/>
                <a:gd name="T1" fmla="*/ 4 h 17"/>
                <a:gd name="T2" fmla="*/ 18 w 19"/>
                <a:gd name="T3" fmla="*/ 0 h 17"/>
                <a:gd name="T4" fmla="*/ 14 w 19"/>
                <a:gd name="T5" fmla="*/ 0 h 17"/>
                <a:gd name="T6" fmla="*/ 12 w 19"/>
                <a:gd name="T7" fmla="*/ 4 h 17"/>
                <a:gd name="T8" fmla="*/ 4 w 19"/>
                <a:gd name="T9" fmla="*/ 4 h 17"/>
                <a:gd name="T10" fmla="*/ 0 w 19"/>
                <a:gd name="T11" fmla="*/ 12 h 17"/>
                <a:gd name="T12" fmla="*/ 0 w 19"/>
                <a:gd name="T13" fmla="*/ 16 h 17"/>
                <a:gd name="T14" fmla="*/ 18 w 19"/>
                <a:gd name="T15" fmla="*/ 4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17"/>
                <a:gd name="T26" fmla="*/ 19 w 19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17">
                  <a:moveTo>
                    <a:pt x="18" y="4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4" y="4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8" y="4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27" name="Freeform 725"/>
            <p:cNvSpPr>
              <a:spLocks/>
            </p:cNvSpPr>
            <p:nvPr/>
          </p:nvSpPr>
          <p:spPr bwMode="auto">
            <a:xfrm>
              <a:off x="3500" y="3399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8 w 18"/>
                <a:gd name="T3" fmla="*/ 0 h 17"/>
                <a:gd name="T4" fmla="*/ 0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0"/>
                  </a:moveTo>
                  <a:lnTo>
                    <a:pt x="8" y="0"/>
                  </a:lnTo>
                  <a:lnTo>
                    <a:pt x="0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28" name="Freeform 726"/>
            <p:cNvSpPr>
              <a:spLocks/>
            </p:cNvSpPr>
            <p:nvPr/>
          </p:nvSpPr>
          <p:spPr bwMode="auto">
            <a:xfrm>
              <a:off x="3492" y="3399"/>
              <a:ext cx="19" cy="17"/>
            </a:xfrm>
            <a:custGeom>
              <a:avLst/>
              <a:gdLst>
                <a:gd name="T0" fmla="*/ 6 w 19"/>
                <a:gd name="T1" fmla="*/ 12 h 17"/>
                <a:gd name="T2" fmla="*/ 18 w 19"/>
                <a:gd name="T3" fmla="*/ 4 h 17"/>
                <a:gd name="T4" fmla="*/ 18 w 19"/>
                <a:gd name="T5" fmla="*/ 0 h 17"/>
                <a:gd name="T6" fmla="*/ 14 w 19"/>
                <a:gd name="T7" fmla="*/ 0 h 17"/>
                <a:gd name="T8" fmla="*/ 4 w 19"/>
                <a:gd name="T9" fmla="*/ 8 h 17"/>
                <a:gd name="T10" fmla="*/ 2 w 19"/>
                <a:gd name="T11" fmla="*/ 8 h 17"/>
                <a:gd name="T12" fmla="*/ 0 w 19"/>
                <a:gd name="T13" fmla="*/ 12 h 17"/>
                <a:gd name="T14" fmla="*/ 0 w 19"/>
                <a:gd name="T15" fmla="*/ 16 h 17"/>
                <a:gd name="T16" fmla="*/ 2 w 19"/>
                <a:gd name="T17" fmla="*/ 16 h 17"/>
                <a:gd name="T18" fmla="*/ 6 w 19"/>
                <a:gd name="T19" fmla="*/ 12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6" y="12"/>
                  </a:moveTo>
                  <a:lnTo>
                    <a:pt x="18" y="4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6" y="12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29" name="Freeform 727" descr="Narrow vertical"/>
            <p:cNvSpPr>
              <a:spLocks/>
            </p:cNvSpPr>
            <p:nvPr/>
          </p:nvSpPr>
          <p:spPr bwMode="auto">
            <a:xfrm>
              <a:off x="3488" y="3401"/>
              <a:ext cx="18" cy="17"/>
            </a:xfrm>
            <a:custGeom>
              <a:avLst/>
              <a:gdLst>
                <a:gd name="T0" fmla="*/ 17 w 18"/>
                <a:gd name="T1" fmla="*/ 3 h 17"/>
                <a:gd name="T2" fmla="*/ 14 w 18"/>
                <a:gd name="T3" fmla="*/ 0 h 17"/>
                <a:gd name="T4" fmla="*/ 10 w 18"/>
                <a:gd name="T5" fmla="*/ 3 h 17"/>
                <a:gd name="T6" fmla="*/ 4 w 18"/>
                <a:gd name="T7" fmla="*/ 9 h 17"/>
                <a:gd name="T8" fmla="*/ 0 w 18"/>
                <a:gd name="T9" fmla="*/ 12 h 17"/>
                <a:gd name="T10" fmla="*/ 0 w 18"/>
                <a:gd name="T11" fmla="*/ 16 h 17"/>
                <a:gd name="T12" fmla="*/ 10 w 18"/>
                <a:gd name="T13" fmla="*/ 6 h 17"/>
                <a:gd name="T14" fmla="*/ 17 w 18"/>
                <a:gd name="T15" fmla="*/ 3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7" y="3"/>
                  </a:moveTo>
                  <a:lnTo>
                    <a:pt x="14" y="0"/>
                  </a:lnTo>
                  <a:lnTo>
                    <a:pt x="10" y="3"/>
                  </a:lnTo>
                  <a:lnTo>
                    <a:pt x="4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0" y="6"/>
                  </a:lnTo>
                  <a:lnTo>
                    <a:pt x="17" y="3"/>
                  </a:lnTo>
                </a:path>
              </a:pathLst>
            </a:custGeom>
            <a:pattFill prst="narVert">
              <a:fgClr>
                <a:srgbClr val="808080"/>
              </a:fgClr>
              <a:bgClr>
                <a:srgbClr val="FFFFFF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30" name="Freeform 728"/>
            <p:cNvSpPr>
              <a:spLocks/>
            </p:cNvSpPr>
            <p:nvPr/>
          </p:nvSpPr>
          <p:spPr bwMode="auto">
            <a:xfrm>
              <a:off x="3485" y="3403"/>
              <a:ext cx="48" cy="20"/>
            </a:xfrm>
            <a:custGeom>
              <a:avLst/>
              <a:gdLst>
                <a:gd name="T0" fmla="*/ 0 w 48"/>
                <a:gd name="T1" fmla="*/ 6 h 20"/>
                <a:gd name="T2" fmla="*/ 0 w 48"/>
                <a:gd name="T3" fmla="*/ 4 h 20"/>
                <a:gd name="T4" fmla="*/ 0 w 48"/>
                <a:gd name="T5" fmla="*/ 2 h 20"/>
                <a:gd name="T6" fmla="*/ 2 w 48"/>
                <a:gd name="T7" fmla="*/ 1 h 20"/>
                <a:gd name="T8" fmla="*/ 4 w 48"/>
                <a:gd name="T9" fmla="*/ 1 h 20"/>
                <a:gd name="T10" fmla="*/ 5 w 48"/>
                <a:gd name="T11" fmla="*/ 0 h 20"/>
                <a:gd name="T12" fmla="*/ 7 w 48"/>
                <a:gd name="T13" fmla="*/ 0 h 20"/>
                <a:gd name="T14" fmla="*/ 9 w 48"/>
                <a:gd name="T15" fmla="*/ 0 h 20"/>
                <a:gd name="T16" fmla="*/ 11 w 48"/>
                <a:gd name="T17" fmla="*/ 0 h 20"/>
                <a:gd name="T18" fmla="*/ 13 w 48"/>
                <a:gd name="T19" fmla="*/ 0 h 20"/>
                <a:gd name="T20" fmla="*/ 18 w 48"/>
                <a:gd name="T21" fmla="*/ 1 h 20"/>
                <a:gd name="T22" fmla="*/ 21 w 48"/>
                <a:gd name="T23" fmla="*/ 2 h 20"/>
                <a:gd name="T24" fmla="*/ 25 w 48"/>
                <a:gd name="T25" fmla="*/ 4 h 20"/>
                <a:gd name="T26" fmla="*/ 28 w 48"/>
                <a:gd name="T27" fmla="*/ 6 h 20"/>
                <a:gd name="T28" fmla="*/ 33 w 48"/>
                <a:gd name="T29" fmla="*/ 7 h 20"/>
                <a:gd name="T30" fmla="*/ 37 w 48"/>
                <a:gd name="T31" fmla="*/ 10 h 20"/>
                <a:gd name="T32" fmla="*/ 39 w 48"/>
                <a:gd name="T33" fmla="*/ 9 h 20"/>
                <a:gd name="T34" fmla="*/ 40 w 48"/>
                <a:gd name="T35" fmla="*/ 8 h 20"/>
                <a:gd name="T36" fmla="*/ 42 w 48"/>
                <a:gd name="T37" fmla="*/ 7 h 20"/>
                <a:gd name="T38" fmla="*/ 43 w 48"/>
                <a:gd name="T39" fmla="*/ 6 h 20"/>
                <a:gd name="T40" fmla="*/ 45 w 48"/>
                <a:gd name="T41" fmla="*/ 6 h 20"/>
                <a:gd name="T42" fmla="*/ 47 w 48"/>
                <a:gd name="T43" fmla="*/ 5 h 20"/>
                <a:gd name="T44" fmla="*/ 47 w 48"/>
                <a:gd name="T45" fmla="*/ 7 h 20"/>
                <a:gd name="T46" fmla="*/ 47 w 48"/>
                <a:gd name="T47" fmla="*/ 9 h 20"/>
                <a:gd name="T48" fmla="*/ 45 w 48"/>
                <a:gd name="T49" fmla="*/ 11 h 20"/>
                <a:gd name="T50" fmla="*/ 44 w 48"/>
                <a:gd name="T51" fmla="*/ 12 h 20"/>
                <a:gd name="T52" fmla="*/ 43 w 48"/>
                <a:gd name="T53" fmla="*/ 14 h 20"/>
                <a:gd name="T54" fmla="*/ 42 w 48"/>
                <a:gd name="T55" fmla="*/ 16 h 20"/>
                <a:gd name="T56" fmla="*/ 40 w 48"/>
                <a:gd name="T57" fmla="*/ 16 h 20"/>
                <a:gd name="T58" fmla="*/ 39 w 48"/>
                <a:gd name="T59" fmla="*/ 18 h 20"/>
                <a:gd name="T60" fmla="*/ 37 w 48"/>
                <a:gd name="T61" fmla="*/ 18 h 20"/>
                <a:gd name="T62" fmla="*/ 35 w 48"/>
                <a:gd name="T63" fmla="*/ 18 h 20"/>
                <a:gd name="T64" fmla="*/ 34 w 48"/>
                <a:gd name="T65" fmla="*/ 19 h 20"/>
                <a:gd name="T66" fmla="*/ 28 w 48"/>
                <a:gd name="T67" fmla="*/ 17 h 20"/>
                <a:gd name="T68" fmla="*/ 23 w 48"/>
                <a:gd name="T69" fmla="*/ 16 h 20"/>
                <a:gd name="T70" fmla="*/ 18 w 48"/>
                <a:gd name="T71" fmla="*/ 14 h 20"/>
                <a:gd name="T72" fmla="*/ 12 w 48"/>
                <a:gd name="T73" fmla="*/ 12 h 20"/>
                <a:gd name="T74" fmla="*/ 6 w 48"/>
                <a:gd name="T75" fmla="*/ 10 h 20"/>
                <a:gd name="T76" fmla="*/ 3 w 48"/>
                <a:gd name="T77" fmla="*/ 8 h 20"/>
                <a:gd name="T78" fmla="*/ 0 w 48"/>
                <a:gd name="T79" fmla="*/ 7 h 2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8"/>
                <a:gd name="T121" fmla="*/ 0 h 20"/>
                <a:gd name="T122" fmla="*/ 48 w 48"/>
                <a:gd name="T123" fmla="*/ 20 h 2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8" h="20">
                  <a:moveTo>
                    <a:pt x="0" y="7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5" y="4"/>
                  </a:lnTo>
                  <a:lnTo>
                    <a:pt x="26" y="5"/>
                  </a:lnTo>
                  <a:lnTo>
                    <a:pt x="28" y="6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5" y="8"/>
                  </a:lnTo>
                  <a:lnTo>
                    <a:pt x="37" y="10"/>
                  </a:lnTo>
                  <a:lnTo>
                    <a:pt x="38" y="9"/>
                  </a:lnTo>
                  <a:lnTo>
                    <a:pt x="39" y="9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3" y="6"/>
                  </a:lnTo>
                  <a:lnTo>
                    <a:pt x="44" y="6"/>
                  </a:lnTo>
                  <a:lnTo>
                    <a:pt x="45" y="6"/>
                  </a:lnTo>
                  <a:lnTo>
                    <a:pt x="45" y="5"/>
                  </a:lnTo>
                  <a:lnTo>
                    <a:pt x="47" y="5"/>
                  </a:lnTo>
                  <a:lnTo>
                    <a:pt x="47" y="6"/>
                  </a:lnTo>
                  <a:lnTo>
                    <a:pt x="47" y="7"/>
                  </a:lnTo>
                  <a:lnTo>
                    <a:pt x="47" y="8"/>
                  </a:lnTo>
                  <a:lnTo>
                    <a:pt x="47" y="9"/>
                  </a:lnTo>
                  <a:lnTo>
                    <a:pt x="47" y="10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2" y="18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23" y="16"/>
                  </a:lnTo>
                  <a:lnTo>
                    <a:pt x="20" y="15"/>
                  </a:lnTo>
                  <a:lnTo>
                    <a:pt x="18" y="14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9" y="11"/>
                  </a:lnTo>
                  <a:lnTo>
                    <a:pt x="6" y="10"/>
                  </a:lnTo>
                  <a:lnTo>
                    <a:pt x="5" y="9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7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31" name="Freeform 729"/>
            <p:cNvSpPr>
              <a:spLocks/>
            </p:cNvSpPr>
            <p:nvPr/>
          </p:nvSpPr>
          <p:spPr bwMode="auto">
            <a:xfrm>
              <a:off x="3485" y="3408"/>
              <a:ext cx="38" cy="17"/>
            </a:xfrm>
            <a:custGeom>
              <a:avLst/>
              <a:gdLst>
                <a:gd name="T0" fmla="*/ 0 w 38"/>
                <a:gd name="T1" fmla="*/ 0 h 17"/>
                <a:gd name="T2" fmla="*/ 1 w 38"/>
                <a:gd name="T3" fmla="*/ 1 h 17"/>
                <a:gd name="T4" fmla="*/ 3 w 38"/>
                <a:gd name="T5" fmla="*/ 1 h 17"/>
                <a:gd name="T6" fmla="*/ 5 w 38"/>
                <a:gd name="T7" fmla="*/ 2 h 17"/>
                <a:gd name="T8" fmla="*/ 6 w 38"/>
                <a:gd name="T9" fmla="*/ 3 h 17"/>
                <a:gd name="T10" fmla="*/ 9 w 38"/>
                <a:gd name="T11" fmla="*/ 4 h 17"/>
                <a:gd name="T12" fmla="*/ 13 w 38"/>
                <a:gd name="T13" fmla="*/ 6 h 17"/>
                <a:gd name="T14" fmla="*/ 15 w 38"/>
                <a:gd name="T15" fmla="*/ 7 h 17"/>
                <a:gd name="T16" fmla="*/ 18 w 38"/>
                <a:gd name="T17" fmla="*/ 9 h 17"/>
                <a:gd name="T18" fmla="*/ 21 w 38"/>
                <a:gd name="T19" fmla="*/ 11 h 17"/>
                <a:gd name="T20" fmla="*/ 25 w 38"/>
                <a:gd name="T21" fmla="*/ 12 h 17"/>
                <a:gd name="T22" fmla="*/ 28 w 38"/>
                <a:gd name="T23" fmla="*/ 13 h 17"/>
                <a:gd name="T24" fmla="*/ 30 w 38"/>
                <a:gd name="T25" fmla="*/ 13 h 17"/>
                <a:gd name="T26" fmla="*/ 33 w 38"/>
                <a:gd name="T27" fmla="*/ 14 h 17"/>
                <a:gd name="T28" fmla="*/ 37 w 38"/>
                <a:gd name="T29" fmla="*/ 16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"/>
                <a:gd name="T46" fmla="*/ 0 h 17"/>
                <a:gd name="T47" fmla="*/ 38 w 38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" h="17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9" y="4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8" y="9"/>
                  </a:lnTo>
                  <a:lnTo>
                    <a:pt x="21" y="11"/>
                  </a:lnTo>
                  <a:lnTo>
                    <a:pt x="25" y="12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3" y="14"/>
                  </a:lnTo>
                  <a:lnTo>
                    <a:pt x="3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932" name="Freeform 730"/>
            <p:cNvSpPr>
              <a:spLocks/>
            </p:cNvSpPr>
            <p:nvPr/>
          </p:nvSpPr>
          <p:spPr bwMode="auto">
            <a:xfrm>
              <a:off x="3522" y="3414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1 w 18"/>
                <a:gd name="T3" fmla="*/ 13 h 17"/>
                <a:gd name="T4" fmla="*/ 4 w 18"/>
                <a:gd name="T5" fmla="*/ 13 h 17"/>
                <a:gd name="T6" fmla="*/ 5 w 18"/>
                <a:gd name="T7" fmla="*/ 13 h 17"/>
                <a:gd name="T8" fmla="*/ 6 w 18"/>
                <a:gd name="T9" fmla="*/ 10 h 17"/>
                <a:gd name="T10" fmla="*/ 8 w 18"/>
                <a:gd name="T11" fmla="*/ 10 h 17"/>
                <a:gd name="T12" fmla="*/ 9 w 18"/>
                <a:gd name="T13" fmla="*/ 8 h 17"/>
                <a:gd name="T14" fmla="*/ 10 w 18"/>
                <a:gd name="T15" fmla="*/ 8 h 17"/>
                <a:gd name="T16" fmla="*/ 12 w 18"/>
                <a:gd name="T17" fmla="*/ 5 h 17"/>
                <a:gd name="T18" fmla="*/ 13 w 18"/>
                <a:gd name="T19" fmla="*/ 5 h 17"/>
                <a:gd name="T20" fmla="*/ 13 w 18"/>
                <a:gd name="T21" fmla="*/ 2 h 17"/>
                <a:gd name="T22" fmla="*/ 14 w 18"/>
                <a:gd name="T23" fmla="*/ 2 h 17"/>
                <a:gd name="T24" fmla="*/ 14 w 18"/>
                <a:gd name="T25" fmla="*/ 0 h 17"/>
                <a:gd name="T26" fmla="*/ 17 w 18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17"/>
                <a:gd name="T44" fmla="*/ 18 w 18"/>
                <a:gd name="T45" fmla="*/ 17 h 1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17">
                  <a:moveTo>
                    <a:pt x="0" y="16"/>
                  </a:moveTo>
                  <a:lnTo>
                    <a:pt x="1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7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3248" name="Group 731"/>
          <p:cNvGrpSpPr>
            <a:grpSpLocks/>
          </p:cNvGrpSpPr>
          <p:nvPr/>
        </p:nvGrpSpPr>
        <p:grpSpPr bwMode="auto">
          <a:xfrm>
            <a:off x="4779963" y="5325269"/>
            <a:ext cx="403225" cy="314325"/>
            <a:chOff x="3592" y="3239"/>
            <a:chExt cx="275" cy="198"/>
          </a:xfrm>
        </p:grpSpPr>
        <p:sp>
          <p:nvSpPr>
            <p:cNvPr id="3745" name="Freeform 732"/>
            <p:cNvSpPr>
              <a:spLocks/>
            </p:cNvSpPr>
            <p:nvPr/>
          </p:nvSpPr>
          <p:spPr bwMode="auto">
            <a:xfrm>
              <a:off x="3633" y="3239"/>
              <a:ext cx="144" cy="109"/>
            </a:xfrm>
            <a:custGeom>
              <a:avLst/>
              <a:gdLst>
                <a:gd name="T0" fmla="*/ 0 w 144"/>
                <a:gd name="T1" fmla="*/ 0 h 109"/>
                <a:gd name="T2" fmla="*/ 143 w 144"/>
                <a:gd name="T3" fmla="*/ 0 h 109"/>
                <a:gd name="T4" fmla="*/ 143 w 144"/>
                <a:gd name="T5" fmla="*/ 108 h 109"/>
                <a:gd name="T6" fmla="*/ 0 w 144"/>
                <a:gd name="T7" fmla="*/ 108 h 109"/>
                <a:gd name="T8" fmla="*/ 0 w 144"/>
                <a:gd name="T9" fmla="*/ 0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109"/>
                <a:gd name="T17" fmla="*/ 144 w 144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109">
                  <a:moveTo>
                    <a:pt x="0" y="0"/>
                  </a:moveTo>
                  <a:lnTo>
                    <a:pt x="143" y="0"/>
                  </a:lnTo>
                  <a:lnTo>
                    <a:pt x="143" y="108"/>
                  </a:lnTo>
                  <a:lnTo>
                    <a:pt x="0" y="108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46" name="Freeform 733"/>
            <p:cNvSpPr>
              <a:spLocks/>
            </p:cNvSpPr>
            <p:nvPr/>
          </p:nvSpPr>
          <p:spPr bwMode="auto">
            <a:xfrm>
              <a:off x="3636" y="3244"/>
              <a:ext cx="138" cy="98"/>
            </a:xfrm>
            <a:custGeom>
              <a:avLst/>
              <a:gdLst>
                <a:gd name="T0" fmla="*/ 0 w 138"/>
                <a:gd name="T1" fmla="*/ 0 h 98"/>
                <a:gd name="T2" fmla="*/ 137 w 138"/>
                <a:gd name="T3" fmla="*/ 0 h 98"/>
                <a:gd name="T4" fmla="*/ 137 w 138"/>
                <a:gd name="T5" fmla="*/ 97 h 98"/>
                <a:gd name="T6" fmla="*/ 0 w 138"/>
                <a:gd name="T7" fmla="*/ 97 h 98"/>
                <a:gd name="T8" fmla="*/ 0 w 138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98"/>
                <a:gd name="T17" fmla="*/ 138 w 138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98">
                  <a:moveTo>
                    <a:pt x="0" y="0"/>
                  </a:moveTo>
                  <a:lnTo>
                    <a:pt x="137" y="0"/>
                  </a:lnTo>
                  <a:lnTo>
                    <a:pt x="137" y="97"/>
                  </a:lnTo>
                  <a:lnTo>
                    <a:pt x="0" y="97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47" name="Freeform 734"/>
            <p:cNvSpPr>
              <a:spLocks/>
            </p:cNvSpPr>
            <p:nvPr/>
          </p:nvSpPr>
          <p:spPr bwMode="auto">
            <a:xfrm>
              <a:off x="3592" y="3420"/>
              <a:ext cx="210" cy="17"/>
            </a:xfrm>
            <a:custGeom>
              <a:avLst/>
              <a:gdLst>
                <a:gd name="T0" fmla="*/ 0 w 210"/>
                <a:gd name="T1" fmla="*/ 0 h 17"/>
                <a:gd name="T2" fmla="*/ 209 w 210"/>
                <a:gd name="T3" fmla="*/ 0 h 17"/>
                <a:gd name="T4" fmla="*/ 207 w 210"/>
                <a:gd name="T5" fmla="*/ 16 h 17"/>
                <a:gd name="T6" fmla="*/ 0 w 210"/>
                <a:gd name="T7" fmla="*/ 16 h 17"/>
                <a:gd name="T8" fmla="*/ 0 w 21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7"/>
                <a:gd name="T17" fmla="*/ 210 w 21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7">
                  <a:moveTo>
                    <a:pt x="0" y="0"/>
                  </a:moveTo>
                  <a:lnTo>
                    <a:pt x="209" y="0"/>
                  </a:lnTo>
                  <a:lnTo>
                    <a:pt x="20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48" name="Freeform 735"/>
            <p:cNvSpPr>
              <a:spLocks/>
            </p:cNvSpPr>
            <p:nvPr/>
          </p:nvSpPr>
          <p:spPr bwMode="auto">
            <a:xfrm>
              <a:off x="3592" y="3395"/>
              <a:ext cx="210" cy="26"/>
            </a:xfrm>
            <a:custGeom>
              <a:avLst/>
              <a:gdLst>
                <a:gd name="T0" fmla="*/ 8 w 210"/>
                <a:gd name="T1" fmla="*/ 0 h 26"/>
                <a:gd name="T2" fmla="*/ 196 w 210"/>
                <a:gd name="T3" fmla="*/ 0 h 26"/>
                <a:gd name="T4" fmla="*/ 209 w 210"/>
                <a:gd name="T5" fmla="*/ 25 h 26"/>
                <a:gd name="T6" fmla="*/ 0 w 210"/>
                <a:gd name="T7" fmla="*/ 25 h 26"/>
                <a:gd name="T8" fmla="*/ 8 w 210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26"/>
                <a:gd name="T17" fmla="*/ 210 w 210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26">
                  <a:moveTo>
                    <a:pt x="8" y="0"/>
                  </a:moveTo>
                  <a:lnTo>
                    <a:pt x="196" y="0"/>
                  </a:lnTo>
                  <a:lnTo>
                    <a:pt x="209" y="25"/>
                  </a:lnTo>
                  <a:lnTo>
                    <a:pt x="0" y="25"/>
                  </a:lnTo>
                  <a:lnTo>
                    <a:pt x="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49" name="Freeform 736"/>
            <p:cNvSpPr>
              <a:spLocks/>
            </p:cNvSpPr>
            <p:nvPr/>
          </p:nvSpPr>
          <p:spPr bwMode="auto">
            <a:xfrm>
              <a:off x="3604" y="3398"/>
              <a:ext cx="184" cy="22"/>
            </a:xfrm>
            <a:custGeom>
              <a:avLst/>
              <a:gdLst>
                <a:gd name="T0" fmla="*/ 6 w 184"/>
                <a:gd name="T1" fmla="*/ 0 h 22"/>
                <a:gd name="T2" fmla="*/ 175 w 184"/>
                <a:gd name="T3" fmla="*/ 0 h 22"/>
                <a:gd name="T4" fmla="*/ 183 w 184"/>
                <a:gd name="T5" fmla="*/ 21 h 22"/>
                <a:gd name="T6" fmla="*/ 0 w 184"/>
                <a:gd name="T7" fmla="*/ 21 h 22"/>
                <a:gd name="T8" fmla="*/ 6 w 184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4"/>
                <a:gd name="T16" fmla="*/ 0 h 22"/>
                <a:gd name="T17" fmla="*/ 184 w 184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4" h="22">
                  <a:moveTo>
                    <a:pt x="6" y="0"/>
                  </a:moveTo>
                  <a:lnTo>
                    <a:pt x="175" y="0"/>
                  </a:lnTo>
                  <a:lnTo>
                    <a:pt x="183" y="21"/>
                  </a:lnTo>
                  <a:lnTo>
                    <a:pt x="0" y="21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50" name="Freeform 737"/>
            <p:cNvSpPr>
              <a:spLocks/>
            </p:cNvSpPr>
            <p:nvPr/>
          </p:nvSpPr>
          <p:spPr bwMode="auto">
            <a:xfrm>
              <a:off x="3606" y="3398"/>
              <a:ext cx="181" cy="21"/>
            </a:xfrm>
            <a:custGeom>
              <a:avLst/>
              <a:gdLst>
                <a:gd name="T0" fmla="*/ 6 w 181"/>
                <a:gd name="T1" fmla="*/ 0 h 21"/>
                <a:gd name="T2" fmla="*/ 172 w 181"/>
                <a:gd name="T3" fmla="*/ 0 h 21"/>
                <a:gd name="T4" fmla="*/ 180 w 181"/>
                <a:gd name="T5" fmla="*/ 20 h 21"/>
                <a:gd name="T6" fmla="*/ 0 w 181"/>
                <a:gd name="T7" fmla="*/ 20 h 21"/>
                <a:gd name="T8" fmla="*/ 5 w 181"/>
                <a:gd name="T9" fmla="*/ 0 h 21"/>
                <a:gd name="T10" fmla="*/ 6 w 181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1"/>
                <a:gd name="T19" fmla="*/ 0 h 21"/>
                <a:gd name="T20" fmla="*/ 181 w 18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1" h="21">
                  <a:moveTo>
                    <a:pt x="6" y="0"/>
                  </a:moveTo>
                  <a:lnTo>
                    <a:pt x="172" y="0"/>
                  </a:lnTo>
                  <a:lnTo>
                    <a:pt x="180" y="20"/>
                  </a:lnTo>
                  <a:lnTo>
                    <a:pt x="0" y="2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51" name="Freeform 738"/>
            <p:cNvSpPr>
              <a:spLocks/>
            </p:cNvSpPr>
            <p:nvPr/>
          </p:nvSpPr>
          <p:spPr bwMode="auto">
            <a:xfrm>
              <a:off x="3615" y="3399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52" name="Freeform 739"/>
            <p:cNvSpPr>
              <a:spLocks/>
            </p:cNvSpPr>
            <p:nvPr/>
          </p:nvSpPr>
          <p:spPr bwMode="auto">
            <a:xfrm>
              <a:off x="3614" y="3398"/>
              <a:ext cx="18" cy="17"/>
            </a:xfrm>
            <a:custGeom>
              <a:avLst/>
              <a:gdLst>
                <a:gd name="T0" fmla="*/ 14 w 18"/>
                <a:gd name="T1" fmla="*/ 16 h 17"/>
                <a:gd name="T2" fmla="*/ 17 w 18"/>
                <a:gd name="T3" fmla="*/ 0 h 17"/>
                <a:gd name="T4" fmla="*/ 1 w 18"/>
                <a:gd name="T5" fmla="*/ 0 h 17"/>
                <a:gd name="T6" fmla="*/ 0 w 18"/>
                <a:gd name="T7" fmla="*/ 16 h 17"/>
                <a:gd name="T8" fmla="*/ 14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4" y="16"/>
                  </a:moveTo>
                  <a:lnTo>
                    <a:pt x="17" y="0"/>
                  </a:lnTo>
                  <a:lnTo>
                    <a:pt x="1" y="0"/>
                  </a:lnTo>
                  <a:lnTo>
                    <a:pt x="0" y="16"/>
                  </a:lnTo>
                  <a:lnTo>
                    <a:pt x="1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53" name="Freeform 740"/>
            <p:cNvSpPr>
              <a:spLocks/>
            </p:cNvSpPr>
            <p:nvPr/>
          </p:nvSpPr>
          <p:spPr bwMode="auto">
            <a:xfrm>
              <a:off x="3630" y="3399"/>
              <a:ext cx="26" cy="17"/>
            </a:xfrm>
            <a:custGeom>
              <a:avLst/>
              <a:gdLst>
                <a:gd name="T0" fmla="*/ 25 w 26"/>
                <a:gd name="T1" fmla="*/ 16 h 17"/>
                <a:gd name="T2" fmla="*/ 25 w 26"/>
                <a:gd name="T3" fmla="*/ 0 h 17"/>
                <a:gd name="T4" fmla="*/ 0 w 26"/>
                <a:gd name="T5" fmla="*/ 0 h 17"/>
                <a:gd name="T6" fmla="*/ 0 w 26"/>
                <a:gd name="T7" fmla="*/ 16 h 17"/>
                <a:gd name="T8" fmla="*/ 25 w 26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7"/>
                <a:gd name="T17" fmla="*/ 26 w 2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7">
                  <a:moveTo>
                    <a:pt x="25" y="16"/>
                  </a:moveTo>
                  <a:lnTo>
                    <a:pt x="2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54" name="Freeform 741"/>
            <p:cNvSpPr>
              <a:spLocks/>
            </p:cNvSpPr>
            <p:nvPr/>
          </p:nvSpPr>
          <p:spPr bwMode="auto">
            <a:xfrm>
              <a:off x="3630" y="3398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55" name="Freeform 742"/>
            <p:cNvSpPr>
              <a:spLocks/>
            </p:cNvSpPr>
            <p:nvPr/>
          </p:nvSpPr>
          <p:spPr bwMode="auto">
            <a:xfrm>
              <a:off x="3664" y="3399"/>
              <a:ext cx="24" cy="17"/>
            </a:xfrm>
            <a:custGeom>
              <a:avLst/>
              <a:gdLst>
                <a:gd name="T0" fmla="*/ 23 w 24"/>
                <a:gd name="T1" fmla="*/ 16 h 17"/>
                <a:gd name="T2" fmla="*/ 23 w 24"/>
                <a:gd name="T3" fmla="*/ 0 h 17"/>
                <a:gd name="T4" fmla="*/ 0 w 24"/>
                <a:gd name="T5" fmla="*/ 0 h 17"/>
                <a:gd name="T6" fmla="*/ 0 w 24"/>
                <a:gd name="T7" fmla="*/ 16 h 17"/>
                <a:gd name="T8" fmla="*/ 23 w 2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16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3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56" name="Freeform 743"/>
            <p:cNvSpPr>
              <a:spLocks/>
            </p:cNvSpPr>
            <p:nvPr/>
          </p:nvSpPr>
          <p:spPr bwMode="auto">
            <a:xfrm>
              <a:off x="3662" y="3398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57" name="Freeform 744"/>
            <p:cNvSpPr>
              <a:spLocks/>
            </p:cNvSpPr>
            <p:nvPr/>
          </p:nvSpPr>
          <p:spPr bwMode="auto">
            <a:xfrm>
              <a:off x="3698" y="3399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58" name="Freeform 745"/>
            <p:cNvSpPr>
              <a:spLocks/>
            </p:cNvSpPr>
            <p:nvPr/>
          </p:nvSpPr>
          <p:spPr bwMode="auto">
            <a:xfrm>
              <a:off x="3698" y="3398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59" name="Freeform 746"/>
            <p:cNvSpPr>
              <a:spLocks/>
            </p:cNvSpPr>
            <p:nvPr/>
          </p:nvSpPr>
          <p:spPr bwMode="auto">
            <a:xfrm>
              <a:off x="3610" y="3403"/>
              <a:ext cx="113" cy="17"/>
            </a:xfrm>
            <a:custGeom>
              <a:avLst/>
              <a:gdLst>
                <a:gd name="T0" fmla="*/ 2 w 113"/>
                <a:gd name="T1" fmla="*/ 0 h 17"/>
                <a:gd name="T2" fmla="*/ 112 w 113"/>
                <a:gd name="T3" fmla="*/ 0 h 17"/>
                <a:gd name="T4" fmla="*/ 112 w 113"/>
                <a:gd name="T5" fmla="*/ 16 h 17"/>
                <a:gd name="T6" fmla="*/ 0 w 113"/>
                <a:gd name="T7" fmla="*/ 16 h 17"/>
                <a:gd name="T8" fmla="*/ 2 w 11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"/>
                <a:gd name="T16" fmla="*/ 0 h 17"/>
                <a:gd name="T17" fmla="*/ 113 w 11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" h="17">
                  <a:moveTo>
                    <a:pt x="2" y="0"/>
                  </a:moveTo>
                  <a:lnTo>
                    <a:pt x="112" y="0"/>
                  </a:lnTo>
                  <a:lnTo>
                    <a:pt x="112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60" name="Freeform 747"/>
            <p:cNvSpPr>
              <a:spLocks/>
            </p:cNvSpPr>
            <p:nvPr/>
          </p:nvSpPr>
          <p:spPr bwMode="auto">
            <a:xfrm>
              <a:off x="3612" y="3405"/>
              <a:ext cx="111" cy="17"/>
            </a:xfrm>
            <a:custGeom>
              <a:avLst/>
              <a:gdLst>
                <a:gd name="T0" fmla="*/ 0 w 111"/>
                <a:gd name="T1" fmla="*/ 0 h 17"/>
                <a:gd name="T2" fmla="*/ 110 w 111"/>
                <a:gd name="T3" fmla="*/ 0 h 17"/>
                <a:gd name="T4" fmla="*/ 110 w 111"/>
                <a:gd name="T5" fmla="*/ 16 h 17"/>
                <a:gd name="T6" fmla="*/ 0 w 111"/>
                <a:gd name="T7" fmla="*/ 16 h 17"/>
                <a:gd name="T8" fmla="*/ 0 w 11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17"/>
                <a:gd name="T17" fmla="*/ 111 w 11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17">
                  <a:moveTo>
                    <a:pt x="0" y="0"/>
                  </a:moveTo>
                  <a:lnTo>
                    <a:pt x="110" y="0"/>
                  </a:lnTo>
                  <a:lnTo>
                    <a:pt x="110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61" name="Freeform 748"/>
            <p:cNvSpPr>
              <a:spLocks/>
            </p:cNvSpPr>
            <p:nvPr/>
          </p:nvSpPr>
          <p:spPr bwMode="auto">
            <a:xfrm>
              <a:off x="3613" y="3403"/>
              <a:ext cx="110" cy="17"/>
            </a:xfrm>
            <a:custGeom>
              <a:avLst/>
              <a:gdLst>
                <a:gd name="T0" fmla="*/ 0 w 110"/>
                <a:gd name="T1" fmla="*/ 0 h 17"/>
                <a:gd name="T2" fmla="*/ 109 w 110"/>
                <a:gd name="T3" fmla="*/ 0 h 17"/>
                <a:gd name="T4" fmla="*/ 109 w 110"/>
                <a:gd name="T5" fmla="*/ 16 h 17"/>
                <a:gd name="T6" fmla="*/ 0 w 110"/>
                <a:gd name="T7" fmla="*/ 16 h 17"/>
                <a:gd name="T8" fmla="*/ 0 w 11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"/>
                <a:gd name="T16" fmla="*/ 0 h 17"/>
                <a:gd name="T17" fmla="*/ 110 w 11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" h="17">
                  <a:moveTo>
                    <a:pt x="0" y="0"/>
                  </a:moveTo>
                  <a:lnTo>
                    <a:pt x="109" y="0"/>
                  </a:lnTo>
                  <a:lnTo>
                    <a:pt x="109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62" name="Freeform 749"/>
            <p:cNvSpPr>
              <a:spLocks/>
            </p:cNvSpPr>
            <p:nvPr/>
          </p:nvSpPr>
          <p:spPr bwMode="auto">
            <a:xfrm>
              <a:off x="3610" y="3407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63" name="Freeform 750"/>
            <p:cNvSpPr>
              <a:spLocks/>
            </p:cNvSpPr>
            <p:nvPr/>
          </p:nvSpPr>
          <p:spPr bwMode="auto">
            <a:xfrm>
              <a:off x="3609" y="3411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18 w 19"/>
                <a:gd name="T3" fmla="*/ 16 h 17"/>
                <a:gd name="T4" fmla="*/ 0 w 19"/>
                <a:gd name="T5" fmla="*/ 16 h 17"/>
                <a:gd name="T6" fmla="*/ 1 w 19"/>
                <a:gd name="T7" fmla="*/ 0 h 17"/>
                <a:gd name="T8" fmla="*/ 18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0"/>
                  </a:moveTo>
                  <a:lnTo>
                    <a:pt x="18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64" name="Freeform 751"/>
            <p:cNvSpPr>
              <a:spLocks/>
            </p:cNvSpPr>
            <p:nvPr/>
          </p:nvSpPr>
          <p:spPr bwMode="auto">
            <a:xfrm>
              <a:off x="3713" y="3407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16 h 17"/>
                <a:gd name="T4" fmla="*/ 18 w 19"/>
                <a:gd name="T5" fmla="*/ 16 h 17"/>
                <a:gd name="T6" fmla="*/ 18 w 19"/>
                <a:gd name="T7" fmla="*/ 0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18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65" name="Freeform 752"/>
            <p:cNvSpPr>
              <a:spLocks/>
            </p:cNvSpPr>
            <p:nvPr/>
          </p:nvSpPr>
          <p:spPr bwMode="auto">
            <a:xfrm>
              <a:off x="3713" y="3411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16 h 17"/>
                <a:gd name="T4" fmla="*/ 18 w 19"/>
                <a:gd name="T5" fmla="*/ 16 h 17"/>
                <a:gd name="T6" fmla="*/ 18 w 19"/>
                <a:gd name="T7" fmla="*/ 0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18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66" name="Freeform 753"/>
            <p:cNvSpPr>
              <a:spLocks/>
            </p:cNvSpPr>
            <p:nvPr/>
          </p:nvSpPr>
          <p:spPr bwMode="auto">
            <a:xfrm>
              <a:off x="3620" y="3407"/>
              <a:ext cx="94" cy="17"/>
            </a:xfrm>
            <a:custGeom>
              <a:avLst/>
              <a:gdLst>
                <a:gd name="T0" fmla="*/ 0 w 94"/>
                <a:gd name="T1" fmla="*/ 0 h 17"/>
                <a:gd name="T2" fmla="*/ 0 w 94"/>
                <a:gd name="T3" fmla="*/ 16 h 17"/>
                <a:gd name="T4" fmla="*/ 93 w 94"/>
                <a:gd name="T5" fmla="*/ 16 h 17"/>
                <a:gd name="T6" fmla="*/ 93 w 94"/>
                <a:gd name="T7" fmla="*/ 0 h 17"/>
                <a:gd name="T8" fmla="*/ 0 w 94"/>
                <a:gd name="T9" fmla="*/ 0 h 17"/>
                <a:gd name="T10" fmla="*/ 0 w 94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7"/>
                <a:gd name="T20" fmla="*/ 94 w 9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7">
                  <a:moveTo>
                    <a:pt x="0" y="0"/>
                  </a:moveTo>
                  <a:lnTo>
                    <a:pt x="0" y="16"/>
                  </a:lnTo>
                  <a:lnTo>
                    <a:pt x="93" y="16"/>
                  </a:lnTo>
                  <a:lnTo>
                    <a:pt x="93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67" name="Freeform 754"/>
            <p:cNvSpPr>
              <a:spLocks/>
            </p:cNvSpPr>
            <p:nvPr/>
          </p:nvSpPr>
          <p:spPr bwMode="auto">
            <a:xfrm>
              <a:off x="3621" y="3411"/>
              <a:ext cx="92" cy="17"/>
            </a:xfrm>
            <a:custGeom>
              <a:avLst/>
              <a:gdLst>
                <a:gd name="T0" fmla="*/ 0 w 92"/>
                <a:gd name="T1" fmla="*/ 0 h 17"/>
                <a:gd name="T2" fmla="*/ 0 w 92"/>
                <a:gd name="T3" fmla="*/ 16 h 17"/>
                <a:gd name="T4" fmla="*/ 91 w 92"/>
                <a:gd name="T5" fmla="*/ 16 h 17"/>
                <a:gd name="T6" fmla="*/ 91 w 92"/>
                <a:gd name="T7" fmla="*/ 0 h 17"/>
                <a:gd name="T8" fmla="*/ 2 w 92"/>
                <a:gd name="T9" fmla="*/ 0 h 17"/>
                <a:gd name="T10" fmla="*/ 0 w 9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2"/>
                <a:gd name="T19" fmla="*/ 0 h 17"/>
                <a:gd name="T20" fmla="*/ 92 w 9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2" h="17">
                  <a:moveTo>
                    <a:pt x="0" y="0"/>
                  </a:moveTo>
                  <a:lnTo>
                    <a:pt x="0" y="16"/>
                  </a:lnTo>
                  <a:lnTo>
                    <a:pt x="91" y="16"/>
                  </a:lnTo>
                  <a:lnTo>
                    <a:pt x="91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68" name="Freeform 755"/>
            <p:cNvSpPr>
              <a:spLocks/>
            </p:cNvSpPr>
            <p:nvPr/>
          </p:nvSpPr>
          <p:spPr bwMode="auto">
            <a:xfrm>
              <a:off x="3609" y="3414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4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4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69" name="Freeform 756"/>
            <p:cNvSpPr>
              <a:spLocks/>
            </p:cNvSpPr>
            <p:nvPr/>
          </p:nvSpPr>
          <p:spPr bwMode="auto">
            <a:xfrm>
              <a:off x="3608" y="3413"/>
              <a:ext cx="19" cy="17"/>
            </a:xfrm>
            <a:custGeom>
              <a:avLst/>
              <a:gdLst>
                <a:gd name="T0" fmla="*/ 2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2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2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70" name="Freeform 757"/>
            <p:cNvSpPr>
              <a:spLocks/>
            </p:cNvSpPr>
            <p:nvPr/>
          </p:nvSpPr>
          <p:spPr bwMode="auto">
            <a:xfrm>
              <a:off x="3623" y="3414"/>
              <a:ext cx="89" cy="17"/>
            </a:xfrm>
            <a:custGeom>
              <a:avLst/>
              <a:gdLst>
                <a:gd name="T0" fmla="*/ 0 w 89"/>
                <a:gd name="T1" fmla="*/ 0 h 17"/>
                <a:gd name="T2" fmla="*/ 0 w 89"/>
                <a:gd name="T3" fmla="*/ 16 h 17"/>
                <a:gd name="T4" fmla="*/ 86 w 89"/>
                <a:gd name="T5" fmla="*/ 16 h 17"/>
                <a:gd name="T6" fmla="*/ 88 w 89"/>
                <a:gd name="T7" fmla="*/ 0 h 17"/>
                <a:gd name="T8" fmla="*/ 0 w 8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7"/>
                <a:gd name="T17" fmla="*/ 89 w 8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7">
                  <a:moveTo>
                    <a:pt x="0" y="0"/>
                  </a:moveTo>
                  <a:lnTo>
                    <a:pt x="0" y="16"/>
                  </a:lnTo>
                  <a:lnTo>
                    <a:pt x="86" y="16"/>
                  </a:ln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71" name="Freeform 758"/>
            <p:cNvSpPr>
              <a:spLocks/>
            </p:cNvSpPr>
            <p:nvPr/>
          </p:nvSpPr>
          <p:spPr bwMode="auto">
            <a:xfrm>
              <a:off x="3622" y="3413"/>
              <a:ext cx="89" cy="17"/>
            </a:xfrm>
            <a:custGeom>
              <a:avLst/>
              <a:gdLst>
                <a:gd name="T0" fmla="*/ 0 w 89"/>
                <a:gd name="T1" fmla="*/ 0 h 17"/>
                <a:gd name="T2" fmla="*/ 0 w 89"/>
                <a:gd name="T3" fmla="*/ 16 h 17"/>
                <a:gd name="T4" fmla="*/ 88 w 89"/>
                <a:gd name="T5" fmla="*/ 16 h 17"/>
                <a:gd name="T6" fmla="*/ 88 w 89"/>
                <a:gd name="T7" fmla="*/ 0 h 17"/>
                <a:gd name="T8" fmla="*/ 0 w 8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7"/>
                <a:gd name="T17" fmla="*/ 89 w 8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7">
                  <a:moveTo>
                    <a:pt x="0" y="0"/>
                  </a:moveTo>
                  <a:lnTo>
                    <a:pt x="0" y="16"/>
                  </a:lnTo>
                  <a:lnTo>
                    <a:pt x="88" y="16"/>
                  </a:ln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72" name="Freeform 759"/>
            <p:cNvSpPr>
              <a:spLocks/>
            </p:cNvSpPr>
            <p:nvPr/>
          </p:nvSpPr>
          <p:spPr bwMode="auto">
            <a:xfrm>
              <a:off x="3718" y="3414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0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73" name="Freeform 760"/>
            <p:cNvSpPr>
              <a:spLocks/>
            </p:cNvSpPr>
            <p:nvPr/>
          </p:nvSpPr>
          <p:spPr bwMode="auto">
            <a:xfrm>
              <a:off x="3717" y="3413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2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2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74" name="Freeform 761"/>
            <p:cNvSpPr>
              <a:spLocks/>
            </p:cNvSpPr>
            <p:nvPr/>
          </p:nvSpPr>
          <p:spPr bwMode="auto">
            <a:xfrm>
              <a:off x="3730" y="3399"/>
              <a:ext cx="20" cy="17"/>
            </a:xfrm>
            <a:custGeom>
              <a:avLst/>
              <a:gdLst>
                <a:gd name="T0" fmla="*/ 19 w 20"/>
                <a:gd name="T1" fmla="*/ 16 h 17"/>
                <a:gd name="T2" fmla="*/ 19 w 20"/>
                <a:gd name="T3" fmla="*/ 0 h 17"/>
                <a:gd name="T4" fmla="*/ 0 w 20"/>
                <a:gd name="T5" fmla="*/ 0 h 17"/>
                <a:gd name="T6" fmla="*/ 0 w 20"/>
                <a:gd name="T7" fmla="*/ 16 h 17"/>
                <a:gd name="T8" fmla="*/ 19 w 20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9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75" name="Freeform 762"/>
            <p:cNvSpPr>
              <a:spLocks/>
            </p:cNvSpPr>
            <p:nvPr/>
          </p:nvSpPr>
          <p:spPr bwMode="auto">
            <a:xfrm>
              <a:off x="3729" y="3398"/>
              <a:ext cx="20" cy="17"/>
            </a:xfrm>
            <a:custGeom>
              <a:avLst/>
              <a:gdLst>
                <a:gd name="T0" fmla="*/ 19 w 20"/>
                <a:gd name="T1" fmla="*/ 16 h 17"/>
                <a:gd name="T2" fmla="*/ 19 w 20"/>
                <a:gd name="T3" fmla="*/ 0 h 17"/>
                <a:gd name="T4" fmla="*/ 0 w 20"/>
                <a:gd name="T5" fmla="*/ 0 h 17"/>
                <a:gd name="T6" fmla="*/ 0 w 20"/>
                <a:gd name="T7" fmla="*/ 16 h 17"/>
                <a:gd name="T8" fmla="*/ 19 w 20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9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76" name="Freeform 763"/>
            <p:cNvSpPr>
              <a:spLocks/>
            </p:cNvSpPr>
            <p:nvPr/>
          </p:nvSpPr>
          <p:spPr bwMode="auto">
            <a:xfrm>
              <a:off x="3730" y="3403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18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2 h 17"/>
                <a:gd name="T10" fmla="*/ 0 w 2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7"/>
                <a:gd name="T20" fmla="*/ 22 w 2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7">
                  <a:moveTo>
                    <a:pt x="0" y="0"/>
                  </a:move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77" name="Freeform 764"/>
            <p:cNvSpPr>
              <a:spLocks/>
            </p:cNvSpPr>
            <p:nvPr/>
          </p:nvSpPr>
          <p:spPr bwMode="auto">
            <a:xfrm>
              <a:off x="3729" y="3403"/>
              <a:ext cx="21" cy="17"/>
            </a:xfrm>
            <a:custGeom>
              <a:avLst/>
              <a:gdLst>
                <a:gd name="T0" fmla="*/ 0 w 21"/>
                <a:gd name="T1" fmla="*/ 0 h 17"/>
                <a:gd name="T2" fmla="*/ 20 w 21"/>
                <a:gd name="T3" fmla="*/ 0 h 17"/>
                <a:gd name="T4" fmla="*/ 20 w 21"/>
                <a:gd name="T5" fmla="*/ 16 h 17"/>
                <a:gd name="T6" fmla="*/ 0 w 21"/>
                <a:gd name="T7" fmla="*/ 16 h 17"/>
                <a:gd name="T8" fmla="*/ 0 w 2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0" y="0"/>
                  </a:moveTo>
                  <a:lnTo>
                    <a:pt x="20" y="0"/>
                  </a:lnTo>
                  <a:lnTo>
                    <a:pt x="20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78" name="Freeform 765"/>
            <p:cNvSpPr>
              <a:spLocks/>
            </p:cNvSpPr>
            <p:nvPr/>
          </p:nvSpPr>
          <p:spPr bwMode="auto">
            <a:xfrm>
              <a:off x="3729" y="3405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21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0"/>
                  </a:moveTo>
                  <a:lnTo>
                    <a:pt x="21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79" name="Freeform 766"/>
            <p:cNvSpPr>
              <a:spLocks/>
            </p:cNvSpPr>
            <p:nvPr/>
          </p:nvSpPr>
          <p:spPr bwMode="auto">
            <a:xfrm>
              <a:off x="3738" y="3411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80" name="Freeform 767"/>
            <p:cNvSpPr>
              <a:spLocks/>
            </p:cNvSpPr>
            <p:nvPr/>
          </p:nvSpPr>
          <p:spPr bwMode="auto">
            <a:xfrm>
              <a:off x="3737" y="3411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81" name="Freeform 768"/>
            <p:cNvSpPr>
              <a:spLocks/>
            </p:cNvSpPr>
            <p:nvPr/>
          </p:nvSpPr>
          <p:spPr bwMode="auto">
            <a:xfrm>
              <a:off x="3730" y="3414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21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0"/>
                  </a:moveTo>
                  <a:lnTo>
                    <a:pt x="21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82" name="Freeform 769"/>
            <p:cNvSpPr>
              <a:spLocks/>
            </p:cNvSpPr>
            <p:nvPr/>
          </p:nvSpPr>
          <p:spPr bwMode="auto">
            <a:xfrm>
              <a:off x="3729" y="3413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0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0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83" name="Freeform 770"/>
            <p:cNvSpPr>
              <a:spLocks/>
            </p:cNvSpPr>
            <p:nvPr/>
          </p:nvSpPr>
          <p:spPr bwMode="auto">
            <a:xfrm>
              <a:off x="3756" y="3399"/>
              <a:ext cx="22" cy="17"/>
            </a:xfrm>
            <a:custGeom>
              <a:avLst/>
              <a:gdLst>
                <a:gd name="T0" fmla="*/ 0 w 22"/>
                <a:gd name="T1" fmla="*/ 16 h 17"/>
                <a:gd name="T2" fmla="*/ 0 w 22"/>
                <a:gd name="T3" fmla="*/ 0 h 17"/>
                <a:gd name="T4" fmla="*/ 18 w 22"/>
                <a:gd name="T5" fmla="*/ 0 h 17"/>
                <a:gd name="T6" fmla="*/ 21 w 22"/>
                <a:gd name="T7" fmla="*/ 16 h 17"/>
                <a:gd name="T8" fmla="*/ 0 w 2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84" name="Freeform 771"/>
            <p:cNvSpPr>
              <a:spLocks/>
            </p:cNvSpPr>
            <p:nvPr/>
          </p:nvSpPr>
          <p:spPr bwMode="auto">
            <a:xfrm>
              <a:off x="3755" y="3398"/>
              <a:ext cx="22" cy="17"/>
            </a:xfrm>
            <a:custGeom>
              <a:avLst/>
              <a:gdLst>
                <a:gd name="T0" fmla="*/ 0 w 22"/>
                <a:gd name="T1" fmla="*/ 16 h 17"/>
                <a:gd name="T2" fmla="*/ 0 w 22"/>
                <a:gd name="T3" fmla="*/ 0 h 17"/>
                <a:gd name="T4" fmla="*/ 18 w 22"/>
                <a:gd name="T5" fmla="*/ 0 h 17"/>
                <a:gd name="T6" fmla="*/ 21 w 22"/>
                <a:gd name="T7" fmla="*/ 16 h 17"/>
                <a:gd name="T8" fmla="*/ 0 w 2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85" name="Freeform 772"/>
            <p:cNvSpPr>
              <a:spLocks/>
            </p:cNvSpPr>
            <p:nvPr/>
          </p:nvSpPr>
          <p:spPr bwMode="auto">
            <a:xfrm>
              <a:off x="3757" y="3403"/>
              <a:ext cx="27" cy="17"/>
            </a:xfrm>
            <a:custGeom>
              <a:avLst/>
              <a:gdLst>
                <a:gd name="T0" fmla="*/ 0 w 27"/>
                <a:gd name="T1" fmla="*/ 0 h 17"/>
                <a:gd name="T2" fmla="*/ 19 w 27"/>
                <a:gd name="T3" fmla="*/ 0 h 17"/>
                <a:gd name="T4" fmla="*/ 26 w 27"/>
                <a:gd name="T5" fmla="*/ 16 h 17"/>
                <a:gd name="T6" fmla="*/ 3 w 27"/>
                <a:gd name="T7" fmla="*/ 16 h 17"/>
                <a:gd name="T8" fmla="*/ 0 w 2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17"/>
                <a:gd name="T17" fmla="*/ 27 w 2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17">
                  <a:moveTo>
                    <a:pt x="0" y="0"/>
                  </a:moveTo>
                  <a:lnTo>
                    <a:pt x="19" y="0"/>
                  </a:lnTo>
                  <a:lnTo>
                    <a:pt x="26" y="16"/>
                  </a:lnTo>
                  <a:lnTo>
                    <a:pt x="3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86" name="Freeform 773"/>
            <p:cNvSpPr>
              <a:spLocks/>
            </p:cNvSpPr>
            <p:nvPr/>
          </p:nvSpPr>
          <p:spPr bwMode="auto">
            <a:xfrm>
              <a:off x="3756" y="3403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0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0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87" name="Freeform 774"/>
            <p:cNvSpPr>
              <a:spLocks/>
            </p:cNvSpPr>
            <p:nvPr/>
          </p:nvSpPr>
          <p:spPr bwMode="auto">
            <a:xfrm>
              <a:off x="3756" y="3405"/>
              <a:ext cx="24" cy="17"/>
            </a:xfrm>
            <a:custGeom>
              <a:avLst/>
              <a:gdLst>
                <a:gd name="T0" fmla="*/ 0 w 24"/>
                <a:gd name="T1" fmla="*/ 0 h 17"/>
                <a:gd name="T2" fmla="*/ 21 w 24"/>
                <a:gd name="T3" fmla="*/ 0 h 17"/>
                <a:gd name="T4" fmla="*/ 23 w 24"/>
                <a:gd name="T5" fmla="*/ 16 h 17"/>
                <a:gd name="T6" fmla="*/ 0 w 24"/>
                <a:gd name="T7" fmla="*/ 16 h 17"/>
                <a:gd name="T8" fmla="*/ 0 w 2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0" y="0"/>
                  </a:moveTo>
                  <a:lnTo>
                    <a:pt x="21" y="0"/>
                  </a:lnTo>
                  <a:lnTo>
                    <a:pt x="2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88" name="Freeform 775"/>
            <p:cNvSpPr>
              <a:spLocks/>
            </p:cNvSpPr>
            <p:nvPr/>
          </p:nvSpPr>
          <p:spPr bwMode="auto">
            <a:xfrm>
              <a:off x="3757" y="3407"/>
              <a:ext cx="25" cy="17"/>
            </a:xfrm>
            <a:custGeom>
              <a:avLst/>
              <a:gdLst>
                <a:gd name="T0" fmla="*/ 0 w 25"/>
                <a:gd name="T1" fmla="*/ 0 h 17"/>
                <a:gd name="T2" fmla="*/ 22 w 25"/>
                <a:gd name="T3" fmla="*/ 0 h 17"/>
                <a:gd name="T4" fmla="*/ 24 w 25"/>
                <a:gd name="T5" fmla="*/ 16 h 17"/>
                <a:gd name="T6" fmla="*/ 0 w 25"/>
                <a:gd name="T7" fmla="*/ 16 h 17"/>
                <a:gd name="T8" fmla="*/ 0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0" y="0"/>
                  </a:moveTo>
                  <a:lnTo>
                    <a:pt x="22" y="0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89" name="Freeform 776"/>
            <p:cNvSpPr>
              <a:spLocks/>
            </p:cNvSpPr>
            <p:nvPr/>
          </p:nvSpPr>
          <p:spPr bwMode="auto">
            <a:xfrm>
              <a:off x="3758" y="3411"/>
              <a:ext cx="25" cy="17"/>
            </a:xfrm>
            <a:custGeom>
              <a:avLst/>
              <a:gdLst>
                <a:gd name="T0" fmla="*/ 24 w 25"/>
                <a:gd name="T1" fmla="*/ 0 h 17"/>
                <a:gd name="T2" fmla="*/ 24 w 25"/>
                <a:gd name="T3" fmla="*/ 16 h 17"/>
                <a:gd name="T4" fmla="*/ 0 w 25"/>
                <a:gd name="T5" fmla="*/ 16 h 17"/>
                <a:gd name="T6" fmla="*/ 0 w 25"/>
                <a:gd name="T7" fmla="*/ 0 h 17"/>
                <a:gd name="T8" fmla="*/ 24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0"/>
                  </a:move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90" name="Freeform 777"/>
            <p:cNvSpPr>
              <a:spLocks/>
            </p:cNvSpPr>
            <p:nvPr/>
          </p:nvSpPr>
          <p:spPr bwMode="auto">
            <a:xfrm>
              <a:off x="3759" y="3413"/>
              <a:ext cx="25" cy="17"/>
            </a:xfrm>
            <a:custGeom>
              <a:avLst/>
              <a:gdLst>
                <a:gd name="T0" fmla="*/ 0 w 25"/>
                <a:gd name="T1" fmla="*/ 0 h 17"/>
                <a:gd name="T2" fmla="*/ 22 w 25"/>
                <a:gd name="T3" fmla="*/ 0 h 17"/>
                <a:gd name="T4" fmla="*/ 24 w 25"/>
                <a:gd name="T5" fmla="*/ 16 h 17"/>
                <a:gd name="T6" fmla="*/ 0 w 25"/>
                <a:gd name="T7" fmla="*/ 16 h 17"/>
                <a:gd name="T8" fmla="*/ 0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0" y="0"/>
                  </a:moveTo>
                  <a:lnTo>
                    <a:pt x="22" y="0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91" name="Freeform 778"/>
            <p:cNvSpPr>
              <a:spLocks/>
            </p:cNvSpPr>
            <p:nvPr/>
          </p:nvSpPr>
          <p:spPr bwMode="auto">
            <a:xfrm>
              <a:off x="3627" y="3362"/>
              <a:ext cx="162" cy="34"/>
            </a:xfrm>
            <a:custGeom>
              <a:avLst/>
              <a:gdLst>
                <a:gd name="T0" fmla="*/ 0 w 162"/>
                <a:gd name="T1" fmla="*/ 0 h 34"/>
                <a:gd name="T2" fmla="*/ 161 w 162"/>
                <a:gd name="T3" fmla="*/ 0 h 34"/>
                <a:gd name="T4" fmla="*/ 161 w 162"/>
                <a:gd name="T5" fmla="*/ 33 h 34"/>
                <a:gd name="T6" fmla="*/ 0 w 162"/>
                <a:gd name="T7" fmla="*/ 33 h 34"/>
                <a:gd name="T8" fmla="*/ 0 w 162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2"/>
                <a:gd name="T16" fmla="*/ 0 h 34"/>
                <a:gd name="T17" fmla="*/ 162 w 162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2" h="34">
                  <a:moveTo>
                    <a:pt x="0" y="0"/>
                  </a:moveTo>
                  <a:lnTo>
                    <a:pt x="161" y="0"/>
                  </a:lnTo>
                  <a:lnTo>
                    <a:pt x="161" y="33"/>
                  </a:lnTo>
                  <a:lnTo>
                    <a:pt x="0" y="3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92" name="Freeform 779"/>
            <p:cNvSpPr>
              <a:spLocks/>
            </p:cNvSpPr>
            <p:nvPr/>
          </p:nvSpPr>
          <p:spPr bwMode="auto">
            <a:xfrm>
              <a:off x="3692" y="3377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93" name="Freeform 780"/>
            <p:cNvSpPr>
              <a:spLocks/>
            </p:cNvSpPr>
            <p:nvPr/>
          </p:nvSpPr>
          <p:spPr bwMode="auto">
            <a:xfrm>
              <a:off x="3692" y="3386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94" name="Freeform 781"/>
            <p:cNvSpPr>
              <a:spLocks/>
            </p:cNvSpPr>
            <p:nvPr/>
          </p:nvSpPr>
          <p:spPr bwMode="auto">
            <a:xfrm>
              <a:off x="3705" y="3378"/>
              <a:ext cx="31" cy="17"/>
            </a:xfrm>
            <a:custGeom>
              <a:avLst/>
              <a:gdLst>
                <a:gd name="T0" fmla="*/ 2 w 31"/>
                <a:gd name="T1" fmla="*/ 0 h 17"/>
                <a:gd name="T2" fmla="*/ 20 w 31"/>
                <a:gd name="T3" fmla="*/ 0 h 17"/>
                <a:gd name="T4" fmla="*/ 21 w 31"/>
                <a:gd name="T5" fmla="*/ 8 h 17"/>
                <a:gd name="T6" fmla="*/ 30 w 31"/>
                <a:gd name="T7" fmla="*/ 8 h 17"/>
                <a:gd name="T8" fmla="*/ 30 w 31"/>
                <a:gd name="T9" fmla="*/ 16 h 17"/>
                <a:gd name="T10" fmla="*/ 0 w 31"/>
                <a:gd name="T11" fmla="*/ 16 h 17"/>
                <a:gd name="T12" fmla="*/ 0 w 31"/>
                <a:gd name="T13" fmla="*/ 8 h 17"/>
                <a:gd name="T14" fmla="*/ 2 w 31"/>
                <a:gd name="T15" fmla="*/ 8 h 17"/>
                <a:gd name="T16" fmla="*/ 2 w 31"/>
                <a:gd name="T17" fmla="*/ 4 h 17"/>
                <a:gd name="T18" fmla="*/ 2 w 31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17"/>
                <a:gd name="T32" fmla="*/ 31 w 31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17">
                  <a:moveTo>
                    <a:pt x="2" y="0"/>
                  </a:moveTo>
                  <a:lnTo>
                    <a:pt x="20" y="0"/>
                  </a:lnTo>
                  <a:lnTo>
                    <a:pt x="21" y="8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95" name="Freeform 782"/>
            <p:cNvSpPr>
              <a:spLocks/>
            </p:cNvSpPr>
            <p:nvPr/>
          </p:nvSpPr>
          <p:spPr bwMode="auto">
            <a:xfrm>
              <a:off x="3705" y="3380"/>
              <a:ext cx="31" cy="17"/>
            </a:xfrm>
            <a:custGeom>
              <a:avLst/>
              <a:gdLst>
                <a:gd name="T0" fmla="*/ 0 w 31"/>
                <a:gd name="T1" fmla="*/ 16 h 17"/>
                <a:gd name="T2" fmla="*/ 2 w 31"/>
                <a:gd name="T3" fmla="*/ 0 h 17"/>
                <a:gd name="T4" fmla="*/ 21 w 31"/>
                <a:gd name="T5" fmla="*/ 0 h 17"/>
                <a:gd name="T6" fmla="*/ 21 w 31"/>
                <a:gd name="T7" fmla="*/ 8 h 17"/>
                <a:gd name="T8" fmla="*/ 30 w 31"/>
                <a:gd name="T9" fmla="*/ 8 h 17"/>
                <a:gd name="T10" fmla="*/ 30 w 31"/>
                <a:gd name="T11" fmla="*/ 16 h 17"/>
                <a:gd name="T12" fmla="*/ 0 w 31"/>
                <a:gd name="T13" fmla="*/ 16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17"/>
                <a:gd name="T23" fmla="*/ 31 w 31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17">
                  <a:moveTo>
                    <a:pt x="0" y="16"/>
                  </a:moveTo>
                  <a:lnTo>
                    <a:pt x="2" y="0"/>
                  </a:lnTo>
                  <a:lnTo>
                    <a:pt x="21" y="0"/>
                  </a:lnTo>
                  <a:lnTo>
                    <a:pt x="21" y="8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96" name="Freeform 783"/>
            <p:cNvSpPr>
              <a:spLocks/>
            </p:cNvSpPr>
            <p:nvPr/>
          </p:nvSpPr>
          <p:spPr bwMode="auto">
            <a:xfrm>
              <a:off x="3692" y="3368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97" name="Freeform 784"/>
            <p:cNvSpPr>
              <a:spLocks/>
            </p:cNvSpPr>
            <p:nvPr/>
          </p:nvSpPr>
          <p:spPr bwMode="auto">
            <a:xfrm>
              <a:off x="3692" y="3366"/>
              <a:ext cx="48" cy="17"/>
            </a:xfrm>
            <a:custGeom>
              <a:avLst/>
              <a:gdLst>
                <a:gd name="T0" fmla="*/ 0 w 48"/>
                <a:gd name="T1" fmla="*/ 16 h 17"/>
                <a:gd name="T2" fmla="*/ 0 w 48"/>
                <a:gd name="T3" fmla="*/ 0 h 17"/>
                <a:gd name="T4" fmla="*/ 47 w 48"/>
                <a:gd name="T5" fmla="*/ 0 h 17"/>
                <a:gd name="T6" fmla="*/ 47 w 48"/>
                <a:gd name="T7" fmla="*/ 16 h 17"/>
                <a:gd name="T8" fmla="*/ 0 w 4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7"/>
                <a:gd name="T17" fmla="*/ 48 w 4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7">
                  <a:moveTo>
                    <a:pt x="0" y="16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98" name="Freeform 785"/>
            <p:cNvSpPr>
              <a:spLocks/>
            </p:cNvSpPr>
            <p:nvPr/>
          </p:nvSpPr>
          <p:spPr bwMode="auto">
            <a:xfrm>
              <a:off x="3692" y="3369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0 w 53"/>
                <a:gd name="T3" fmla="*/ 16 h 17"/>
                <a:gd name="T4" fmla="*/ 52 w 53"/>
                <a:gd name="T5" fmla="*/ 16 h 17"/>
                <a:gd name="T6" fmla="*/ 52 w 53"/>
                <a:gd name="T7" fmla="*/ 0 h 17"/>
                <a:gd name="T8" fmla="*/ 32 w 53"/>
                <a:gd name="T9" fmla="*/ 0 h 17"/>
                <a:gd name="T10" fmla="*/ 32 w 53"/>
                <a:gd name="T11" fmla="*/ 14 h 17"/>
                <a:gd name="T12" fmla="*/ 14 w 53"/>
                <a:gd name="T13" fmla="*/ 14 h 17"/>
                <a:gd name="T14" fmla="*/ 14 w 53"/>
                <a:gd name="T15" fmla="*/ 0 h 17"/>
                <a:gd name="T16" fmla="*/ 0 w 53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3"/>
                <a:gd name="T28" fmla="*/ 0 h 17"/>
                <a:gd name="T29" fmla="*/ 53 w 53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3" h="17">
                  <a:moveTo>
                    <a:pt x="0" y="0"/>
                  </a:moveTo>
                  <a:lnTo>
                    <a:pt x="0" y="16"/>
                  </a:lnTo>
                  <a:lnTo>
                    <a:pt x="52" y="16"/>
                  </a:lnTo>
                  <a:lnTo>
                    <a:pt x="52" y="0"/>
                  </a:lnTo>
                  <a:lnTo>
                    <a:pt x="32" y="0"/>
                  </a:lnTo>
                  <a:lnTo>
                    <a:pt x="32" y="14"/>
                  </a:lnTo>
                  <a:lnTo>
                    <a:pt x="14" y="14"/>
                  </a:lnTo>
                  <a:lnTo>
                    <a:pt x="14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99" name="Freeform 786"/>
            <p:cNvSpPr>
              <a:spLocks/>
            </p:cNvSpPr>
            <p:nvPr/>
          </p:nvSpPr>
          <p:spPr bwMode="auto">
            <a:xfrm>
              <a:off x="3707" y="3368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00" name="Freeform 787"/>
            <p:cNvSpPr>
              <a:spLocks/>
            </p:cNvSpPr>
            <p:nvPr/>
          </p:nvSpPr>
          <p:spPr bwMode="auto">
            <a:xfrm>
              <a:off x="3725" y="3369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01" name="Freeform 788"/>
            <p:cNvSpPr>
              <a:spLocks/>
            </p:cNvSpPr>
            <p:nvPr/>
          </p:nvSpPr>
          <p:spPr bwMode="auto">
            <a:xfrm>
              <a:off x="3694" y="3369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02" name="Freeform 789"/>
            <p:cNvSpPr>
              <a:spLocks/>
            </p:cNvSpPr>
            <p:nvPr/>
          </p:nvSpPr>
          <p:spPr bwMode="auto">
            <a:xfrm>
              <a:off x="3706" y="3371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03" name="Freeform 790"/>
            <p:cNvSpPr>
              <a:spLocks/>
            </p:cNvSpPr>
            <p:nvPr/>
          </p:nvSpPr>
          <p:spPr bwMode="auto">
            <a:xfrm>
              <a:off x="3707" y="3381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04" name="Freeform 791"/>
            <p:cNvSpPr>
              <a:spLocks/>
            </p:cNvSpPr>
            <p:nvPr/>
          </p:nvSpPr>
          <p:spPr bwMode="auto">
            <a:xfrm>
              <a:off x="3706" y="3380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05" name="Freeform 792"/>
            <p:cNvSpPr>
              <a:spLocks/>
            </p:cNvSpPr>
            <p:nvPr/>
          </p:nvSpPr>
          <p:spPr bwMode="auto">
            <a:xfrm>
              <a:off x="3731" y="3368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06" name="Freeform 793"/>
            <p:cNvSpPr>
              <a:spLocks/>
            </p:cNvSpPr>
            <p:nvPr/>
          </p:nvSpPr>
          <p:spPr bwMode="auto">
            <a:xfrm>
              <a:off x="3731" y="3367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07" name="Freeform 794"/>
            <p:cNvSpPr>
              <a:spLocks/>
            </p:cNvSpPr>
            <p:nvPr/>
          </p:nvSpPr>
          <p:spPr bwMode="auto">
            <a:xfrm>
              <a:off x="3729" y="3381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08" name="Freeform 795"/>
            <p:cNvSpPr>
              <a:spLocks/>
            </p:cNvSpPr>
            <p:nvPr/>
          </p:nvSpPr>
          <p:spPr bwMode="auto">
            <a:xfrm>
              <a:off x="3727" y="3380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09" name="Freeform 796"/>
            <p:cNvSpPr>
              <a:spLocks/>
            </p:cNvSpPr>
            <p:nvPr/>
          </p:nvSpPr>
          <p:spPr bwMode="auto">
            <a:xfrm>
              <a:off x="3752" y="3381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10" name="Line 797"/>
            <p:cNvSpPr>
              <a:spLocks noChangeShapeType="1"/>
            </p:cNvSpPr>
            <p:nvPr/>
          </p:nvSpPr>
          <p:spPr bwMode="auto">
            <a:xfrm>
              <a:off x="3627" y="3367"/>
              <a:ext cx="16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811" name="Line 798"/>
            <p:cNvSpPr>
              <a:spLocks noChangeShapeType="1"/>
            </p:cNvSpPr>
            <p:nvPr/>
          </p:nvSpPr>
          <p:spPr bwMode="auto">
            <a:xfrm>
              <a:off x="3627" y="3372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812" name="Line 799"/>
            <p:cNvSpPr>
              <a:spLocks noChangeShapeType="1"/>
            </p:cNvSpPr>
            <p:nvPr/>
          </p:nvSpPr>
          <p:spPr bwMode="auto">
            <a:xfrm>
              <a:off x="3627" y="3377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813" name="Line 800"/>
            <p:cNvSpPr>
              <a:spLocks noChangeShapeType="1"/>
            </p:cNvSpPr>
            <p:nvPr/>
          </p:nvSpPr>
          <p:spPr bwMode="auto">
            <a:xfrm>
              <a:off x="3627" y="3383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814" name="Line 801"/>
            <p:cNvSpPr>
              <a:spLocks noChangeShapeType="1"/>
            </p:cNvSpPr>
            <p:nvPr/>
          </p:nvSpPr>
          <p:spPr bwMode="auto">
            <a:xfrm>
              <a:off x="3627" y="3388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815" name="Line 802"/>
            <p:cNvSpPr>
              <a:spLocks noChangeShapeType="1"/>
            </p:cNvSpPr>
            <p:nvPr/>
          </p:nvSpPr>
          <p:spPr bwMode="auto">
            <a:xfrm>
              <a:off x="3627" y="3393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816" name="Line 803"/>
            <p:cNvSpPr>
              <a:spLocks noChangeShapeType="1"/>
            </p:cNvSpPr>
            <p:nvPr/>
          </p:nvSpPr>
          <p:spPr bwMode="auto">
            <a:xfrm flipH="1">
              <a:off x="3749" y="3377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817" name="Line 804"/>
            <p:cNvSpPr>
              <a:spLocks noChangeShapeType="1"/>
            </p:cNvSpPr>
            <p:nvPr/>
          </p:nvSpPr>
          <p:spPr bwMode="auto">
            <a:xfrm flipH="1">
              <a:off x="3749" y="3393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818" name="Line 805"/>
            <p:cNvSpPr>
              <a:spLocks noChangeShapeType="1"/>
            </p:cNvSpPr>
            <p:nvPr/>
          </p:nvSpPr>
          <p:spPr bwMode="auto">
            <a:xfrm flipH="1">
              <a:off x="3749" y="3388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819" name="Line 806"/>
            <p:cNvSpPr>
              <a:spLocks noChangeShapeType="1"/>
            </p:cNvSpPr>
            <p:nvPr/>
          </p:nvSpPr>
          <p:spPr bwMode="auto">
            <a:xfrm flipH="1">
              <a:off x="3749" y="3383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820" name="Freeform 807"/>
            <p:cNvSpPr>
              <a:spLocks/>
            </p:cNvSpPr>
            <p:nvPr/>
          </p:nvSpPr>
          <p:spPr bwMode="auto">
            <a:xfrm>
              <a:off x="3749" y="336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21" name="Freeform 808"/>
            <p:cNvSpPr>
              <a:spLocks/>
            </p:cNvSpPr>
            <p:nvPr/>
          </p:nvSpPr>
          <p:spPr bwMode="auto">
            <a:xfrm>
              <a:off x="3777" y="3371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22" name="Freeform 809"/>
            <p:cNvSpPr>
              <a:spLocks/>
            </p:cNvSpPr>
            <p:nvPr/>
          </p:nvSpPr>
          <p:spPr bwMode="auto">
            <a:xfrm>
              <a:off x="3765" y="3371"/>
              <a:ext cx="19" cy="17"/>
            </a:xfrm>
            <a:custGeom>
              <a:avLst/>
              <a:gdLst>
                <a:gd name="T0" fmla="*/ 18 w 19"/>
                <a:gd name="T1" fmla="*/ 8 h 17"/>
                <a:gd name="T2" fmla="*/ 14 w 19"/>
                <a:gd name="T3" fmla="*/ 13 h 17"/>
                <a:gd name="T4" fmla="*/ 9 w 19"/>
                <a:gd name="T5" fmla="*/ 16 h 17"/>
                <a:gd name="T6" fmla="*/ 2 w 19"/>
                <a:gd name="T7" fmla="*/ 13 h 17"/>
                <a:gd name="T8" fmla="*/ 0 w 19"/>
                <a:gd name="T9" fmla="*/ 8 h 17"/>
                <a:gd name="T10" fmla="*/ 2 w 19"/>
                <a:gd name="T11" fmla="*/ 2 h 17"/>
                <a:gd name="T12" fmla="*/ 9 w 19"/>
                <a:gd name="T13" fmla="*/ 0 h 17"/>
                <a:gd name="T14" fmla="*/ 14 w 19"/>
                <a:gd name="T15" fmla="*/ 2 h 17"/>
                <a:gd name="T16" fmla="*/ 18 w 19"/>
                <a:gd name="T17" fmla="*/ 8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8" y="8"/>
                  </a:moveTo>
                  <a:lnTo>
                    <a:pt x="14" y="13"/>
                  </a:lnTo>
                  <a:lnTo>
                    <a:pt x="9" y="16"/>
                  </a:lnTo>
                  <a:lnTo>
                    <a:pt x="2" y="13"/>
                  </a:lnTo>
                  <a:lnTo>
                    <a:pt x="0" y="8"/>
                  </a:lnTo>
                  <a:lnTo>
                    <a:pt x="2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8" y="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23" name="Freeform 810"/>
            <p:cNvSpPr>
              <a:spLocks/>
            </p:cNvSpPr>
            <p:nvPr/>
          </p:nvSpPr>
          <p:spPr bwMode="auto">
            <a:xfrm>
              <a:off x="3661" y="3356"/>
              <a:ext cx="87" cy="17"/>
            </a:xfrm>
            <a:custGeom>
              <a:avLst/>
              <a:gdLst>
                <a:gd name="T0" fmla="*/ 0 w 87"/>
                <a:gd name="T1" fmla="*/ 0 h 17"/>
                <a:gd name="T2" fmla="*/ 86 w 87"/>
                <a:gd name="T3" fmla="*/ 0 h 17"/>
                <a:gd name="T4" fmla="*/ 86 w 87"/>
                <a:gd name="T5" fmla="*/ 16 h 17"/>
                <a:gd name="T6" fmla="*/ 0 w 87"/>
                <a:gd name="T7" fmla="*/ 16 h 17"/>
                <a:gd name="T8" fmla="*/ 0 w 8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17"/>
                <a:gd name="T17" fmla="*/ 87 w 8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17">
                  <a:moveTo>
                    <a:pt x="0" y="0"/>
                  </a:moveTo>
                  <a:lnTo>
                    <a:pt x="86" y="0"/>
                  </a:lnTo>
                  <a:lnTo>
                    <a:pt x="86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24" name="Freeform 811"/>
            <p:cNvSpPr>
              <a:spLocks/>
            </p:cNvSpPr>
            <p:nvPr/>
          </p:nvSpPr>
          <p:spPr bwMode="auto">
            <a:xfrm>
              <a:off x="3653" y="3253"/>
              <a:ext cx="105" cy="81"/>
            </a:xfrm>
            <a:custGeom>
              <a:avLst/>
              <a:gdLst>
                <a:gd name="T0" fmla="*/ 0 w 105"/>
                <a:gd name="T1" fmla="*/ 0 h 81"/>
                <a:gd name="T2" fmla="*/ 104 w 105"/>
                <a:gd name="T3" fmla="*/ 0 h 81"/>
                <a:gd name="T4" fmla="*/ 104 w 105"/>
                <a:gd name="T5" fmla="*/ 80 h 81"/>
                <a:gd name="T6" fmla="*/ 0 w 105"/>
                <a:gd name="T7" fmla="*/ 80 h 81"/>
                <a:gd name="T8" fmla="*/ 0 w 105"/>
                <a:gd name="T9" fmla="*/ 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5"/>
                <a:gd name="T16" fmla="*/ 0 h 81"/>
                <a:gd name="T17" fmla="*/ 105 w 105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5" h="81">
                  <a:moveTo>
                    <a:pt x="0" y="0"/>
                  </a:moveTo>
                  <a:lnTo>
                    <a:pt x="104" y="0"/>
                  </a:lnTo>
                  <a:lnTo>
                    <a:pt x="104" y="80"/>
                  </a:lnTo>
                  <a:lnTo>
                    <a:pt x="0" y="8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25" name="Freeform 812"/>
            <p:cNvSpPr>
              <a:spLocks/>
            </p:cNvSpPr>
            <p:nvPr/>
          </p:nvSpPr>
          <p:spPr bwMode="auto">
            <a:xfrm>
              <a:off x="3655" y="3257"/>
              <a:ext cx="99" cy="73"/>
            </a:xfrm>
            <a:custGeom>
              <a:avLst/>
              <a:gdLst>
                <a:gd name="T0" fmla="*/ 0 w 99"/>
                <a:gd name="T1" fmla="*/ 0 h 73"/>
                <a:gd name="T2" fmla="*/ 98 w 99"/>
                <a:gd name="T3" fmla="*/ 0 h 73"/>
                <a:gd name="T4" fmla="*/ 98 w 99"/>
                <a:gd name="T5" fmla="*/ 72 h 73"/>
                <a:gd name="T6" fmla="*/ 0 w 99"/>
                <a:gd name="T7" fmla="*/ 72 h 73"/>
                <a:gd name="T8" fmla="*/ 0 w 99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"/>
                <a:gd name="T16" fmla="*/ 0 h 73"/>
                <a:gd name="T17" fmla="*/ 99 w 99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" h="73">
                  <a:moveTo>
                    <a:pt x="0" y="0"/>
                  </a:moveTo>
                  <a:lnTo>
                    <a:pt x="98" y="0"/>
                  </a:lnTo>
                  <a:lnTo>
                    <a:pt x="98" y="72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26" name="Freeform 813"/>
            <p:cNvSpPr>
              <a:spLocks/>
            </p:cNvSpPr>
            <p:nvPr/>
          </p:nvSpPr>
          <p:spPr bwMode="auto">
            <a:xfrm>
              <a:off x="3677" y="3351"/>
              <a:ext cx="56" cy="17"/>
            </a:xfrm>
            <a:custGeom>
              <a:avLst/>
              <a:gdLst>
                <a:gd name="T0" fmla="*/ 0 w 56"/>
                <a:gd name="T1" fmla="*/ 0 h 17"/>
                <a:gd name="T2" fmla="*/ 55 w 56"/>
                <a:gd name="T3" fmla="*/ 0 h 17"/>
                <a:gd name="T4" fmla="*/ 55 w 56"/>
                <a:gd name="T5" fmla="*/ 16 h 17"/>
                <a:gd name="T6" fmla="*/ 0 w 56"/>
                <a:gd name="T7" fmla="*/ 16 h 17"/>
                <a:gd name="T8" fmla="*/ 0 w 5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17"/>
                <a:gd name="T17" fmla="*/ 56 w 5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17">
                  <a:moveTo>
                    <a:pt x="0" y="0"/>
                  </a:moveTo>
                  <a:lnTo>
                    <a:pt x="55" y="0"/>
                  </a:lnTo>
                  <a:lnTo>
                    <a:pt x="5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27" name="Freeform 814"/>
            <p:cNvSpPr>
              <a:spLocks/>
            </p:cNvSpPr>
            <p:nvPr/>
          </p:nvSpPr>
          <p:spPr bwMode="auto">
            <a:xfrm>
              <a:off x="3668" y="3347"/>
              <a:ext cx="72" cy="17"/>
            </a:xfrm>
            <a:custGeom>
              <a:avLst/>
              <a:gdLst>
                <a:gd name="T0" fmla="*/ 8 w 72"/>
                <a:gd name="T1" fmla="*/ 16 h 17"/>
                <a:gd name="T2" fmla="*/ 63 w 72"/>
                <a:gd name="T3" fmla="*/ 16 h 17"/>
                <a:gd name="T4" fmla="*/ 71 w 72"/>
                <a:gd name="T5" fmla="*/ 0 h 17"/>
                <a:gd name="T6" fmla="*/ 0 w 72"/>
                <a:gd name="T7" fmla="*/ 0 h 17"/>
                <a:gd name="T8" fmla="*/ 8 w 7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17"/>
                <a:gd name="T17" fmla="*/ 72 w 7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17">
                  <a:moveTo>
                    <a:pt x="8" y="16"/>
                  </a:moveTo>
                  <a:lnTo>
                    <a:pt x="63" y="16"/>
                  </a:lnTo>
                  <a:lnTo>
                    <a:pt x="71" y="0"/>
                  </a:lnTo>
                  <a:lnTo>
                    <a:pt x="0" y="0"/>
                  </a:lnTo>
                  <a:lnTo>
                    <a:pt x="8" y="16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28" name="Freeform 815"/>
            <p:cNvSpPr>
              <a:spLocks/>
            </p:cNvSpPr>
            <p:nvPr/>
          </p:nvSpPr>
          <p:spPr bwMode="auto">
            <a:xfrm>
              <a:off x="3751" y="3341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29" name="Freeform 816"/>
            <p:cNvSpPr>
              <a:spLocks/>
            </p:cNvSpPr>
            <p:nvPr/>
          </p:nvSpPr>
          <p:spPr bwMode="auto">
            <a:xfrm>
              <a:off x="3652" y="3253"/>
              <a:ext cx="107" cy="82"/>
            </a:xfrm>
            <a:custGeom>
              <a:avLst/>
              <a:gdLst>
                <a:gd name="T0" fmla="*/ 0 w 107"/>
                <a:gd name="T1" fmla="*/ 0 h 82"/>
                <a:gd name="T2" fmla="*/ 106 w 107"/>
                <a:gd name="T3" fmla="*/ 0 h 82"/>
                <a:gd name="T4" fmla="*/ 101 w 107"/>
                <a:gd name="T5" fmla="*/ 3 h 82"/>
                <a:gd name="T6" fmla="*/ 3 w 107"/>
                <a:gd name="T7" fmla="*/ 3 h 82"/>
                <a:gd name="T8" fmla="*/ 3 w 107"/>
                <a:gd name="T9" fmla="*/ 77 h 82"/>
                <a:gd name="T10" fmla="*/ 0 w 107"/>
                <a:gd name="T11" fmla="*/ 81 h 82"/>
                <a:gd name="T12" fmla="*/ 0 w 107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7"/>
                <a:gd name="T22" fmla="*/ 0 h 82"/>
                <a:gd name="T23" fmla="*/ 107 w 107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7" h="82">
                  <a:moveTo>
                    <a:pt x="0" y="0"/>
                  </a:moveTo>
                  <a:lnTo>
                    <a:pt x="106" y="0"/>
                  </a:lnTo>
                  <a:lnTo>
                    <a:pt x="101" y="3"/>
                  </a:lnTo>
                  <a:lnTo>
                    <a:pt x="3" y="3"/>
                  </a:lnTo>
                  <a:lnTo>
                    <a:pt x="3" y="77"/>
                  </a:lnTo>
                  <a:lnTo>
                    <a:pt x="0" y="81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30" name="Freeform 817"/>
            <p:cNvSpPr>
              <a:spLocks/>
            </p:cNvSpPr>
            <p:nvPr/>
          </p:nvSpPr>
          <p:spPr bwMode="auto">
            <a:xfrm>
              <a:off x="3788" y="3382"/>
              <a:ext cx="79" cy="24"/>
            </a:xfrm>
            <a:custGeom>
              <a:avLst/>
              <a:gdLst>
                <a:gd name="T0" fmla="*/ 0 w 79"/>
                <a:gd name="T1" fmla="*/ 0 h 24"/>
                <a:gd name="T2" fmla="*/ 8 w 79"/>
                <a:gd name="T3" fmla="*/ 5 h 24"/>
                <a:gd name="T4" fmla="*/ 21 w 79"/>
                <a:gd name="T5" fmla="*/ 7 h 24"/>
                <a:gd name="T6" fmla="*/ 47 w 79"/>
                <a:gd name="T7" fmla="*/ 8 h 24"/>
                <a:gd name="T8" fmla="*/ 60 w 79"/>
                <a:gd name="T9" fmla="*/ 8 h 24"/>
                <a:gd name="T10" fmla="*/ 69 w 79"/>
                <a:gd name="T11" fmla="*/ 9 h 24"/>
                <a:gd name="T12" fmla="*/ 75 w 79"/>
                <a:gd name="T13" fmla="*/ 10 h 24"/>
                <a:gd name="T14" fmla="*/ 76 w 79"/>
                <a:gd name="T15" fmla="*/ 11 h 24"/>
                <a:gd name="T16" fmla="*/ 78 w 79"/>
                <a:gd name="T17" fmla="*/ 12 h 24"/>
                <a:gd name="T18" fmla="*/ 70 w 79"/>
                <a:gd name="T19" fmla="*/ 15 h 24"/>
                <a:gd name="T20" fmla="*/ 62 w 79"/>
                <a:gd name="T21" fmla="*/ 16 h 24"/>
                <a:gd name="T22" fmla="*/ 44 w 79"/>
                <a:gd name="T23" fmla="*/ 16 h 24"/>
                <a:gd name="T24" fmla="*/ 23 w 79"/>
                <a:gd name="T25" fmla="*/ 14 h 24"/>
                <a:gd name="T26" fmla="*/ 16 w 79"/>
                <a:gd name="T27" fmla="*/ 15 h 24"/>
                <a:gd name="T28" fmla="*/ 9 w 79"/>
                <a:gd name="T29" fmla="*/ 17 h 24"/>
                <a:gd name="T30" fmla="*/ 8 w 79"/>
                <a:gd name="T31" fmla="*/ 18 h 24"/>
                <a:gd name="T32" fmla="*/ 8 w 79"/>
                <a:gd name="T33" fmla="*/ 20 h 24"/>
                <a:gd name="T34" fmla="*/ 13 w 79"/>
                <a:gd name="T35" fmla="*/ 22 h 24"/>
                <a:gd name="T36" fmla="*/ 17 w 79"/>
                <a:gd name="T37" fmla="*/ 23 h 24"/>
                <a:gd name="T38" fmla="*/ 19 w 79"/>
                <a:gd name="T39" fmla="*/ 23 h 24"/>
                <a:gd name="T40" fmla="*/ 19 w 79"/>
                <a:gd name="T41" fmla="*/ 22 h 24"/>
                <a:gd name="T42" fmla="*/ 17 w 79"/>
                <a:gd name="T43" fmla="*/ 22 h 24"/>
                <a:gd name="T44" fmla="*/ 13 w 79"/>
                <a:gd name="T45" fmla="*/ 21 h 24"/>
                <a:gd name="T46" fmla="*/ 8 w 79"/>
                <a:gd name="T47" fmla="*/ 18 h 24"/>
                <a:gd name="T48" fmla="*/ 8 w 79"/>
                <a:gd name="T49" fmla="*/ 17 h 24"/>
                <a:gd name="T50" fmla="*/ 9 w 79"/>
                <a:gd name="T51" fmla="*/ 15 h 24"/>
                <a:gd name="T52" fmla="*/ 16 w 79"/>
                <a:gd name="T53" fmla="*/ 13 h 24"/>
                <a:gd name="T54" fmla="*/ 23 w 79"/>
                <a:gd name="T55" fmla="*/ 13 h 24"/>
                <a:gd name="T56" fmla="*/ 44 w 79"/>
                <a:gd name="T57" fmla="*/ 15 h 24"/>
                <a:gd name="T58" fmla="*/ 62 w 79"/>
                <a:gd name="T59" fmla="*/ 15 h 24"/>
                <a:gd name="T60" fmla="*/ 70 w 79"/>
                <a:gd name="T61" fmla="*/ 14 h 24"/>
                <a:gd name="T62" fmla="*/ 78 w 79"/>
                <a:gd name="T63" fmla="*/ 11 h 24"/>
                <a:gd name="T64" fmla="*/ 76 w 79"/>
                <a:gd name="T65" fmla="*/ 10 h 24"/>
                <a:gd name="T66" fmla="*/ 75 w 79"/>
                <a:gd name="T67" fmla="*/ 9 h 24"/>
                <a:gd name="T68" fmla="*/ 69 w 79"/>
                <a:gd name="T69" fmla="*/ 7 h 24"/>
                <a:gd name="T70" fmla="*/ 47 w 79"/>
                <a:gd name="T71" fmla="*/ 7 h 24"/>
                <a:gd name="T72" fmla="*/ 21 w 79"/>
                <a:gd name="T73" fmla="*/ 6 h 24"/>
                <a:gd name="T74" fmla="*/ 8 w 79"/>
                <a:gd name="T75" fmla="*/ 4 h 24"/>
                <a:gd name="T76" fmla="*/ 0 w 79"/>
                <a:gd name="T77" fmla="*/ 0 h 24"/>
                <a:gd name="T78" fmla="*/ 0 w 79"/>
                <a:gd name="T79" fmla="*/ 0 h 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"/>
                <a:gd name="T121" fmla="*/ 0 h 24"/>
                <a:gd name="T122" fmla="*/ 79 w 79"/>
                <a:gd name="T123" fmla="*/ 24 h 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" h="24">
                  <a:moveTo>
                    <a:pt x="0" y="0"/>
                  </a:moveTo>
                  <a:lnTo>
                    <a:pt x="8" y="5"/>
                  </a:lnTo>
                  <a:lnTo>
                    <a:pt x="21" y="7"/>
                  </a:lnTo>
                  <a:lnTo>
                    <a:pt x="47" y="8"/>
                  </a:lnTo>
                  <a:lnTo>
                    <a:pt x="60" y="8"/>
                  </a:lnTo>
                  <a:lnTo>
                    <a:pt x="69" y="9"/>
                  </a:lnTo>
                  <a:lnTo>
                    <a:pt x="75" y="10"/>
                  </a:lnTo>
                  <a:lnTo>
                    <a:pt x="76" y="11"/>
                  </a:lnTo>
                  <a:lnTo>
                    <a:pt x="78" y="12"/>
                  </a:lnTo>
                  <a:lnTo>
                    <a:pt x="70" y="15"/>
                  </a:lnTo>
                  <a:lnTo>
                    <a:pt x="62" y="16"/>
                  </a:lnTo>
                  <a:lnTo>
                    <a:pt x="44" y="16"/>
                  </a:lnTo>
                  <a:lnTo>
                    <a:pt x="23" y="14"/>
                  </a:lnTo>
                  <a:lnTo>
                    <a:pt x="16" y="15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13" y="22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3" y="21"/>
                  </a:lnTo>
                  <a:lnTo>
                    <a:pt x="8" y="18"/>
                  </a:lnTo>
                  <a:lnTo>
                    <a:pt x="8" y="17"/>
                  </a:lnTo>
                  <a:lnTo>
                    <a:pt x="9" y="15"/>
                  </a:lnTo>
                  <a:lnTo>
                    <a:pt x="16" y="13"/>
                  </a:lnTo>
                  <a:lnTo>
                    <a:pt x="23" y="13"/>
                  </a:lnTo>
                  <a:lnTo>
                    <a:pt x="44" y="15"/>
                  </a:lnTo>
                  <a:lnTo>
                    <a:pt x="62" y="15"/>
                  </a:lnTo>
                  <a:lnTo>
                    <a:pt x="70" y="14"/>
                  </a:lnTo>
                  <a:lnTo>
                    <a:pt x="78" y="11"/>
                  </a:lnTo>
                  <a:lnTo>
                    <a:pt x="76" y="10"/>
                  </a:lnTo>
                  <a:lnTo>
                    <a:pt x="75" y="9"/>
                  </a:lnTo>
                  <a:lnTo>
                    <a:pt x="69" y="7"/>
                  </a:lnTo>
                  <a:lnTo>
                    <a:pt x="47" y="7"/>
                  </a:lnTo>
                  <a:lnTo>
                    <a:pt x="21" y="6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31" name="Freeform 818"/>
            <p:cNvSpPr>
              <a:spLocks/>
            </p:cNvSpPr>
            <p:nvPr/>
          </p:nvSpPr>
          <p:spPr bwMode="auto">
            <a:xfrm>
              <a:off x="3804" y="3399"/>
              <a:ext cx="48" cy="17"/>
            </a:xfrm>
            <a:custGeom>
              <a:avLst/>
              <a:gdLst>
                <a:gd name="T0" fmla="*/ 0 w 48"/>
                <a:gd name="T1" fmla="*/ 7 h 17"/>
                <a:gd name="T2" fmla="*/ 1 w 48"/>
                <a:gd name="T3" fmla="*/ 6 h 17"/>
                <a:gd name="T4" fmla="*/ 2 w 48"/>
                <a:gd name="T5" fmla="*/ 5 h 17"/>
                <a:gd name="T6" fmla="*/ 4 w 48"/>
                <a:gd name="T7" fmla="*/ 3 h 17"/>
                <a:gd name="T8" fmla="*/ 5 w 48"/>
                <a:gd name="T9" fmla="*/ 2 h 17"/>
                <a:gd name="T10" fmla="*/ 6 w 48"/>
                <a:gd name="T11" fmla="*/ 1 h 17"/>
                <a:gd name="T12" fmla="*/ 8 w 48"/>
                <a:gd name="T13" fmla="*/ 1 h 17"/>
                <a:gd name="T14" fmla="*/ 10 w 48"/>
                <a:gd name="T15" fmla="*/ 0 h 17"/>
                <a:gd name="T16" fmla="*/ 14 w 48"/>
                <a:gd name="T17" fmla="*/ 0 h 17"/>
                <a:gd name="T18" fmla="*/ 16 w 48"/>
                <a:gd name="T19" fmla="*/ 0 h 17"/>
                <a:gd name="T20" fmla="*/ 19 w 48"/>
                <a:gd name="T21" fmla="*/ 0 h 17"/>
                <a:gd name="T22" fmla="*/ 22 w 48"/>
                <a:gd name="T23" fmla="*/ 0 h 17"/>
                <a:gd name="T24" fmla="*/ 26 w 48"/>
                <a:gd name="T25" fmla="*/ 0 h 17"/>
                <a:gd name="T26" fmla="*/ 30 w 48"/>
                <a:gd name="T27" fmla="*/ 1 h 17"/>
                <a:gd name="T28" fmla="*/ 34 w 48"/>
                <a:gd name="T29" fmla="*/ 2 h 17"/>
                <a:gd name="T30" fmla="*/ 39 w 48"/>
                <a:gd name="T31" fmla="*/ 4 h 17"/>
                <a:gd name="T32" fmla="*/ 42 w 48"/>
                <a:gd name="T33" fmla="*/ 6 h 17"/>
                <a:gd name="T34" fmla="*/ 47 w 48"/>
                <a:gd name="T35" fmla="*/ 10 h 17"/>
                <a:gd name="T36" fmla="*/ 45 w 48"/>
                <a:gd name="T37" fmla="*/ 11 h 17"/>
                <a:gd name="T38" fmla="*/ 44 w 48"/>
                <a:gd name="T39" fmla="*/ 12 h 17"/>
                <a:gd name="T40" fmla="*/ 43 w 48"/>
                <a:gd name="T41" fmla="*/ 13 h 17"/>
                <a:gd name="T42" fmla="*/ 41 w 48"/>
                <a:gd name="T43" fmla="*/ 14 h 17"/>
                <a:gd name="T44" fmla="*/ 39 w 48"/>
                <a:gd name="T45" fmla="*/ 14 h 17"/>
                <a:gd name="T46" fmla="*/ 38 w 48"/>
                <a:gd name="T47" fmla="*/ 15 h 17"/>
                <a:gd name="T48" fmla="*/ 37 w 48"/>
                <a:gd name="T49" fmla="*/ 16 h 17"/>
                <a:gd name="T50" fmla="*/ 32 w 48"/>
                <a:gd name="T51" fmla="*/ 13 h 17"/>
                <a:gd name="T52" fmla="*/ 28 w 48"/>
                <a:gd name="T53" fmla="*/ 11 h 17"/>
                <a:gd name="T54" fmla="*/ 24 w 48"/>
                <a:gd name="T55" fmla="*/ 9 h 17"/>
                <a:gd name="T56" fmla="*/ 19 w 48"/>
                <a:gd name="T57" fmla="*/ 7 h 17"/>
                <a:gd name="T58" fmla="*/ 15 w 48"/>
                <a:gd name="T59" fmla="*/ 6 h 17"/>
                <a:gd name="T60" fmla="*/ 13 w 48"/>
                <a:gd name="T61" fmla="*/ 5 h 17"/>
                <a:gd name="T62" fmla="*/ 9 w 48"/>
                <a:gd name="T63" fmla="*/ 5 h 17"/>
                <a:gd name="T64" fmla="*/ 7 w 48"/>
                <a:gd name="T65" fmla="*/ 5 h 17"/>
                <a:gd name="T66" fmla="*/ 6 w 48"/>
                <a:gd name="T67" fmla="*/ 6 h 17"/>
                <a:gd name="T68" fmla="*/ 4 w 48"/>
                <a:gd name="T69" fmla="*/ 6 h 17"/>
                <a:gd name="T70" fmla="*/ 2 w 48"/>
                <a:gd name="T71" fmla="*/ 6 h 17"/>
                <a:gd name="T72" fmla="*/ 0 w 48"/>
                <a:gd name="T73" fmla="*/ 7 h 1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"/>
                <a:gd name="T112" fmla="*/ 0 h 17"/>
                <a:gd name="T113" fmla="*/ 48 w 48"/>
                <a:gd name="T114" fmla="*/ 17 h 1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" h="17">
                  <a:moveTo>
                    <a:pt x="0" y="8"/>
                  </a:moveTo>
                  <a:lnTo>
                    <a:pt x="0" y="7"/>
                  </a:lnTo>
                  <a:lnTo>
                    <a:pt x="0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7" y="3"/>
                  </a:lnTo>
                  <a:lnTo>
                    <a:pt x="39" y="4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8"/>
                  </a:lnTo>
                  <a:lnTo>
                    <a:pt x="47" y="10"/>
                  </a:lnTo>
                  <a:lnTo>
                    <a:pt x="45" y="10"/>
                  </a:lnTo>
                  <a:lnTo>
                    <a:pt x="45" y="11"/>
                  </a:lnTo>
                  <a:lnTo>
                    <a:pt x="44" y="11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4" y="14"/>
                  </a:lnTo>
                  <a:lnTo>
                    <a:pt x="32" y="13"/>
                  </a:lnTo>
                  <a:lnTo>
                    <a:pt x="30" y="12"/>
                  </a:lnTo>
                  <a:lnTo>
                    <a:pt x="28" y="11"/>
                  </a:lnTo>
                  <a:lnTo>
                    <a:pt x="26" y="10"/>
                  </a:lnTo>
                  <a:lnTo>
                    <a:pt x="24" y="9"/>
                  </a:lnTo>
                  <a:lnTo>
                    <a:pt x="21" y="8"/>
                  </a:lnTo>
                  <a:lnTo>
                    <a:pt x="19" y="7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3" y="6"/>
                  </a:lnTo>
                  <a:lnTo>
                    <a:pt x="13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6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8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32" name="Freeform 819"/>
            <p:cNvSpPr>
              <a:spLocks/>
            </p:cNvSpPr>
            <p:nvPr/>
          </p:nvSpPr>
          <p:spPr bwMode="auto">
            <a:xfrm>
              <a:off x="3812" y="3399"/>
              <a:ext cx="18" cy="17"/>
            </a:xfrm>
            <a:custGeom>
              <a:avLst/>
              <a:gdLst>
                <a:gd name="T0" fmla="*/ 17 w 18"/>
                <a:gd name="T1" fmla="*/ 4 h 17"/>
                <a:gd name="T2" fmla="*/ 17 w 18"/>
                <a:gd name="T3" fmla="*/ 0 h 17"/>
                <a:gd name="T4" fmla="*/ 13 w 18"/>
                <a:gd name="T5" fmla="*/ 0 h 17"/>
                <a:gd name="T6" fmla="*/ 11 w 18"/>
                <a:gd name="T7" fmla="*/ 4 h 17"/>
                <a:gd name="T8" fmla="*/ 4 w 18"/>
                <a:gd name="T9" fmla="*/ 4 h 17"/>
                <a:gd name="T10" fmla="*/ 0 w 18"/>
                <a:gd name="T11" fmla="*/ 12 h 17"/>
                <a:gd name="T12" fmla="*/ 0 w 18"/>
                <a:gd name="T13" fmla="*/ 16 h 17"/>
                <a:gd name="T14" fmla="*/ 17 w 18"/>
                <a:gd name="T15" fmla="*/ 4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7" y="4"/>
                  </a:moveTo>
                  <a:lnTo>
                    <a:pt x="17" y="0"/>
                  </a:lnTo>
                  <a:lnTo>
                    <a:pt x="13" y="0"/>
                  </a:lnTo>
                  <a:lnTo>
                    <a:pt x="11" y="4"/>
                  </a:lnTo>
                  <a:lnTo>
                    <a:pt x="4" y="4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7" y="4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33" name="Freeform 820"/>
            <p:cNvSpPr>
              <a:spLocks/>
            </p:cNvSpPr>
            <p:nvPr/>
          </p:nvSpPr>
          <p:spPr bwMode="auto">
            <a:xfrm>
              <a:off x="3818" y="3399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9 w 19"/>
                <a:gd name="T3" fmla="*/ 0 h 17"/>
                <a:gd name="T4" fmla="*/ 0 w 19"/>
                <a:gd name="T5" fmla="*/ 16 h 17"/>
                <a:gd name="T6" fmla="*/ 0 60000 65536"/>
                <a:gd name="T7" fmla="*/ 0 60000 65536"/>
                <a:gd name="T8" fmla="*/ 0 60000 65536"/>
                <a:gd name="T9" fmla="*/ 0 w 19"/>
                <a:gd name="T10" fmla="*/ 0 h 17"/>
                <a:gd name="T11" fmla="*/ 19 w 19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7">
                  <a:moveTo>
                    <a:pt x="18" y="0"/>
                  </a:moveTo>
                  <a:lnTo>
                    <a:pt x="9" y="0"/>
                  </a:lnTo>
                  <a:lnTo>
                    <a:pt x="0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34" name="Freeform 821"/>
            <p:cNvSpPr>
              <a:spLocks/>
            </p:cNvSpPr>
            <p:nvPr/>
          </p:nvSpPr>
          <p:spPr bwMode="auto">
            <a:xfrm>
              <a:off x="3812" y="3399"/>
              <a:ext cx="18" cy="17"/>
            </a:xfrm>
            <a:custGeom>
              <a:avLst/>
              <a:gdLst>
                <a:gd name="T0" fmla="*/ 6 w 18"/>
                <a:gd name="T1" fmla="*/ 12 h 17"/>
                <a:gd name="T2" fmla="*/ 17 w 18"/>
                <a:gd name="T3" fmla="*/ 4 h 17"/>
                <a:gd name="T4" fmla="*/ 17 w 18"/>
                <a:gd name="T5" fmla="*/ 0 h 17"/>
                <a:gd name="T6" fmla="*/ 13 w 18"/>
                <a:gd name="T7" fmla="*/ 0 h 17"/>
                <a:gd name="T8" fmla="*/ 4 w 18"/>
                <a:gd name="T9" fmla="*/ 8 h 17"/>
                <a:gd name="T10" fmla="*/ 2 w 18"/>
                <a:gd name="T11" fmla="*/ 8 h 17"/>
                <a:gd name="T12" fmla="*/ 0 w 18"/>
                <a:gd name="T13" fmla="*/ 12 h 17"/>
                <a:gd name="T14" fmla="*/ 0 w 18"/>
                <a:gd name="T15" fmla="*/ 16 h 17"/>
                <a:gd name="T16" fmla="*/ 2 w 18"/>
                <a:gd name="T17" fmla="*/ 16 h 17"/>
                <a:gd name="T18" fmla="*/ 6 w 18"/>
                <a:gd name="T19" fmla="*/ 12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6" y="12"/>
                  </a:moveTo>
                  <a:lnTo>
                    <a:pt x="17" y="4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6" y="12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35" name="Freeform 822" descr="Narrow vertical"/>
            <p:cNvSpPr>
              <a:spLocks/>
            </p:cNvSpPr>
            <p:nvPr/>
          </p:nvSpPr>
          <p:spPr bwMode="auto">
            <a:xfrm>
              <a:off x="3807" y="3401"/>
              <a:ext cx="18" cy="17"/>
            </a:xfrm>
            <a:custGeom>
              <a:avLst/>
              <a:gdLst>
                <a:gd name="T0" fmla="*/ 17 w 18"/>
                <a:gd name="T1" fmla="*/ 3 h 17"/>
                <a:gd name="T2" fmla="*/ 14 w 18"/>
                <a:gd name="T3" fmla="*/ 0 h 17"/>
                <a:gd name="T4" fmla="*/ 10 w 18"/>
                <a:gd name="T5" fmla="*/ 3 h 17"/>
                <a:gd name="T6" fmla="*/ 4 w 18"/>
                <a:gd name="T7" fmla="*/ 9 h 17"/>
                <a:gd name="T8" fmla="*/ 0 w 18"/>
                <a:gd name="T9" fmla="*/ 12 h 17"/>
                <a:gd name="T10" fmla="*/ 0 w 18"/>
                <a:gd name="T11" fmla="*/ 16 h 17"/>
                <a:gd name="T12" fmla="*/ 10 w 18"/>
                <a:gd name="T13" fmla="*/ 6 h 17"/>
                <a:gd name="T14" fmla="*/ 17 w 18"/>
                <a:gd name="T15" fmla="*/ 3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7" y="3"/>
                  </a:moveTo>
                  <a:lnTo>
                    <a:pt x="14" y="0"/>
                  </a:lnTo>
                  <a:lnTo>
                    <a:pt x="10" y="3"/>
                  </a:lnTo>
                  <a:lnTo>
                    <a:pt x="4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0" y="6"/>
                  </a:lnTo>
                  <a:lnTo>
                    <a:pt x="17" y="3"/>
                  </a:lnTo>
                </a:path>
              </a:pathLst>
            </a:custGeom>
            <a:pattFill prst="narVert">
              <a:fgClr>
                <a:srgbClr val="808080"/>
              </a:fgClr>
              <a:bgClr>
                <a:srgbClr val="FFFFFF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36" name="Freeform 823"/>
            <p:cNvSpPr>
              <a:spLocks/>
            </p:cNvSpPr>
            <p:nvPr/>
          </p:nvSpPr>
          <p:spPr bwMode="auto">
            <a:xfrm>
              <a:off x="3803" y="3403"/>
              <a:ext cx="49" cy="20"/>
            </a:xfrm>
            <a:custGeom>
              <a:avLst/>
              <a:gdLst>
                <a:gd name="T0" fmla="*/ 0 w 49"/>
                <a:gd name="T1" fmla="*/ 6 h 20"/>
                <a:gd name="T2" fmla="*/ 0 w 49"/>
                <a:gd name="T3" fmla="*/ 4 h 20"/>
                <a:gd name="T4" fmla="*/ 0 w 49"/>
                <a:gd name="T5" fmla="*/ 2 h 20"/>
                <a:gd name="T6" fmla="*/ 2 w 49"/>
                <a:gd name="T7" fmla="*/ 1 h 20"/>
                <a:gd name="T8" fmla="*/ 4 w 49"/>
                <a:gd name="T9" fmla="*/ 1 h 20"/>
                <a:gd name="T10" fmla="*/ 5 w 49"/>
                <a:gd name="T11" fmla="*/ 0 h 20"/>
                <a:gd name="T12" fmla="*/ 7 w 49"/>
                <a:gd name="T13" fmla="*/ 0 h 20"/>
                <a:gd name="T14" fmla="*/ 9 w 49"/>
                <a:gd name="T15" fmla="*/ 0 h 20"/>
                <a:gd name="T16" fmla="*/ 12 w 49"/>
                <a:gd name="T17" fmla="*/ 0 h 20"/>
                <a:gd name="T18" fmla="*/ 14 w 49"/>
                <a:gd name="T19" fmla="*/ 0 h 20"/>
                <a:gd name="T20" fmla="*/ 18 w 49"/>
                <a:gd name="T21" fmla="*/ 1 h 20"/>
                <a:gd name="T22" fmla="*/ 21 w 49"/>
                <a:gd name="T23" fmla="*/ 2 h 20"/>
                <a:gd name="T24" fmla="*/ 26 w 49"/>
                <a:gd name="T25" fmla="*/ 4 h 20"/>
                <a:gd name="T26" fmla="*/ 29 w 49"/>
                <a:gd name="T27" fmla="*/ 6 h 20"/>
                <a:gd name="T28" fmla="*/ 33 w 49"/>
                <a:gd name="T29" fmla="*/ 7 h 20"/>
                <a:gd name="T30" fmla="*/ 38 w 49"/>
                <a:gd name="T31" fmla="*/ 10 h 20"/>
                <a:gd name="T32" fmla="*/ 40 w 49"/>
                <a:gd name="T33" fmla="*/ 9 h 20"/>
                <a:gd name="T34" fmla="*/ 41 w 49"/>
                <a:gd name="T35" fmla="*/ 8 h 20"/>
                <a:gd name="T36" fmla="*/ 43 w 49"/>
                <a:gd name="T37" fmla="*/ 7 h 20"/>
                <a:gd name="T38" fmla="*/ 44 w 49"/>
                <a:gd name="T39" fmla="*/ 6 h 20"/>
                <a:gd name="T40" fmla="*/ 46 w 49"/>
                <a:gd name="T41" fmla="*/ 6 h 20"/>
                <a:gd name="T42" fmla="*/ 48 w 49"/>
                <a:gd name="T43" fmla="*/ 5 h 20"/>
                <a:gd name="T44" fmla="*/ 48 w 49"/>
                <a:gd name="T45" fmla="*/ 7 h 20"/>
                <a:gd name="T46" fmla="*/ 48 w 49"/>
                <a:gd name="T47" fmla="*/ 9 h 20"/>
                <a:gd name="T48" fmla="*/ 46 w 49"/>
                <a:gd name="T49" fmla="*/ 11 h 20"/>
                <a:gd name="T50" fmla="*/ 45 w 49"/>
                <a:gd name="T51" fmla="*/ 12 h 20"/>
                <a:gd name="T52" fmla="*/ 44 w 49"/>
                <a:gd name="T53" fmla="*/ 14 h 20"/>
                <a:gd name="T54" fmla="*/ 43 w 49"/>
                <a:gd name="T55" fmla="*/ 16 h 20"/>
                <a:gd name="T56" fmla="*/ 41 w 49"/>
                <a:gd name="T57" fmla="*/ 16 h 20"/>
                <a:gd name="T58" fmla="*/ 40 w 49"/>
                <a:gd name="T59" fmla="*/ 18 h 20"/>
                <a:gd name="T60" fmla="*/ 38 w 49"/>
                <a:gd name="T61" fmla="*/ 18 h 20"/>
                <a:gd name="T62" fmla="*/ 36 w 49"/>
                <a:gd name="T63" fmla="*/ 18 h 20"/>
                <a:gd name="T64" fmla="*/ 34 w 49"/>
                <a:gd name="T65" fmla="*/ 19 h 20"/>
                <a:gd name="T66" fmla="*/ 29 w 49"/>
                <a:gd name="T67" fmla="*/ 17 h 20"/>
                <a:gd name="T68" fmla="*/ 24 w 49"/>
                <a:gd name="T69" fmla="*/ 16 h 20"/>
                <a:gd name="T70" fmla="*/ 18 w 49"/>
                <a:gd name="T71" fmla="*/ 14 h 20"/>
                <a:gd name="T72" fmla="*/ 13 w 49"/>
                <a:gd name="T73" fmla="*/ 12 h 20"/>
                <a:gd name="T74" fmla="*/ 6 w 49"/>
                <a:gd name="T75" fmla="*/ 10 h 20"/>
                <a:gd name="T76" fmla="*/ 3 w 49"/>
                <a:gd name="T77" fmla="*/ 8 h 20"/>
                <a:gd name="T78" fmla="*/ 0 w 49"/>
                <a:gd name="T79" fmla="*/ 7 h 2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9"/>
                <a:gd name="T121" fmla="*/ 0 h 20"/>
                <a:gd name="T122" fmla="*/ 49 w 49"/>
                <a:gd name="T123" fmla="*/ 20 h 2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9" h="20">
                  <a:moveTo>
                    <a:pt x="0" y="7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6" y="4"/>
                  </a:lnTo>
                  <a:lnTo>
                    <a:pt x="27" y="5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6" y="8"/>
                  </a:lnTo>
                  <a:lnTo>
                    <a:pt x="38" y="10"/>
                  </a:lnTo>
                  <a:lnTo>
                    <a:pt x="39" y="9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5" y="6"/>
                  </a:lnTo>
                  <a:lnTo>
                    <a:pt x="46" y="6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8" y="7"/>
                  </a:lnTo>
                  <a:lnTo>
                    <a:pt x="48" y="8"/>
                  </a:lnTo>
                  <a:lnTo>
                    <a:pt x="48" y="9"/>
                  </a:lnTo>
                  <a:lnTo>
                    <a:pt x="48" y="10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4" y="14"/>
                  </a:lnTo>
                  <a:lnTo>
                    <a:pt x="43" y="15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0" y="17"/>
                  </a:lnTo>
                  <a:lnTo>
                    <a:pt x="40" y="18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2" y="18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4" y="16"/>
                  </a:lnTo>
                  <a:lnTo>
                    <a:pt x="20" y="15"/>
                  </a:lnTo>
                  <a:lnTo>
                    <a:pt x="18" y="14"/>
                  </a:lnTo>
                  <a:lnTo>
                    <a:pt x="15" y="12"/>
                  </a:lnTo>
                  <a:lnTo>
                    <a:pt x="13" y="12"/>
                  </a:lnTo>
                  <a:lnTo>
                    <a:pt x="9" y="11"/>
                  </a:lnTo>
                  <a:lnTo>
                    <a:pt x="6" y="10"/>
                  </a:lnTo>
                  <a:lnTo>
                    <a:pt x="5" y="9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7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37" name="Freeform 824"/>
            <p:cNvSpPr>
              <a:spLocks/>
            </p:cNvSpPr>
            <p:nvPr/>
          </p:nvSpPr>
          <p:spPr bwMode="auto">
            <a:xfrm>
              <a:off x="3803" y="3408"/>
              <a:ext cx="38" cy="17"/>
            </a:xfrm>
            <a:custGeom>
              <a:avLst/>
              <a:gdLst>
                <a:gd name="T0" fmla="*/ 0 w 38"/>
                <a:gd name="T1" fmla="*/ 0 h 17"/>
                <a:gd name="T2" fmla="*/ 1 w 38"/>
                <a:gd name="T3" fmla="*/ 1 h 17"/>
                <a:gd name="T4" fmla="*/ 3 w 38"/>
                <a:gd name="T5" fmla="*/ 1 h 17"/>
                <a:gd name="T6" fmla="*/ 5 w 38"/>
                <a:gd name="T7" fmla="*/ 2 h 17"/>
                <a:gd name="T8" fmla="*/ 6 w 38"/>
                <a:gd name="T9" fmla="*/ 3 h 17"/>
                <a:gd name="T10" fmla="*/ 9 w 38"/>
                <a:gd name="T11" fmla="*/ 4 h 17"/>
                <a:gd name="T12" fmla="*/ 13 w 38"/>
                <a:gd name="T13" fmla="*/ 6 h 17"/>
                <a:gd name="T14" fmla="*/ 15 w 38"/>
                <a:gd name="T15" fmla="*/ 7 h 17"/>
                <a:gd name="T16" fmla="*/ 18 w 38"/>
                <a:gd name="T17" fmla="*/ 9 h 17"/>
                <a:gd name="T18" fmla="*/ 21 w 38"/>
                <a:gd name="T19" fmla="*/ 11 h 17"/>
                <a:gd name="T20" fmla="*/ 25 w 38"/>
                <a:gd name="T21" fmla="*/ 12 h 17"/>
                <a:gd name="T22" fmla="*/ 28 w 38"/>
                <a:gd name="T23" fmla="*/ 13 h 17"/>
                <a:gd name="T24" fmla="*/ 30 w 38"/>
                <a:gd name="T25" fmla="*/ 13 h 17"/>
                <a:gd name="T26" fmla="*/ 33 w 38"/>
                <a:gd name="T27" fmla="*/ 14 h 17"/>
                <a:gd name="T28" fmla="*/ 37 w 38"/>
                <a:gd name="T29" fmla="*/ 16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"/>
                <a:gd name="T46" fmla="*/ 0 h 17"/>
                <a:gd name="T47" fmla="*/ 38 w 38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" h="17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9" y="4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8" y="9"/>
                  </a:lnTo>
                  <a:lnTo>
                    <a:pt x="21" y="11"/>
                  </a:lnTo>
                  <a:lnTo>
                    <a:pt x="25" y="12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3" y="14"/>
                  </a:lnTo>
                  <a:lnTo>
                    <a:pt x="3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838" name="Freeform 825"/>
            <p:cNvSpPr>
              <a:spLocks/>
            </p:cNvSpPr>
            <p:nvPr/>
          </p:nvSpPr>
          <p:spPr bwMode="auto">
            <a:xfrm>
              <a:off x="3840" y="3414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1 w 18"/>
                <a:gd name="T3" fmla="*/ 13 h 17"/>
                <a:gd name="T4" fmla="*/ 4 w 18"/>
                <a:gd name="T5" fmla="*/ 13 h 17"/>
                <a:gd name="T6" fmla="*/ 5 w 18"/>
                <a:gd name="T7" fmla="*/ 13 h 17"/>
                <a:gd name="T8" fmla="*/ 6 w 18"/>
                <a:gd name="T9" fmla="*/ 10 h 17"/>
                <a:gd name="T10" fmla="*/ 8 w 18"/>
                <a:gd name="T11" fmla="*/ 10 h 17"/>
                <a:gd name="T12" fmla="*/ 9 w 18"/>
                <a:gd name="T13" fmla="*/ 8 h 17"/>
                <a:gd name="T14" fmla="*/ 10 w 18"/>
                <a:gd name="T15" fmla="*/ 8 h 17"/>
                <a:gd name="T16" fmla="*/ 12 w 18"/>
                <a:gd name="T17" fmla="*/ 5 h 17"/>
                <a:gd name="T18" fmla="*/ 13 w 18"/>
                <a:gd name="T19" fmla="*/ 5 h 17"/>
                <a:gd name="T20" fmla="*/ 13 w 18"/>
                <a:gd name="T21" fmla="*/ 2 h 17"/>
                <a:gd name="T22" fmla="*/ 14 w 18"/>
                <a:gd name="T23" fmla="*/ 2 h 17"/>
                <a:gd name="T24" fmla="*/ 14 w 18"/>
                <a:gd name="T25" fmla="*/ 0 h 17"/>
                <a:gd name="T26" fmla="*/ 17 w 18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17"/>
                <a:gd name="T44" fmla="*/ 18 w 18"/>
                <a:gd name="T45" fmla="*/ 17 h 1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17">
                  <a:moveTo>
                    <a:pt x="0" y="16"/>
                  </a:moveTo>
                  <a:lnTo>
                    <a:pt x="1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7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3249" name="Group 826"/>
          <p:cNvGrpSpPr>
            <a:grpSpLocks/>
          </p:cNvGrpSpPr>
          <p:nvPr/>
        </p:nvGrpSpPr>
        <p:grpSpPr bwMode="auto">
          <a:xfrm>
            <a:off x="5313363" y="5325269"/>
            <a:ext cx="403225" cy="314325"/>
            <a:chOff x="3956" y="3239"/>
            <a:chExt cx="275" cy="198"/>
          </a:xfrm>
        </p:grpSpPr>
        <p:sp>
          <p:nvSpPr>
            <p:cNvPr id="3651" name="Freeform 827"/>
            <p:cNvSpPr>
              <a:spLocks/>
            </p:cNvSpPr>
            <p:nvPr/>
          </p:nvSpPr>
          <p:spPr bwMode="auto">
            <a:xfrm>
              <a:off x="3997" y="3239"/>
              <a:ext cx="144" cy="109"/>
            </a:xfrm>
            <a:custGeom>
              <a:avLst/>
              <a:gdLst>
                <a:gd name="T0" fmla="*/ 0 w 144"/>
                <a:gd name="T1" fmla="*/ 0 h 109"/>
                <a:gd name="T2" fmla="*/ 143 w 144"/>
                <a:gd name="T3" fmla="*/ 0 h 109"/>
                <a:gd name="T4" fmla="*/ 143 w 144"/>
                <a:gd name="T5" fmla="*/ 108 h 109"/>
                <a:gd name="T6" fmla="*/ 0 w 144"/>
                <a:gd name="T7" fmla="*/ 108 h 109"/>
                <a:gd name="T8" fmla="*/ 0 w 144"/>
                <a:gd name="T9" fmla="*/ 0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109"/>
                <a:gd name="T17" fmla="*/ 144 w 144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109">
                  <a:moveTo>
                    <a:pt x="0" y="0"/>
                  </a:moveTo>
                  <a:lnTo>
                    <a:pt x="143" y="0"/>
                  </a:lnTo>
                  <a:lnTo>
                    <a:pt x="143" y="108"/>
                  </a:lnTo>
                  <a:lnTo>
                    <a:pt x="0" y="108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52" name="Freeform 828"/>
            <p:cNvSpPr>
              <a:spLocks/>
            </p:cNvSpPr>
            <p:nvPr/>
          </p:nvSpPr>
          <p:spPr bwMode="auto">
            <a:xfrm>
              <a:off x="4000" y="3244"/>
              <a:ext cx="138" cy="98"/>
            </a:xfrm>
            <a:custGeom>
              <a:avLst/>
              <a:gdLst>
                <a:gd name="T0" fmla="*/ 0 w 138"/>
                <a:gd name="T1" fmla="*/ 0 h 98"/>
                <a:gd name="T2" fmla="*/ 137 w 138"/>
                <a:gd name="T3" fmla="*/ 0 h 98"/>
                <a:gd name="T4" fmla="*/ 137 w 138"/>
                <a:gd name="T5" fmla="*/ 97 h 98"/>
                <a:gd name="T6" fmla="*/ 0 w 138"/>
                <a:gd name="T7" fmla="*/ 97 h 98"/>
                <a:gd name="T8" fmla="*/ 0 w 138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98"/>
                <a:gd name="T17" fmla="*/ 138 w 138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98">
                  <a:moveTo>
                    <a:pt x="0" y="0"/>
                  </a:moveTo>
                  <a:lnTo>
                    <a:pt x="137" y="0"/>
                  </a:lnTo>
                  <a:lnTo>
                    <a:pt x="137" y="97"/>
                  </a:lnTo>
                  <a:lnTo>
                    <a:pt x="0" y="97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53" name="Freeform 829"/>
            <p:cNvSpPr>
              <a:spLocks/>
            </p:cNvSpPr>
            <p:nvPr/>
          </p:nvSpPr>
          <p:spPr bwMode="auto">
            <a:xfrm>
              <a:off x="3956" y="3420"/>
              <a:ext cx="210" cy="17"/>
            </a:xfrm>
            <a:custGeom>
              <a:avLst/>
              <a:gdLst>
                <a:gd name="T0" fmla="*/ 0 w 210"/>
                <a:gd name="T1" fmla="*/ 0 h 17"/>
                <a:gd name="T2" fmla="*/ 209 w 210"/>
                <a:gd name="T3" fmla="*/ 0 h 17"/>
                <a:gd name="T4" fmla="*/ 207 w 210"/>
                <a:gd name="T5" fmla="*/ 16 h 17"/>
                <a:gd name="T6" fmla="*/ 0 w 210"/>
                <a:gd name="T7" fmla="*/ 16 h 17"/>
                <a:gd name="T8" fmla="*/ 0 w 21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7"/>
                <a:gd name="T17" fmla="*/ 210 w 21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7">
                  <a:moveTo>
                    <a:pt x="0" y="0"/>
                  </a:moveTo>
                  <a:lnTo>
                    <a:pt x="209" y="0"/>
                  </a:lnTo>
                  <a:lnTo>
                    <a:pt x="20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54" name="Freeform 830"/>
            <p:cNvSpPr>
              <a:spLocks/>
            </p:cNvSpPr>
            <p:nvPr/>
          </p:nvSpPr>
          <p:spPr bwMode="auto">
            <a:xfrm>
              <a:off x="3956" y="3395"/>
              <a:ext cx="210" cy="26"/>
            </a:xfrm>
            <a:custGeom>
              <a:avLst/>
              <a:gdLst>
                <a:gd name="T0" fmla="*/ 8 w 210"/>
                <a:gd name="T1" fmla="*/ 0 h 26"/>
                <a:gd name="T2" fmla="*/ 196 w 210"/>
                <a:gd name="T3" fmla="*/ 0 h 26"/>
                <a:gd name="T4" fmla="*/ 209 w 210"/>
                <a:gd name="T5" fmla="*/ 25 h 26"/>
                <a:gd name="T6" fmla="*/ 0 w 210"/>
                <a:gd name="T7" fmla="*/ 25 h 26"/>
                <a:gd name="T8" fmla="*/ 8 w 210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26"/>
                <a:gd name="T17" fmla="*/ 210 w 210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26">
                  <a:moveTo>
                    <a:pt x="8" y="0"/>
                  </a:moveTo>
                  <a:lnTo>
                    <a:pt x="196" y="0"/>
                  </a:lnTo>
                  <a:lnTo>
                    <a:pt x="209" y="25"/>
                  </a:lnTo>
                  <a:lnTo>
                    <a:pt x="0" y="25"/>
                  </a:lnTo>
                  <a:lnTo>
                    <a:pt x="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55" name="Freeform 831"/>
            <p:cNvSpPr>
              <a:spLocks/>
            </p:cNvSpPr>
            <p:nvPr/>
          </p:nvSpPr>
          <p:spPr bwMode="auto">
            <a:xfrm>
              <a:off x="3968" y="3398"/>
              <a:ext cx="184" cy="22"/>
            </a:xfrm>
            <a:custGeom>
              <a:avLst/>
              <a:gdLst>
                <a:gd name="T0" fmla="*/ 6 w 184"/>
                <a:gd name="T1" fmla="*/ 0 h 22"/>
                <a:gd name="T2" fmla="*/ 175 w 184"/>
                <a:gd name="T3" fmla="*/ 0 h 22"/>
                <a:gd name="T4" fmla="*/ 183 w 184"/>
                <a:gd name="T5" fmla="*/ 21 h 22"/>
                <a:gd name="T6" fmla="*/ 0 w 184"/>
                <a:gd name="T7" fmla="*/ 21 h 22"/>
                <a:gd name="T8" fmla="*/ 6 w 184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4"/>
                <a:gd name="T16" fmla="*/ 0 h 22"/>
                <a:gd name="T17" fmla="*/ 184 w 184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4" h="22">
                  <a:moveTo>
                    <a:pt x="6" y="0"/>
                  </a:moveTo>
                  <a:lnTo>
                    <a:pt x="175" y="0"/>
                  </a:lnTo>
                  <a:lnTo>
                    <a:pt x="183" y="21"/>
                  </a:lnTo>
                  <a:lnTo>
                    <a:pt x="0" y="21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56" name="Freeform 832"/>
            <p:cNvSpPr>
              <a:spLocks/>
            </p:cNvSpPr>
            <p:nvPr/>
          </p:nvSpPr>
          <p:spPr bwMode="auto">
            <a:xfrm>
              <a:off x="3970" y="3398"/>
              <a:ext cx="181" cy="21"/>
            </a:xfrm>
            <a:custGeom>
              <a:avLst/>
              <a:gdLst>
                <a:gd name="T0" fmla="*/ 6 w 181"/>
                <a:gd name="T1" fmla="*/ 0 h 21"/>
                <a:gd name="T2" fmla="*/ 172 w 181"/>
                <a:gd name="T3" fmla="*/ 0 h 21"/>
                <a:gd name="T4" fmla="*/ 180 w 181"/>
                <a:gd name="T5" fmla="*/ 20 h 21"/>
                <a:gd name="T6" fmla="*/ 0 w 181"/>
                <a:gd name="T7" fmla="*/ 20 h 21"/>
                <a:gd name="T8" fmla="*/ 5 w 181"/>
                <a:gd name="T9" fmla="*/ 0 h 21"/>
                <a:gd name="T10" fmla="*/ 6 w 181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1"/>
                <a:gd name="T19" fmla="*/ 0 h 21"/>
                <a:gd name="T20" fmla="*/ 181 w 18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1" h="21">
                  <a:moveTo>
                    <a:pt x="6" y="0"/>
                  </a:moveTo>
                  <a:lnTo>
                    <a:pt x="172" y="0"/>
                  </a:lnTo>
                  <a:lnTo>
                    <a:pt x="180" y="20"/>
                  </a:lnTo>
                  <a:lnTo>
                    <a:pt x="0" y="2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57" name="Freeform 833"/>
            <p:cNvSpPr>
              <a:spLocks/>
            </p:cNvSpPr>
            <p:nvPr/>
          </p:nvSpPr>
          <p:spPr bwMode="auto">
            <a:xfrm>
              <a:off x="3979" y="3399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58" name="Freeform 834"/>
            <p:cNvSpPr>
              <a:spLocks/>
            </p:cNvSpPr>
            <p:nvPr/>
          </p:nvSpPr>
          <p:spPr bwMode="auto">
            <a:xfrm>
              <a:off x="3978" y="3398"/>
              <a:ext cx="18" cy="17"/>
            </a:xfrm>
            <a:custGeom>
              <a:avLst/>
              <a:gdLst>
                <a:gd name="T0" fmla="*/ 14 w 18"/>
                <a:gd name="T1" fmla="*/ 16 h 17"/>
                <a:gd name="T2" fmla="*/ 17 w 18"/>
                <a:gd name="T3" fmla="*/ 0 h 17"/>
                <a:gd name="T4" fmla="*/ 1 w 18"/>
                <a:gd name="T5" fmla="*/ 0 h 17"/>
                <a:gd name="T6" fmla="*/ 0 w 18"/>
                <a:gd name="T7" fmla="*/ 16 h 17"/>
                <a:gd name="T8" fmla="*/ 14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4" y="16"/>
                  </a:moveTo>
                  <a:lnTo>
                    <a:pt x="17" y="0"/>
                  </a:lnTo>
                  <a:lnTo>
                    <a:pt x="1" y="0"/>
                  </a:lnTo>
                  <a:lnTo>
                    <a:pt x="0" y="16"/>
                  </a:lnTo>
                  <a:lnTo>
                    <a:pt x="1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59" name="Freeform 835"/>
            <p:cNvSpPr>
              <a:spLocks/>
            </p:cNvSpPr>
            <p:nvPr/>
          </p:nvSpPr>
          <p:spPr bwMode="auto">
            <a:xfrm>
              <a:off x="3995" y="3399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60" name="Freeform 836"/>
            <p:cNvSpPr>
              <a:spLocks/>
            </p:cNvSpPr>
            <p:nvPr/>
          </p:nvSpPr>
          <p:spPr bwMode="auto">
            <a:xfrm>
              <a:off x="3995" y="3398"/>
              <a:ext cx="24" cy="17"/>
            </a:xfrm>
            <a:custGeom>
              <a:avLst/>
              <a:gdLst>
                <a:gd name="T0" fmla="*/ 23 w 24"/>
                <a:gd name="T1" fmla="*/ 16 h 17"/>
                <a:gd name="T2" fmla="*/ 23 w 24"/>
                <a:gd name="T3" fmla="*/ 0 h 17"/>
                <a:gd name="T4" fmla="*/ 0 w 24"/>
                <a:gd name="T5" fmla="*/ 0 h 17"/>
                <a:gd name="T6" fmla="*/ 0 w 24"/>
                <a:gd name="T7" fmla="*/ 16 h 17"/>
                <a:gd name="T8" fmla="*/ 23 w 2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16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3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61" name="Freeform 837"/>
            <p:cNvSpPr>
              <a:spLocks/>
            </p:cNvSpPr>
            <p:nvPr/>
          </p:nvSpPr>
          <p:spPr bwMode="auto">
            <a:xfrm>
              <a:off x="4028" y="3399"/>
              <a:ext cx="24" cy="17"/>
            </a:xfrm>
            <a:custGeom>
              <a:avLst/>
              <a:gdLst>
                <a:gd name="T0" fmla="*/ 23 w 24"/>
                <a:gd name="T1" fmla="*/ 16 h 17"/>
                <a:gd name="T2" fmla="*/ 23 w 24"/>
                <a:gd name="T3" fmla="*/ 0 h 17"/>
                <a:gd name="T4" fmla="*/ 0 w 24"/>
                <a:gd name="T5" fmla="*/ 0 h 17"/>
                <a:gd name="T6" fmla="*/ 0 w 24"/>
                <a:gd name="T7" fmla="*/ 16 h 17"/>
                <a:gd name="T8" fmla="*/ 23 w 2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16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3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62" name="Freeform 838"/>
            <p:cNvSpPr>
              <a:spLocks/>
            </p:cNvSpPr>
            <p:nvPr/>
          </p:nvSpPr>
          <p:spPr bwMode="auto">
            <a:xfrm>
              <a:off x="4026" y="3398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63" name="Freeform 839"/>
            <p:cNvSpPr>
              <a:spLocks/>
            </p:cNvSpPr>
            <p:nvPr/>
          </p:nvSpPr>
          <p:spPr bwMode="auto">
            <a:xfrm>
              <a:off x="4063" y="3399"/>
              <a:ext cx="24" cy="17"/>
            </a:xfrm>
            <a:custGeom>
              <a:avLst/>
              <a:gdLst>
                <a:gd name="T0" fmla="*/ 23 w 24"/>
                <a:gd name="T1" fmla="*/ 16 h 17"/>
                <a:gd name="T2" fmla="*/ 23 w 24"/>
                <a:gd name="T3" fmla="*/ 0 h 17"/>
                <a:gd name="T4" fmla="*/ 0 w 24"/>
                <a:gd name="T5" fmla="*/ 0 h 17"/>
                <a:gd name="T6" fmla="*/ 0 w 24"/>
                <a:gd name="T7" fmla="*/ 16 h 17"/>
                <a:gd name="T8" fmla="*/ 23 w 2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16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3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64" name="Freeform 840"/>
            <p:cNvSpPr>
              <a:spLocks/>
            </p:cNvSpPr>
            <p:nvPr/>
          </p:nvSpPr>
          <p:spPr bwMode="auto">
            <a:xfrm>
              <a:off x="4063" y="3398"/>
              <a:ext cx="24" cy="17"/>
            </a:xfrm>
            <a:custGeom>
              <a:avLst/>
              <a:gdLst>
                <a:gd name="T0" fmla="*/ 23 w 24"/>
                <a:gd name="T1" fmla="*/ 16 h 17"/>
                <a:gd name="T2" fmla="*/ 23 w 24"/>
                <a:gd name="T3" fmla="*/ 0 h 17"/>
                <a:gd name="T4" fmla="*/ 0 w 24"/>
                <a:gd name="T5" fmla="*/ 0 h 17"/>
                <a:gd name="T6" fmla="*/ 0 w 24"/>
                <a:gd name="T7" fmla="*/ 16 h 17"/>
                <a:gd name="T8" fmla="*/ 23 w 2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16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3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65" name="Freeform 841"/>
            <p:cNvSpPr>
              <a:spLocks/>
            </p:cNvSpPr>
            <p:nvPr/>
          </p:nvSpPr>
          <p:spPr bwMode="auto">
            <a:xfrm>
              <a:off x="3974" y="3403"/>
              <a:ext cx="113" cy="17"/>
            </a:xfrm>
            <a:custGeom>
              <a:avLst/>
              <a:gdLst>
                <a:gd name="T0" fmla="*/ 2 w 113"/>
                <a:gd name="T1" fmla="*/ 0 h 17"/>
                <a:gd name="T2" fmla="*/ 112 w 113"/>
                <a:gd name="T3" fmla="*/ 0 h 17"/>
                <a:gd name="T4" fmla="*/ 112 w 113"/>
                <a:gd name="T5" fmla="*/ 16 h 17"/>
                <a:gd name="T6" fmla="*/ 0 w 113"/>
                <a:gd name="T7" fmla="*/ 16 h 17"/>
                <a:gd name="T8" fmla="*/ 2 w 11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"/>
                <a:gd name="T16" fmla="*/ 0 h 17"/>
                <a:gd name="T17" fmla="*/ 113 w 11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" h="17">
                  <a:moveTo>
                    <a:pt x="2" y="0"/>
                  </a:moveTo>
                  <a:lnTo>
                    <a:pt x="112" y="0"/>
                  </a:lnTo>
                  <a:lnTo>
                    <a:pt x="112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66" name="Freeform 842"/>
            <p:cNvSpPr>
              <a:spLocks/>
            </p:cNvSpPr>
            <p:nvPr/>
          </p:nvSpPr>
          <p:spPr bwMode="auto">
            <a:xfrm>
              <a:off x="3976" y="3405"/>
              <a:ext cx="111" cy="17"/>
            </a:xfrm>
            <a:custGeom>
              <a:avLst/>
              <a:gdLst>
                <a:gd name="T0" fmla="*/ 0 w 111"/>
                <a:gd name="T1" fmla="*/ 0 h 17"/>
                <a:gd name="T2" fmla="*/ 110 w 111"/>
                <a:gd name="T3" fmla="*/ 0 h 17"/>
                <a:gd name="T4" fmla="*/ 110 w 111"/>
                <a:gd name="T5" fmla="*/ 16 h 17"/>
                <a:gd name="T6" fmla="*/ 0 w 111"/>
                <a:gd name="T7" fmla="*/ 16 h 17"/>
                <a:gd name="T8" fmla="*/ 0 w 11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17"/>
                <a:gd name="T17" fmla="*/ 111 w 11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17">
                  <a:moveTo>
                    <a:pt x="0" y="0"/>
                  </a:moveTo>
                  <a:lnTo>
                    <a:pt x="110" y="0"/>
                  </a:lnTo>
                  <a:lnTo>
                    <a:pt x="110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67" name="Freeform 843"/>
            <p:cNvSpPr>
              <a:spLocks/>
            </p:cNvSpPr>
            <p:nvPr/>
          </p:nvSpPr>
          <p:spPr bwMode="auto">
            <a:xfrm>
              <a:off x="3977" y="3403"/>
              <a:ext cx="110" cy="17"/>
            </a:xfrm>
            <a:custGeom>
              <a:avLst/>
              <a:gdLst>
                <a:gd name="T0" fmla="*/ 0 w 110"/>
                <a:gd name="T1" fmla="*/ 0 h 17"/>
                <a:gd name="T2" fmla="*/ 109 w 110"/>
                <a:gd name="T3" fmla="*/ 0 h 17"/>
                <a:gd name="T4" fmla="*/ 109 w 110"/>
                <a:gd name="T5" fmla="*/ 16 h 17"/>
                <a:gd name="T6" fmla="*/ 0 w 110"/>
                <a:gd name="T7" fmla="*/ 16 h 17"/>
                <a:gd name="T8" fmla="*/ 0 w 11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"/>
                <a:gd name="T16" fmla="*/ 0 h 17"/>
                <a:gd name="T17" fmla="*/ 110 w 11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" h="17">
                  <a:moveTo>
                    <a:pt x="0" y="0"/>
                  </a:moveTo>
                  <a:lnTo>
                    <a:pt x="109" y="0"/>
                  </a:lnTo>
                  <a:lnTo>
                    <a:pt x="109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68" name="Freeform 844"/>
            <p:cNvSpPr>
              <a:spLocks/>
            </p:cNvSpPr>
            <p:nvPr/>
          </p:nvSpPr>
          <p:spPr bwMode="auto">
            <a:xfrm>
              <a:off x="3974" y="3407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69" name="Freeform 845"/>
            <p:cNvSpPr>
              <a:spLocks/>
            </p:cNvSpPr>
            <p:nvPr/>
          </p:nvSpPr>
          <p:spPr bwMode="auto">
            <a:xfrm>
              <a:off x="3973" y="3411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18 w 19"/>
                <a:gd name="T3" fmla="*/ 16 h 17"/>
                <a:gd name="T4" fmla="*/ 0 w 19"/>
                <a:gd name="T5" fmla="*/ 16 h 17"/>
                <a:gd name="T6" fmla="*/ 1 w 19"/>
                <a:gd name="T7" fmla="*/ 0 h 17"/>
                <a:gd name="T8" fmla="*/ 18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0"/>
                  </a:moveTo>
                  <a:lnTo>
                    <a:pt x="18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70" name="Freeform 846"/>
            <p:cNvSpPr>
              <a:spLocks/>
            </p:cNvSpPr>
            <p:nvPr/>
          </p:nvSpPr>
          <p:spPr bwMode="auto">
            <a:xfrm>
              <a:off x="4078" y="3407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16 h 17"/>
                <a:gd name="T4" fmla="*/ 18 w 19"/>
                <a:gd name="T5" fmla="*/ 16 h 17"/>
                <a:gd name="T6" fmla="*/ 18 w 19"/>
                <a:gd name="T7" fmla="*/ 0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18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71" name="Freeform 847"/>
            <p:cNvSpPr>
              <a:spLocks/>
            </p:cNvSpPr>
            <p:nvPr/>
          </p:nvSpPr>
          <p:spPr bwMode="auto">
            <a:xfrm>
              <a:off x="4077" y="3411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16 h 17"/>
                <a:gd name="T4" fmla="*/ 18 w 19"/>
                <a:gd name="T5" fmla="*/ 16 h 17"/>
                <a:gd name="T6" fmla="*/ 18 w 19"/>
                <a:gd name="T7" fmla="*/ 0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18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72" name="Freeform 848"/>
            <p:cNvSpPr>
              <a:spLocks/>
            </p:cNvSpPr>
            <p:nvPr/>
          </p:nvSpPr>
          <p:spPr bwMode="auto">
            <a:xfrm>
              <a:off x="3984" y="3407"/>
              <a:ext cx="94" cy="17"/>
            </a:xfrm>
            <a:custGeom>
              <a:avLst/>
              <a:gdLst>
                <a:gd name="T0" fmla="*/ 0 w 94"/>
                <a:gd name="T1" fmla="*/ 0 h 17"/>
                <a:gd name="T2" fmla="*/ 0 w 94"/>
                <a:gd name="T3" fmla="*/ 16 h 17"/>
                <a:gd name="T4" fmla="*/ 93 w 94"/>
                <a:gd name="T5" fmla="*/ 16 h 17"/>
                <a:gd name="T6" fmla="*/ 93 w 94"/>
                <a:gd name="T7" fmla="*/ 0 h 17"/>
                <a:gd name="T8" fmla="*/ 0 w 94"/>
                <a:gd name="T9" fmla="*/ 0 h 17"/>
                <a:gd name="T10" fmla="*/ 0 w 94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7"/>
                <a:gd name="T20" fmla="*/ 94 w 9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7">
                  <a:moveTo>
                    <a:pt x="0" y="0"/>
                  </a:moveTo>
                  <a:lnTo>
                    <a:pt x="0" y="16"/>
                  </a:lnTo>
                  <a:lnTo>
                    <a:pt x="93" y="16"/>
                  </a:lnTo>
                  <a:lnTo>
                    <a:pt x="93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73" name="Freeform 849"/>
            <p:cNvSpPr>
              <a:spLocks/>
            </p:cNvSpPr>
            <p:nvPr/>
          </p:nvSpPr>
          <p:spPr bwMode="auto">
            <a:xfrm>
              <a:off x="3985" y="3411"/>
              <a:ext cx="92" cy="17"/>
            </a:xfrm>
            <a:custGeom>
              <a:avLst/>
              <a:gdLst>
                <a:gd name="T0" fmla="*/ 0 w 92"/>
                <a:gd name="T1" fmla="*/ 0 h 17"/>
                <a:gd name="T2" fmla="*/ 0 w 92"/>
                <a:gd name="T3" fmla="*/ 16 h 17"/>
                <a:gd name="T4" fmla="*/ 91 w 92"/>
                <a:gd name="T5" fmla="*/ 16 h 17"/>
                <a:gd name="T6" fmla="*/ 91 w 92"/>
                <a:gd name="T7" fmla="*/ 0 h 17"/>
                <a:gd name="T8" fmla="*/ 2 w 92"/>
                <a:gd name="T9" fmla="*/ 0 h 17"/>
                <a:gd name="T10" fmla="*/ 0 w 9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2"/>
                <a:gd name="T19" fmla="*/ 0 h 17"/>
                <a:gd name="T20" fmla="*/ 92 w 9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2" h="17">
                  <a:moveTo>
                    <a:pt x="0" y="0"/>
                  </a:moveTo>
                  <a:lnTo>
                    <a:pt x="0" y="16"/>
                  </a:lnTo>
                  <a:lnTo>
                    <a:pt x="91" y="16"/>
                  </a:lnTo>
                  <a:lnTo>
                    <a:pt x="91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74" name="Freeform 850"/>
            <p:cNvSpPr>
              <a:spLocks/>
            </p:cNvSpPr>
            <p:nvPr/>
          </p:nvSpPr>
          <p:spPr bwMode="auto">
            <a:xfrm>
              <a:off x="3973" y="3414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4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4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75" name="Freeform 851"/>
            <p:cNvSpPr>
              <a:spLocks/>
            </p:cNvSpPr>
            <p:nvPr/>
          </p:nvSpPr>
          <p:spPr bwMode="auto">
            <a:xfrm>
              <a:off x="3972" y="3413"/>
              <a:ext cx="19" cy="17"/>
            </a:xfrm>
            <a:custGeom>
              <a:avLst/>
              <a:gdLst>
                <a:gd name="T0" fmla="*/ 2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2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2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76" name="Freeform 852"/>
            <p:cNvSpPr>
              <a:spLocks/>
            </p:cNvSpPr>
            <p:nvPr/>
          </p:nvSpPr>
          <p:spPr bwMode="auto">
            <a:xfrm>
              <a:off x="3987" y="3414"/>
              <a:ext cx="89" cy="17"/>
            </a:xfrm>
            <a:custGeom>
              <a:avLst/>
              <a:gdLst>
                <a:gd name="T0" fmla="*/ 0 w 89"/>
                <a:gd name="T1" fmla="*/ 0 h 17"/>
                <a:gd name="T2" fmla="*/ 0 w 89"/>
                <a:gd name="T3" fmla="*/ 16 h 17"/>
                <a:gd name="T4" fmla="*/ 86 w 89"/>
                <a:gd name="T5" fmla="*/ 16 h 17"/>
                <a:gd name="T6" fmla="*/ 88 w 89"/>
                <a:gd name="T7" fmla="*/ 0 h 17"/>
                <a:gd name="T8" fmla="*/ 0 w 8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7"/>
                <a:gd name="T17" fmla="*/ 89 w 8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7">
                  <a:moveTo>
                    <a:pt x="0" y="0"/>
                  </a:moveTo>
                  <a:lnTo>
                    <a:pt x="0" y="16"/>
                  </a:lnTo>
                  <a:lnTo>
                    <a:pt x="86" y="16"/>
                  </a:ln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77" name="Freeform 853"/>
            <p:cNvSpPr>
              <a:spLocks/>
            </p:cNvSpPr>
            <p:nvPr/>
          </p:nvSpPr>
          <p:spPr bwMode="auto">
            <a:xfrm>
              <a:off x="3987" y="3413"/>
              <a:ext cx="88" cy="17"/>
            </a:xfrm>
            <a:custGeom>
              <a:avLst/>
              <a:gdLst>
                <a:gd name="T0" fmla="*/ 0 w 88"/>
                <a:gd name="T1" fmla="*/ 0 h 17"/>
                <a:gd name="T2" fmla="*/ 0 w 88"/>
                <a:gd name="T3" fmla="*/ 16 h 17"/>
                <a:gd name="T4" fmla="*/ 87 w 88"/>
                <a:gd name="T5" fmla="*/ 16 h 17"/>
                <a:gd name="T6" fmla="*/ 87 w 88"/>
                <a:gd name="T7" fmla="*/ 0 h 17"/>
                <a:gd name="T8" fmla="*/ 0 w 8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7"/>
                <a:gd name="T17" fmla="*/ 88 w 8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7">
                  <a:moveTo>
                    <a:pt x="0" y="0"/>
                  </a:moveTo>
                  <a:lnTo>
                    <a:pt x="0" y="16"/>
                  </a:lnTo>
                  <a:lnTo>
                    <a:pt x="87" y="16"/>
                  </a:lnTo>
                  <a:lnTo>
                    <a:pt x="87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78" name="Freeform 854"/>
            <p:cNvSpPr>
              <a:spLocks/>
            </p:cNvSpPr>
            <p:nvPr/>
          </p:nvSpPr>
          <p:spPr bwMode="auto">
            <a:xfrm>
              <a:off x="4082" y="3414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0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79" name="Freeform 855"/>
            <p:cNvSpPr>
              <a:spLocks/>
            </p:cNvSpPr>
            <p:nvPr/>
          </p:nvSpPr>
          <p:spPr bwMode="auto">
            <a:xfrm>
              <a:off x="4081" y="3413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2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2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80" name="Freeform 856"/>
            <p:cNvSpPr>
              <a:spLocks/>
            </p:cNvSpPr>
            <p:nvPr/>
          </p:nvSpPr>
          <p:spPr bwMode="auto">
            <a:xfrm>
              <a:off x="4094" y="3399"/>
              <a:ext cx="20" cy="17"/>
            </a:xfrm>
            <a:custGeom>
              <a:avLst/>
              <a:gdLst>
                <a:gd name="T0" fmla="*/ 19 w 20"/>
                <a:gd name="T1" fmla="*/ 16 h 17"/>
                <a:gd name="T2" fmla="*/ 19 w 20"/>
                <a:gd name="T3" fmla="*/ 0 h 17"/>
                <a:gd name="T4" fmla="*/ 0 w 20"/>
                <a:gd name="T5" fmla="*/ 0 h 17"/>
                <a:gd name="T6" fmla="*/ 0 w 20"/>
                <a:gd name="T7" fmla="*/ 16 h 17"/>
                <a:gd name="T8" fmla="*/ 19 w 20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9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81" name="Freeform 857"/>
            <p:cNvSpPr>
              <a:spLocks/>
            </p:cNvSpPr>
            <p:nvPr/>
          </p:nvSpPr>
          <p:spPr bwMode="auto">
            <a:xfrm>
              <a:off x="4094" y="3398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82" name="Freeform 858"/>
            <p:cNvSpPr>
              <a:spLocks/>
            </p:cNvSpPr>
            <p:nvPr/>
          </p:nvSpPr>
          <p:spPr bwMode="auto">
            <a:xfrm>
              <a:off x="4094" y="3403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18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2 h 17"/>
                <a:gd name="T10" fmla="*/ 0 w 2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7"/>
                <a:gd name="T20" fmla="*/ 22 w 2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7">
                  <a:moveTo>
                    <a:pt x="0" y="0"/>
                  </a:move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83" name="Freeform 859"/>
            <p:cNvSpPr>
              <a:spLocks/>
            </p:cNvSpPr>
            <p:nvPr/>
          </p:nvSpPr>
          <p:spPr bwMode="auto">
            <a:xfrm>
              <a:off x="4094" y="3403"/>
              <a:ext cx="20" cy="17"/>
            </a:xfrm>
            <a:custGeom>
              <a:avLst/>
              <a:gdLst>
                <a:gd name="T0" fmla="*/ 0 w 20"/>
                <a:gd name="T1" fmla="*/ 0 h 17"/>
                <a:gd name="T2" fmla="*/ 19 w 20"/>
                <a:gd name="T3" fmla="*/ 0 h 17"/>
                <a:gd name="T4" fmla="*/ 19 w 20"/>
                <a:gd name="T5" fmla="*/ 16 h 17"/>
                <a:gd name="T6" fmla="*/ 0 w 20"/>
                <a:gd name="T7" fmla="*/ 16 h 17"/>
                <a:gd name="T8" fmla="*/ 0 w 2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0" y="0"/>
                  </a:moveTo>
                  <a:lnTo>
                    <a:pt x="19" y="0"/>
                  </a:lnTo>
                  <a:lnTo>
                    <a:pt x="19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84" name="Freeform 860"/>
            <p:cNvSpPr>
              <a:spLocks/>
            </p:cNvSpPr>
            <p:nvPr/>
          </p:nvSpPr>
          <p:spPr bwMode="auto">
            <a:xfrm>
              <a:off x="4094" y="3405"/>
              <a:ext cx="21" cy="17"/>
            </a:xfrm>
            <a:custGeom>
              <a:avLst/>
              <a:gdLst>
                <a:gd name="T0" fmla="*/ 0 w 21"/>
                <a:gd name="T1" fmla="*/ 0 h 17"/>
                <a:gd name="T2" fmla="*/ 20 w 21"/>
                <a:gd name="T3" fmla="*/ 0 h 17"/>
                <a:gd name="T4" fmla="*/ 20 w 21"/>
                <a:gd name="T5" fmla="*/ 16 h 17"/>
                <a:gd name="T6" fmla="*/ 0 w 21"/>
                <a:gd name="T7" fmla="*/ 16 h 17"/>
                <a:gd name="T8" fmla="*/ 0 w 2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0" y="0"/>
                  </a:moveTo>
                  <a:lnTo>
                    <a:pt x="20" y="0"/>
                  </a:lnTo>
                  <a:lnTo>
                    <a:pt x="20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85" name="Freeform 861"/>
            <p:cNvSpPr>
              <a:spLocks/>
            </p:cNvSpPr>
            <p:nvPr/>
          </p:nvSpPr>
          <p:spPr bwMode="auto">
            <a:xfrm>
              <a:off x="4102" y="3411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86" name="Freeform 862"/>
            <p:cNvSpPr>
              <a:spLocks/>
            </p:cNvSpPr>
            <p:nvPr/>
          </p:nvSpPr>
          <p:spPr bwMode="auto">
            <a:xfrm>
              <a:off x="4101" y="3411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87" name="Freeform 863"/>
            <p:cNvSpPr>
              <a:spLocks/>
            </p:cNvSpPr>
            <p:nvPr/>
          </p:nvSpPr>
          <p:spPr bwMode="auto">
            <a:xfrm>
              <a:off x="4094" y="3414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2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88" name="Freeform 864"/>
            <p:cNvSpPr>
              <a:spLocks/>
            </p:cNvSpPr>
            <p:nvPr/>
          </p:nvSpPr>
          <p:spPr bwMode="auto">
            <a:xfrm>
              <a:off x="4094" y="3413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0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0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89" name="Freeform 865"/>
            <p:cNvSpPr>
              <a:spLocks/>
            </p:cNvSpPr>
            <p:nvPr/>
          </p:nvSpPr>
          <p:spPr bwMode="auto">
            <a:xfrm>
              <a:off x="4120" y="3399"/>
              <a:ext cx="22" cy="17"/>
            </a:xfrm>
            <a:custGeom>
              <a:avLst/>
              <a:gdLst>
                <a:gd name="T0" fmla="*/ 0 w 22"/>
                <a:gd name="T1" fmla="*/ 16 h 17"/>
                <a:gd name="T2" fmla="*/ 0 w 22"/>
                <a:gd name="T3" fmla="*/ 0 h 17"/>
                <a:gd name="T4" fmla="*/ 18 w 22"/>
                <a:gd name="T5" fmla="*/ 0 h 17"/>
                <a:gd name="T6" fmla="*/ 21 w 22"/>
                <a:gd name="T7" fmla="*/ 16 h 17"/>
                <a:gd name="T8" fmla="*/ 0 w 2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90" name="Freeform 866"/>
            <p:cNvSpPr>
              <a:spLocks/>
            </p:cNvSpPr>
            <p:nvPr/>
          </p:nvSpPr>
          <p:spPr bwMode="auto">
            <a:xfrm>
              <a:off x="4119" y="3398"/>
              <a:ext cx="22" cy="17"/>
            </a:xfrm>
            <a:custGeom>
              <a:avLst/>
              <a:gdLst>
                <a:gd name="T0" fmla="*/ 0 w 22"/>
                <a:gd name="T1" fmla="*/ 16 h 17"/>
                <a:gd name="T2" fmla="*/ 0 w 22"/>
                <a:gd name="T3" fmla="*/ 0 h 17"/>
                <a:gd name="T4" fmla="*/ 18 w 22"/>
                <a:gd name="T5" fmla="*/ 0 h 17"/>
                <a:gd name="T6" fmla="*/ 21 w 22"/>
                <a:gd name="T7" fmla="*/ 16 h 17"/>
                <a:gd name="T8" fmla="*/ 0 w 2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91" name="Freeform 867"/>
            <p:cNvSpPr>
              <a:spLocks/>
            </p:cNvSpPr>
            <p:nvPr/>
          </p:nvSpPr>
          <p:spPr bwMode="auto">
            <a:xfrm>
              <a:off x="4121" y="3403"/>
              <a:ext cx="28" cy="17"/>
            </a:xfrm>
            <a:custGeom>
              <a:avLst/>
              <a:gdLst>
                <a:gd name="T0" fmla="*/ 0 w 28"/>
                <a:gd name="T1" fmla="*/ 0 h 17"/>
                <a:gd name="T2" fmla="*/ 20 w 28"/>
                <a:gd name="T3" fmla="*/ 0 h 17"/>
                <a:gd name="T4" fmla="*/ 27 w 28"/>
                <a:gd name="T5" fmla="*/ 16 h 17"/>
                <a:gd name="T6" fmla="*/ 3 w 28"/>
                <a:gd name="T7" fmla="*/ 16 h 17"/>
                <a:gd name="T8" fmla="*/ 0 w 2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17"/>
                <a:gd name="T17" fmla="*/ 28 w 2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17">
                  <a:moveTo>
                    <a:pt x="0" y="0"/>
                  </a:moveTo>
                  <a:lnTo>
                    <a:pt x="20" y="0"/>
                  </a:lnTo>
                  <a:lnTo>
                    <a:pt x="27" y="16"/>
                  </a:lnTo>
                  <a:lnTo>
                    <a:pt x="3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92" name="Freeform 868"/>
            <p:cNvSpPr>
              <a:spLocks/>
            </p:cNvSpPr>
            <p:nvPr/>
          </p:nvSpPr>
          <p:spPr bwMode="auto">
            <a:xfrm>
              <a:off x="4120" y="3403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0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0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93" name="Freeform 869"/>
            <p:cNvSpPr>
              <a:spLocks/>
            </p:cNvSpPr>
            <p:nvPr/>
          </p:nvSpPr>
          <p:spPr bwMode="auto">
            <a:xfrm>
              <a:off x="4120" y="3405"/>
              <a:ext cx="24" cy="17"/>
            </a:xfrm>
            <a:custGeom>
              <a:avLst/>
              <a:gdLst>
                <a:gd name="T0" fmla="*/ 0 w 24"/>
                <a:gd name="T1" fmla="*/ 0 h 17"/>
                <a:gd name="T2" fmla="*/ 21 w 24"/>
                <a:gd name="T3" fmla="*/ 0 h 17"/>
                <a:gd name="T4" fmla="*/ 23 w 24"/>
                <a:gd name="T5" fmla="*/ 16 h 17"/>
                <a:gd name="T6" fmla="*/ 0 w 24"/>
                <a:gd name="T7" fmla="*/ 16 h 17"/>
                <a:gd name="T8" fmla="*/ 0 w 2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0" y="0"/>
                  </a:moveTo>
                  <a:lnTo>
                    <a:pt x="21" y="0"/>
                  </a:lnTo>
                  <a:lnTo>
                    <a:pt x="2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94" name="Freeform 870"/>
            <p:cNvSpPr>
              <a:spLocks/>
            </p:cNvSpPr>
            <p:nvPr/>
          </p:nvSpPr>
          <p:spPr bwMode="auto">
            <a:xfrm>
              <a:off x="4121" y="3407"/>
              <a:ext cx="25" cy="17"/>
            </a:xfrm>
            <a:custGeom>
              <a:avLst/>
              <a:gdLst>
                <a:gd name="T0" fmla="*/ 0 w 25"/>
                <a:gd name="T1" fmla="*/ 0 h 17"/>
                <a:gd name="T2" fmla="*/ 22 w 25"/>
                <a:gd name="T3" fmla="*/ 0 h 17"/>
                <a:gd name="T4" fmla="*/ 24 w 25"/>
                <a:gd name="T5" fmla="*/ 16 h 17"/>
                <a:gd name="T6" fmla="*/ 0 w 25"/>
                <a:gd name="T7" fmla="*/ 16 h 17"/>
                <a:gd name="T8" fmla="*/ 0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0" y="0"/>
                  </a:moveTo>
                  <a:lnTo>
                    <a:pt x="22" y="0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95" name="Freeform 871"/>
            <p:cNvSpPr>
              <a:spLocks/>
            </p:cNvSpPr>
            <p:nvPr/>
          </p:nvSpPr>
          <p:spPr bwMode="auto">
            <a:xfrm>
              <a:off x="4122" y="3411"/>
              <a:ext cx="25" cy="17"/>
            </a:xfrm>
            <a:custGeom>
              <a:avLst/>
              <a:gdLst>
                <a:gd name="T0" fmla="*/ 24 w 25"/>
                <a:gd name="T1" fmla="*/ 0 h 17"/>
                <a:gd name="T2" fmla="*/ 24 w 25"/>
                <a:gd name="T3" fmla="*/ 16 h 17"/>
                <a:gd name="T4" fmla="*/ 0 w 25"/>
                <a:gd name="T5" fmla="*/ 16 h 17"/>
                <a:gd name="T6" fmla="*/ 0 w 25"/>
                <a:gd name="T7" fmla="*/ 0 h 17"/>
                <a:gd name="T8" fmla="*/ 24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0"/>
                  </a:move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96" name="Freeform 872"/>
            <p:cNvSpPr>
              <a:spLocks/>
            </p:cNvSpPr>
            <p:nvPr/>
          </p:nvSpPr>
          <p:spPr bwMode="auto">
            <a:xfrm>
              <a:off x="4123" y="3413"/>
              <a:ext cx="26" cy="17"/>
            </a:xfrm>
            <a:custGeom>
              <a:avLst/>
              <a:gdLst>
                <a:gd name="T0" fmla="*/ 0 w 26"/>
                <a:gd name="T1" fmla="*/ 0 h 17"/>
                <a:gd name="T2" fmla="*/ 23 w 26"/>
                <a:gd name="T3" fmla="*/ 0 h 17"/>
                <a:gd name="T4" fmla="*/ 25 w 26"/>
                <a:gd name="T5" fmla="*/ 16 h 17"/>
                <a:gd name="T6" fmla="*/ 0 w 26"/>
                <a:gd name="T7" fmla="*/ 16 h 17"/>
                <a:gd name="T8" fmla="*/ 0 w 2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7"/>
                <a:gd name="T17" fmla="*/ 26 w 2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7">
                  <a:moveTo>
                    <a:pt x="0" y="0"/>
                  </a:moveTo>
                  <a:lnTo>
                    <a:pt x="23" y="0"/>
                  </a:lnTo>
                  <a:lnTo>
                    <a:pt x="2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97" name="Freeform 873"/>
            <p:cNvSpPr>
              <a:spLocks/>
            </p:cNvSpPr>
            <p:nvPr/>
          </p:nvSpPr>
          <p:spPr bwMode="auto">
            <a:xfrm>
              <a:off x="3991" y="3362"/>
              <a:ext cx="162" cy="34"/>
            </a:xfrm>
            <a:custGeom>
              <a:avLst/>
              <a:gdLst>
                <a:gd name="T0" fmla="*/ 0 w 162"/>
                <a:gd name="T1" fmla="*/ 0 h 34"/>
                <a:gd name="T2" fmla="*/ 161 w 162"/>
                <a:gd name="T3" fmla="*/ 0 h 34"/>
                <a:gd name="T4" fmla="*/ 161 w 162"/>
                <a:gd name="T5" fmla="*/ 33 h 34"/>
                <a:gd name="T6" fmla="*/ 0 w 162"/>
                <a:gd name="T7" fmla="*/ 33 h 34"/>
                <a:gd name="T8" fmla="*/ 0 w 162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2"/>
                <a:gd name="T16" fmla="*/ 0 h 34"/>
                <a:gd name="T17" fmla="*/ 162 w 162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2" h="34">
                  <a:moveTo>
                    <a:pt x="0" y="0"/>
                  </a:moveTo>
                  <a:lnTo>
                    <a:pt x="161" y="0"/>
                  </a:lnTo>
                  <a:lnTo>
                    <a:pt x="161" y="33"/>
                  </a:lnTo>
                  <a:lnTo>
                    <a:pt x="0" y="3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98" name="Freeform 874"/>
            <p:cNvSpPr>
              <a:spLocks/>
            </p:cNvSpPr>
            <p:nvPr/>
          </p:nvSpPr>
          <p:spPr bwMode="auto">
            <a:xfrm>
              <a:off x="4056" y="3377"/>
              <a:ext cx="54" cy="17"/>
            </a:xfrm>
            <a:custGeom>
              <a:avLst/>
              <a:gdLst>
                <a:gd name="T0" fmla="*/ 0 w 54"/>
                <a:gd name="T1" fmla="*/ 0 h 17"/>
                <a:gd name="T2" fmla="*/ 53 w 54"/>
                <a:gd name="T3" fmla="*/ 0 h 17"/>
                <a:gd name="T4" fmla="*/ 53 w 54"/>
                <a:gd name="T5" fmla="*/ 16 h 17"/>
                <a:gd name="T6" fmla="*/ 0 w 54"/>
                <a:gd name="T7" fmla="*/ 16 h 17"/>
                <a:gd name="T8" fmla="*/ 0 w 5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7"/>
                <a:gd name="T17" fmla="*/ 54 w 5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7">
                  <a:moveTo>
                    <a:pt x="0" y="0"/>
                  </a:moveTo>
                  <a:lnTo>
                    <a:pt x="53" y="0"/>
                  </a:lnTo>
                  <a:lnTo>
                    <a:pt x="5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99" name="Freeform 875"/>
            <p:cNvSpPr>
              <a:spLocks/>
            </p:cNvSpPr>
            <p:nvPr/>
          </p:nvSpPr>
          <p:spPr bwMode="auto">
            <a:xfrm>
              <a:off x="4056" y="3386"/>
              <a:ext cx="54" cy="17"/>
            </a:xfrm>
            <a:custGeom>
              <a:avLst/>
              <a:gdLst>
                <a:gd name="T0" fmla="*/ 0 w 54"/>
                <a:gd name="T1" fmla="*/ 0 h 17"/>
                <a:gd name="T2" fmla="*/ 53 w 54"/>
                <a:gd name="T3" fmla="*/ 0 h 17"/>
                <a:gd name="T4" fmla="*/ 53 w 54"/>
                <a:gd name="T5" fmla="*/ 16 h 17"/>
                <a:gd name="T6" fmla="*/ 0 w 54"/>
                <a:gd name="T7" fmla="*/ 16 h 17"/>
                <a:gd name="T8" fmla="*/ 0 w 5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7"/>
                <a:gd name="T17" fmla="*/ 54 w 5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7">
                  <a:moveTo>
                    <a:pt x="0" y="0"/>
                  </a:moveTo>
                  <a:lnTo>
                    <a:pt x="53" y="0"/>
                  </a:lnTo>
                  <a:lnTo>
                    <a:pt x="5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00" name="Freeform 876"/>
            <p:cNvSpPr>
              <a:spLocks/>
            </p:cNvSpPr>
            <p:nvPr/>
          </p:nvSpPr>
          <p:spPr bwMode="auto">
            <a:xfrm>
              <a:off x="4069" y="3378"/>
              <a:ext cx="31" cy="17"/>
            </a:xfrm>
            <a:custGeom>
              <a:avLst/>
              <a:gdLst>
                <a:gd name="T0" fmla="*/ 2 w 31"/>
                <a:gd name="T1" fmla="*/ 0 h 17"/>
                <a:gd name="T2" fmla="*/ 20 w 31"/>
                <a:gd name="T3" fmla="*/ 0 h 17"/>
                <a:gd name="T4" fmla="*/ 21 w 31"/>
                <a:gd name="T5" fmla="*/ 8 h 17"/>
                <a:gd name="T6" fmla="*/ 30 w 31"/>
                <a:gd name="T7" fmla="*/ 8 h 17"/>
                <a:gd name="T8" fmla="*/ 30 w 31"/>
                <a:gd name="T9" fmla="*/ 16 h 17"/>
                <a:gd name="T10" fmla="*/ 0 w 31"/>
                <a:gd name="T11" fmla="*/ 16 h 17"/>
                <a:gd name="T12" fmla="*/ 0 w 31"/>
                <a:gd name="T13" fmla="*/ 8 h 17"/>
                <a:gd name="T14" fmla="*/ 2 w 31"/>
                <a:gd name="T15" fmla="*/ 8 h 17"/>
                <a:gd name="T16" fmla="*/ 2 w 31"/>
                <a:gd name="T17" fmla="*/ 4 h 17"/>
                <a:gd name="T18" fmla="*/ 2 w 31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17"/>
                <a:gd name="T32" fmla="*/ 31 w 31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17">
                  <a:moveTo>
                    <a:pt x="2" y="0"/>
                  </a:moveTo>
                  <a:lnTo>
                    <a:pt x="20" y="0"/>
                  </a:lnTo>
                  <a:lnTo>
                    <a:pt x="21" y="8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01" name="Freeform 877"/>
            <p:cNvSpPr>
              <a:spLocks/>
            </p:cNvSpPr>
            <p:nvPr/>
          </p:nvSpPr>
          <p:spPr bwMode="auto">
            <a:xfrm>
              <a:off x="4069" y="3380"/>
              <a:ext cx="31" cy="17"/>
            </a:xfrm>
            <a:custGeom>
              <a:avLst/>
              <a:gdLst>
                <a:gd name="T0" fmla="*/ 0 w 31"/>
                <a:gd name="T1" fmla="*/ 16 h 17"/>
                <a:gd name="T2" fmla="*/ 2 w 31"/>
                <a:gd name="T3" fmla="*/ 0 h 17"/>
                <a:gd name="T4" fmla="*/ 21 w 31"/>
                <a:gd name="T5" fmla="*/ 0 h 17"/>
                <a:gd name="T6" fmla="*/ 21 w 31"/>
                <a:gd name="T7" fmla="*/ 8 h 17"/>
                <a:gd name="T8" fmla="*/ 30 w 31"/>
                <a:gd name="T9" fmla="*/ 8 h 17"/>
                <a:gd name="T10" fmla="*/ 30 w 31"/>
                <a:gd name="T11" fmla="*/ 16 h 17"/>
                <a:gd name="T12" fmla="*/ 0 w 31"/>
                <a:gd name="T13" fmla="*/ 16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17"/>
                <a:gd name="T23" fmla="*/ 31 w 31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17">
                  <a:moveTo>
                    <a:pt x="0" y="16"/>
                  </a:moveTo>
                  <a:lnTo>
                    <a:pt x="2" y="0"/>
                  </a:lnTo>
                  <a:lnTo>
                    <a:pt x="21" y="0"/>
                  </a:lnTo>
                  <a:lnTo>
                    <a:pt x="21" y="8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02" name="Freeform 878"/>
            <p:cNvSpPr>
              <a:spLocks/>
            </p:cNvSpPr>
            <p:nvPr/>
          </p:nvSpPr>
          <p:spPr bwMode="auto">
            <a:xfrm>
              <a:off x="4056" y="3368"/>
              <a:ext cx="54" cy="17"/>
            </a:xfrm>
            <a:custGeom>
              <a:avLst/>
              <a:gdLst>
                <a:gd name="T0" fmla="*/ 0 w 54"/>
                <a:gd name="T1" fmla="*/ 0 h 17"/>
                <a:gd name="T2" fmla="*/ 53 w 54"/>
                <a:gd name="T3" fmla="*/ 0 h 17"/>
                <a:gd name="T4" fmla="*/ 53 w 54"/>
                <a:gd name="T5" fmla="*/ 16 h 17"/>
                <a:gd name="T6" fmla="*/ 0 w 54"/>
                <a:gd name="T7" fmla="*/ 16 h 17"/>
                <a:gd name="T8" fmla="*/ 0 w 5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17"/>
                <a:gd name="T17" fmla="*/ 54 w 5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17">
                  <a:moveTo>
                    <a:pt x="0" y="0"/>
                  </a:moveTo>
                  <a:lnTo>
                    <a:pt x="53" y="0"/>
                  </a:lnTo>
                  <a:lnTo>
                    <a:pt x="5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03" name="Freeform 879"/>
            <p:cNvSpPr>
              <a:spLocks/>
            </p:cNvSpPr>
            <p:nvPr/>
          </p:nvSpPr>
          <p:spPr bwMode="auto">
            <a:xfrm>
              <a:off x="4056" y="3366"/>
              <a:ext cx="48" cy="17"/>
            </a:xfrm>
            <a:custGeom>
              <a:avLst/>
              <a:gdLst>
                <a:gd name="T0" fmla="*/ 0 w 48"/>
                <a:gd name="T1" fmla="*/ 16 h 17"/>
                <a:gd name="T2" fmla="*/ 0 w 48"/>
                <a:gd name="T3" fmla="*/ 0 h 17"/>
                <a:gd name="T4" fmla="*/ 47 w 48"/>
                <a:gd name="T5" fmla="*/ 0 h 17"/>
                <a:gd name="T6" fmla="*/ 47 w 48"/>
                <a:gd name="T7" fmla="*/ 16 h 17"/>
                <a:gd name="T8" fmla="*/ 0 w 4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7"/>
                <a:gd name="T17" fmla="*/ 48 w 4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7">
                  <a:moveTo>
                    <a:pt x="0" y="16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04" name="Freeform 880"/>
            <p:cNvSpPr>
              <a:spLocks/>
            </p:cNvSpPr>
            <p:nvPr/>
          </p:nvSpPr>
          <p:spPr bwMode="auto">
            <a:xfrm>
              <a:off x="4056" y="3369"/>
              <a:ext cx="54" cy="17"/>
            </a:xfrm>
            <a:custGeom>
              <a:avLst/>
              <a:gdLst>
                <a:gd name="T0" fmla="*/ 0 w 54"/>
                <a:gd name="T1" fmla="*/ 0 h 17"/>
                <a:gd name="T2" fmla="*/ 0 w 54"/>
                <a:gd name="T3" fmla="*/ 16 h 17"/>
                <a:gd name="T4" fmla="*/ 53 w 54"/>
                <a:gd name="T5" fmla="*/ 16 h 17"/>
                <a:gd name="T6" fmla="*/ 53 w 54"/>
                <a:gd name="T7" fmla="*/ 0 h 17"/>
                <a:gd name="T8" fmla="*/ 33 w 54"/>
                <a:gd name="T9" fmla="*/ 0 h 17"/>
                <a:gd name="T10" fmla="*/ 33 w 54"/>
                <a:gd name="T11" fmla="*/ 14 h 17"/>
                <a:gd name="T12" fmla="*/ 15 w 54"/>
                <a:gd name="T13" fmla="*/ 14 h 17"/>
                <a:gd name="T14" fmla="*/ 15 w 54"/>
                <a:gd name="T15" fmla="*/ 0 h 17"/>
                <a:gd name="T16" fmla="*/ 0 w 54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"/>
                <a:gd name="T28" fmla="*/ 0 h 17"/>
                <a:gd name="T29" fmla="*/ 54 w 54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" h="17">
                  <a:moveTo>
                    <a:pt x="0" y="0"/>
                  </a:moveTo>
                  <a:lnTo>
                    <a:pt x="0" y="16"/>
                  </a:lnTo>
                  <a:lnTo>
                    <a:pt x="53" y="16"/>
                  </a:lnTo>
                  <a:lnTo>
                    <a:pt x="53" y="0"/>
                  </a:lnTo>
                  <a:lnTo>
                    <a:pt x="33" y="0"/>
                  </a:lnTo>
                  <a:lnTo>
                    <a:pt x="33" y="14"/>
                  </a:lnTo>
                  <a:lnTo>
                    <a:pt x="15" y="14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05" name="Freeform 881"/>
            <p:cNvSpPr>
              <a:spLocks/>
            </p:cNvSpPr>
            <p:nvPr/>
          </p:nvSpPr>
          <p:spPr bwMode="auto">
            <a:xfrm>
              <a:off x="4071" y="3368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06" name="Freeform 882"/>
            <p:cNvSpPr>
              <a:spLocks/>
            </p:cNvSpPr>
            <p:nvPr/>
          </p:nvSpPr>
          <p:spPr bwMode="auto">
            <a:xfrm>
              <a:off x="4089" y="3369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07" name="Freeform 883"/>
            <p:cNvSpPr>
              <a:spLocks/>
            </p:cNvSpPr>
            <p:nvPr/>
          </p:nvSpPr>
          <p:spPr bwMode="auto">
            <a:xfrm>
              <a:off x="4058" y="3369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08" name="Freeform 884"/>
            <p:cNvSpPr>
              <a:spLocks/>
            </p:cNvSpPr>
            <p:nvPr/>
          </p:nvSpPr>
          <p:spPr bwMode="auto">
            <a:xfrm>
              <a:off x="4071" y="3371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09" name="Freeform 885"/>
            <p:cNvSpPr>
              <a:spLocks/>
            </p:cNvSpPr>
            <p:nvPr/>
          </p:nvSpPr>
          <p:spPr bwMode="auto">
            <a:xfrm>
              <a:off x="4071" y="3381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10" name="Freeform 886"/>
            <p:cNvSpPr>
              <a:spLocks/>
            </p:cNvSpPr>
            <p:nvPr/>
          </p:nvSpPr>
          <p:spPr bwMode="auto">
            <a:xfrm>
              <a:off x="4071" y="3380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11" name="Freeform 887"/>
            <p:cNvSpPr>
              <a:spLocks/>
            </p:cNvSpPr>
            <p:nvPr/>
          </p:nvSpPr>
          <p:spPr bwMode="auto">
            <a:xfrm>
              <a:off x="4095" y="3368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12" name="Freeform 888"/>
            <p:cNvSpPr>
              <a:spLocks/>
            </p:cNvSpPr>
            <p:nvPr/>
          </p:nvSpPr>
          <p:spPr bwMode="auto">
            <a:xfrm>
              <a:off x="4095" y="3367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13" name="Freeform 889"/>
            <p:cNvSpPr>
              <a:spLocks/>
            </p:cNvSpPr>
            <p:nvPr/>
          </p:nvSpPr>
          <p:spPr bwMode="auto">
            <a:xfrm>
              <a:off x="4093" y="3381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14" name="Freeform 890"/>
            <p:cNvSpPr>
              <a:spLocks/>
            </p:cNvSpPr>
            <p:nvPr/>
          </p:nvSpPr>
          <p:spPr bwMode="auto">
            <a:xfrm>
              <a:off x="4091" y="3380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15" name="Freeform 891"/>
            <p:cNvSpPr>
              <a:spLocks/>
            </p:cNvSpPr>
            <p:nvPr/>
          </p:nvSpPr>
          <p:spPr bwMode="auto">
            <a:xfrm>
              <a:off x="4117" y="3381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16" name="Line 892"/>
            <p:cNvSpPr>
              <a:spLocks noChangeShapeType="1"/>
            </p:cNvSpPr>
            <p:nvPr/>
          </p:nvSpPr>
          <p:spPr bwMode="auto">
            <a:xfrm>
              <a:off x="3991" y="3367"/>
              <a:ext cx="16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717" name="Line 893"/>
            <p:cNvSpPr>
              <a:spLocks noChangeShapeType="1"/>
            </p:cNvSpPr>
            <p:nvPr/>
          </p:nvSpPr>
          <p:spPr bwMode="auto">
            <a:xfrm>
              <a:off x="3991" y="3372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718" name="Line 894"/>
            <p:cNvSpPr>
              <a:spLocks noChangeShapeType="1"/>
            </p:cNvSpPr>
            <p:nvPr/>
          </p:nvSpPr>
          <p:spPr bwMode="auto">
            <a:xfrm>
              <a:off x="3991" y="3377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719" name="Line 895"/>
            <p:cNvSpPr>
              <a:spLocks noChangeShapeType="1"/>
            </p:cNvSpPr>
            <p:nvPr/>
          </p:nvSpPr>
          <p:spPr bwMode="auto">
            <a:xfrm>
              <a:off x="3991" y="3383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720" name="Line 896"/>
            <p:cNvSpPr>
              <a:spLocks noChangeShapeType="1"/>
            </p:cNvSpPr>
            <p:nvPr/>
          </p:nvSpPr>
          <p:spPr bwMode="auto">
            <a:xfrm>
              <a:off x="3991" y="3388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721" name="Line 897"/>
            <p:cNvSpPr>
              <a:spLocks noChangeShapeType="1"/>
            </p:cNvSpPr>
            <p:nvPr/>
          </p:nvSpPr>
          <p:spPr bwMode="auto">
            <a:xfrm>
              <a:off x="3991" y="3393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722" name="Line 898"/>
            <p:cNvSpPr>
              <a:spLocks noChangeShapeType="1"/>
            </p:cNvSpPr>
            <p:nvPr/>
          </p:nvSpPr>
          <p:spPr bwMode="auto">
            <a:xfrm flipH="1">
              <a:off x="4113" y="3377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723" name="Line 899"/>
            <p:cNvSpPr>
              <a:spLocks noChangeShapeType="1"/>
            </p:cNvSpPr>
            <p:nvPr/>
          </p:nvSpPr>
          <p:spPr bwMode="auto">
            <a:xfrm flipH="1">
              <a:off x="4113" y="3393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724" name="Line 900"/>
            <p:cNvSpPr>
              <a:spLocks noChangeShapeType="1"/>
            </p:cNvSpPr>
            <p:nvPr/>
          </p:nvSpPr>
          <p:spPr bwMode="auto">
            <a:xfrm flipH="1">
              <a:off x="4113" y="3388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725" name="Line 901"/>
            <p:cNvSpPr>
              <a:spLocks noChangeShapeType="1"/>
            </p:cNvSpPr>
            <p:nvPr/>
          </p:nvSpPr>
          <p:spPr bwMode="auto">
            <a:xfrm flipH="1">
              <a:off x="4113" y="3383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726" name="Freeform 902"/>
            <p:cNvSpPr>
              <a:spLocks/>
            </p:cNvSpPr>
            <p:nvPr/>
          </p:nvSpPr>
          <p:spPr bwMode="auto">
            <a:xfrm>
              <a:off x="4113" y="3368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27" name="Freeform 903"/>
            <p:cNvSpPr>
              <a:spLocks/>
            </p:cNvSpPr>
            <p:nvPr/>
          </p:nvSpPr>
          <p:spPr bwMode="auto">
            <a:xfrm>
              <a:off x="4141" y="3371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28" name="Freeform 904"/>
            <p:cNvSpPr>
              <a:spLocks/>
            </p:cNvSpPr>
            <p:nvPr/>
          </p:nvSpPr>
          <p:spPr bwMode="auto">
            <a:xfrm>
              <a:off x="4129" y="3371"/>
              <a:ext cx="19" cy="17"/>
            </a:xfrm>
            <a:custGeom>
              <a:avLst/>
              <a:gdLst>
                <a:gd name="T0" fmla="*/ 18 w 19"/>
                <a:gd name="T1" fmla="*/ 8 h 17"/>
                <a:gd name="T2" fmla="*/ 14 w 19"/>
                <a:gd name="T3" fmla="*/ 13 h 17"/>
                <a:gd name="T4" fmla="*/ 9 w 19"/>
                <a:gd name="T5" fmla="*/ 16 h 17"/>
                <a:gd name="T6" fmla="*/ 2 w 19"/>
                <a:gd name="T7" fmla="*/ 13 h 17"/>
                <a:gd name="T8" fmla="*/ 0 w 19"/>
                <a:gd name="T9" fmla="*/ 8 h 17"/>
                <a:gd name="T10" fmla="*/ 2 w 19"/>
                <a:gd name="T11" fmla="*/ 2 h 17"/>
                <a:gd name="T12" fmla="*/ 9 w 19"/>
                <a:gd name="T13" fmla="*/ 0 h 17"/>
                <a:gd name="T14" fmla="*/ 14 w 19"/>
                <a:gd name="T15" fmla="*/ 2 h 17"/>
                <a:gd name="T16" fmla="*/ 18 w 19"/>
                <a:gd name="T17" fmla="*/ 8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8" y="8"/>
                  </a:moveTo>
                  <a:lnTo>
                    <a:pt x="14" y="13"/>
                  </a:lnTo>
                  <a:lnTo>
                    <a:pt x="9" y="16"/>
                  </a:lnTo>
                  <a:lnTo>
                    <a:pt x="2" y="13"/>
                  </a:lnTo>
                  <a:lnTo>
                    <a:pt x="0" y="8"/>
                  </a:lnTo>
                  <a:lnTo>
                    <a:pt x="2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8" y="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29" name="Freeform 905"/>
            <p:cNvSpPr>
              <a:spLocks/>
            </p:cNvSpPr>
            <p:nvPr/>
          </p:nvSpPr>
          <p:spPr bwMode="auto">
            <a:xfrm>
              <a:off x="4025" y="3356"/>
              <a:ext cx="87" cy="17"/>
            </a:xfrm>
            <a:custGeom>
              <a:avLst/>
              <a:gdLst>
                <a:gd name="T0" fmla="*/ 0 w 87"/>
                <a:gd name="T1" fmla="*/ 0 h 17"/>
                <a:gd name="T2" fmla="*/ 86 w 87"/>
                <a:gd name="T3" fmla="*/ 0 h 17"/>
                <a:gd name="T4" fmla="*/ 86 w 87"/>
                <a:gd name="T5" fmla="*/ 16 h 17"/>
                <a:gd name="T6" fmla="*/ 0 w 87"/>
                <a:gd name="T7" fmla="*/ 16 h 17"/>
                <a:gd name="T8" fmla="*/ 0 w 8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17"/>
                <a:gd name="T17" fmla="*/ 87 w 8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17">
                  <a:moveTo>
                    <a:pt x="0" y="0"/>
                  </a:moveTo>
                  <a:lnTo>
                    <a:pt x="86" y="0"/>
                  </a:lnTo>
                  <a:lnTo>
                    <a:pt x="86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30" name="Freeform 906"/>
            <p:cNvSpPr>
              <a:spLocks/>
            </p:cNvSpPr>
            <p:nvPr/>
          </p:nvSpPr>
          <p:spPr bwMode="auto">
            <a:xfrm>
              <a:off x="4017" y="3253"/>
              <a:ext cx="105" cy="81"/>
            </a:xfrm>
            <a:custGeom>
              <a:avLst/>
              <a:gdLst>
                <a:gd name="T0" fmla="*/ 0 w 105"/>
                <a:gd name="T1" fmla="*/ 0 h 81"/>
                <a:gd name="T2" fmla="*/ 104 w 105"/>
                <a:gd name="T3" fmla="*/ 0 h 81"/>
                <a:gd name="T4" fmla="*/ 104 w 105"/>
                <a:gd name="T5" fmla="*/ 80 h 81"/>
                <a:gd name="T6" fmla="*/ 0 w 105"/>
                <a:gd name="T7" fmla="*/ 80 h 81"/>
                <a:gd name="T8" fmla="*/ 0 w 105"/>
                <a:gd name="T9" fmla="*/ 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5"/>
                <a:gd name="T16" fmla="*/ 0 h 81"/>
                <a:gd name="T17" fmla="*/ 105 w 105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5" h="81">
                  <a:moveTo>
                    <a:pt x="0" y="0"/>
                  </a:moveTo>
                  <a:lnTo>
                    <a:pt x="104" y="0"/>
                  </a:lnTo>
                  <a:lnTo>
                    <a:pt x="104" y="80"/>
                  </a:lnTo>
                  <a:lnTo>
                    <a:pt x="0" y="8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31" name="Freeform 907"/>
            <p:cNvSpPr>
              <a:spLocks/>
            </p:cNvSpPr>
            <p:nvPr/>
          </p:nvSpPr>
          <p:spPr bwMode="auto">
            <a:xfrm>
              <a:off x="4019" y="3257"/>
              <a:ext cx="99" cy="73"/>
            </a:xfrm>
            <a:custGeom>
              <a:avLst/>
              <a:gdLst>
                <a:gd name="T0" fmla="*/ 0 w 99"/>
                <a:gd name="T1" fmla="*/ 0 h 73"/>
                <a:gd name="T2" fmla="*/ 98 w 99"/>
                <a:gd name="T3" fmla="*/ 0 h 73"/>
                <a:gd name="T4" fmla="*/ 98 w 99"/>
                <a:gd name="T5" fmla="*/ 72 h 73"/>
                <a:gd name="T6" fmla="*/ 0 w 99"/>
                <a:gd name="T7" fmla="*/ 72 h 73"/>
                <a:gd name="T8" fmla="*/ 0 w 99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"/>
                <a:gd name="T16" fmla="*/ 0 h 73"/>
                <a:gd name="T17" fmla="*/ 99 w 99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" h="73">
                  <a:moveTo>
                    <a:pt x="0" y="0"/>
                  </a:moveTo>
                  <a:lnTo>
                    <a:pt x="98" y="0"/>
                  </a:lnTo>
                  <a:lnTo>
                    <a:pt x="98" y="72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32" name="Freeform 908"/>
            <p:cNvSpPr>
              <a:spLocks/>
            </p:cNvSpPr>
            <p:nvPr/>
          </p:nvSpPr>
          <p:spPr bwMode="auto">
            <a:xfrm>
              <a:off x="4041" y="3351"/>
              <a:ext cx="56" cy="17"/>
            </a:xfrm>
            <a:custGeom>
              <a:avLst/>
              <a:gdLst>
                <a:gd name="T0" fmla="*/ 0 w 56"/>
                <a:gd name="T1" fmla="*/ 0 h 17"/>
                <a:gd name="T2" fmla="*/ 55 w 56"/>
                <a:gd name="T3" fmla="*/ 0 h 17"/>
                <a:gd name="T4" fmla="*/ 55 w 56"/>
                <a:gd name="T5" fmla="*/ 16 h 17"/>
                <a:gd name="T6" fmla="*/ 0 w 56"/>
                <a:gd name="T7" fmla="*/ 16 h 17"/>
                <a:gd name="T8" fmla="*/ 0 w 5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17"/>
                <a:gd name="T17" fmla="*/ 56 w 5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17">
                  <a:moveTo>
                    <a:pt x="0" y="0"/>
                  </a:moveTo>
                  <a:lnTo>
                    <a:pt x="55" y="0"/>
                  </a:lnTo>
                  <a:lnTo>
                    <a:pt x="5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33" name="Freeform 909"/>
            <p:cNvSpPr>
              <a:spLocks/>
            </p:cNvSpPr>
            <p:nvPr/>
          </p:nvSpPr>
          <p:spPr bwMode="auto">
            <a:xfrm>
              <a:off x="4032" y="3347"/>
              <a:ext cx="72" cy="17"/>
            </a:xfrm>
            <a:custGeom>
              <a:avLst/>
              <a:gdLst>
                <a:gd name="T0" fmla="*/ 8 w 72"/>
                <a:gd name="T1" fmla="*/ 16 h 17"/>
                <a:gd name="T2" fmla="*/ 63 w 72"/>
                <a:gd name="T3" fmla="*/ 16 h 17"/>
                <a:gd name="T4" fmla="*/ 71 w 72"/>
                <a:gd name="T5" fmla="*/ 0 h 17"/>
                <a:gd name="T6" fmla="*/ 0 w 72"/>
                <a:gd name="T7" fmla="*/ 0 h 17"/>
                <a:gd name="T8" fmla="*/ 8 w 7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17"/>
                <a:gd name="T17" fmla="*/ 72 w 7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17">
                  <a:moveTo>
                    <a:pt x="8" y="16"/>
                  </a:moveTo>
                  <a:lnTo>
                    <a:pt x="63" y="16"/>
                  </a:lnTo>
                  <a:lnTo>
                    <a:pt x="71" y="0"/>
                  </a:lnTo>
                  <a:lnTo>
                    <a:pt x="0" y="0"/>
                  </a:lnTo>
                  <a:lnTo>
                    <a:pt x="8" y="16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34" name="Freeform 910"/>
            <p:cNvSpPr>
              <a:spLocks/>
            </p:cNvSpPr>
            <p:nvPr/>
          </p:nvSpPr>
          <p:spPr bwMode="auto">
            <a:xfrm>
              <a:off x="4116" y="3341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35" name="Freeform 911"/>
            <p:cNvSpPr>
              <a:spLocks/>
            </p:cNvSpPr>
            <p:nvPr/>
          </p:nvSpPr>
          <p:spPr bwMode="auto">
            <a:xfrm>
              <a:off x="4016" y="3253"/>
              <a:ext cx="107" cy="82"/>
            </a:xfrm>
            <a:custGeom>
              <a:avLst/>
              <a:gdLst>
                <a:gd name="T0" fmla="*/ 0 w 107"/>
                <a:gd name="T1" fmla="*/ 0 h 82"/>
                <a:gd name="T2" fmla="*/ 106 w 107"/>
                <a:gd name="T3" fmla="*/ 0 h 82"/>
                <a:gd name="T4" fmla="*/ 101 w 107"/>
                <a:gd name="T5" fmla="*/ 3 h 82"/>
                <a:gd name="T6" fmla="*/ 3 w 107"/>
                <a:gd name="T7" fmla="*/ 3 h 82"/>
                <a:gd name="T8" fmla="*/ 3 w 107"/>
                <a:gd name="T9" fmla="*/ 77 h 82"/>
                <a:gd name="T10" fmla="*/ 0 w 107"/>
                <a:gd name="T11" fmla="*/ 81 h 82"/>
                <a:gd name="T12" fmla="*/ 0 w 107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7"/>
                <a:gd name="T22" fmla="*/ 0 h 82"/>
                <a:gd name="T23" fmla="*/ 107 w 107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7" h="82">
                  <a:moveTo>
                    <a:pt x="0" y="0"/>
                  </a:moveTo>
                  <a:lnTo>
                    <a:pt x="106" y="0"/>
                  </a:lnTo>
                  <a:lnTo>
                    <a:pt x="101" y="3"/>
                  </a:lnTo>
                  <a:lnTo>
                    <a:pt x="3" y="3"/>
                  </a:lnTo>
                  <a:lnTo>
                    <a:pt x="3" y="77"/>
                  </a:lnTo>
                  <a:lnTo>
                    <a:pt x="0" y="81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36" name="Freeform 912"/>
            <p:cNvSpPr>
              <a:spLocks/>
            </p:cNvSpPr>
            <p:nvPr/>
          </p:nvSpPr>
          <p:spPr bwMode="auto">
            <a:xfrm>
              <a:off x="4152" y="3382"/>
              <a:ext cx="79" cy="24"/>
            </a:xfrm>
            <a:custGeom>
              <a:avLst/>
              <a:gdLst>
                <a:gd name="T0" fmla="*/ 0 w 79"/>
                <a:gd name="T1" fmla="*/ 0 h 24"/>
                <a:gd name="T2" fmla="*/ 8 w 79"/>
                <a:gd name="T3" fmla="*/ 5 h 24"/>
                <a:gd name="T4" fmla="*/ 21 w 79"/>
                <a:gd name="T5" fmla="*/ 7 h 24"/>
                <a:gd name="T6" fmla="*/ 47 w 79"/>
                <a:gd name="T7" fmla="*/ 8 h 24"/>
                <a:gd name="T8" fmla="*/ 60 w 79"/>
                <a:gd name="T9" fmla="*/ 8 h 24"/>
                <a:gd name="T10" fmla="*/ 69 w 79"/>
                <a:gd name="T11" fmla="*/ 9 h 24"/>
                <a:gd name="T12" fmla="*/ 75 w 79"/>
                <a:gd name="T13" fmla="*/ 10 h 24"/>
                <a:gd name="T14" fmla="*/ 76 w 79"/>
                <a:gd name="T15" fmla="*/ 11 h 24"/>
                <a:gd name="T16" fmla="*/ 78 w 79"/>
                <a:gd name="T17" fmla="*/ 12 h 24"/>
                <a:gd name="T18" fmla="*/ 70 w 79"/>
                <a:gd name="T19" fmla="*/ 15 h 24"/>
                <a:gd name="T20" fmla="*/ 62 w 79"/>
                <a:gd name="T21" fmla="*/ 16 h 24"/>
                <a:gd name="T22" fmla="*/ 44 w 79"/>
                <a:gd name="T23" fmla="*/ 16 h 24"/>
                <a:gd name="T24" fmla="*/ 23 w 79"/>
                <a:gd name="T25" fmla="*/ 14 h 24"/>
                <a:gd name="T26" fmla="*/ 16 w 79"/>
                <a:gd name="T27" fmla="*/ 15 h 24"/>
                <a:gd name="T28" fmla="*/ 9 w 79"/>
                <a:gd name="T29" fmla="*/ 17 h 24"/>
                <a:gd name="T30" fmla="*/ 8 w 79"/>
                <a:gd name="T31" fmla="*/ 18 h 24"/>
                <a:gd name="T32" fmla="*/ 8 w 79"/>
                <a:gd name="T33" fmla="*/ 20 h 24"/>
                <a:gd name="T34" fmla="*/ 13 w 79"/>
                <a:gd name="T35" fmla="*/ 22 h 24"/>
                <a:gd name="T36" fmla="*/ 17 w 79"/>
                <a:gd name="T37" fmla="*/ 23 h 24"/>
                <a:gd name="T38" fmla="*/ 19 w 79"/>
                <a:gd name="T39" fmla="*/ 23 h 24"/>
                <a:gd name="T40" fmla="*/ 19 w 79"/>
                <a:gd name="T41" fmla="*/ 22 h 24"/>
                <a:gd name="T42" fmla="*/ 17 w 79"/>
                <a:gd name="T43" fmla="*/ 22 h 24"/>
                <a:gd name="T44" fmla="*/ 13 w 79"/>
                <a:gd name="T45" fmla="*/ 21 h 24"/>
                <a:gd name="T46" fmla="*/ 8 w 79"/>
                <a:gd name="T47" fmla="*/ 18 h 24"/>
                <a:gd name="T48" fmla="*/ 8 w 79"/>
                <a:gd name="T49" fmla="*/ 17 h 24"/>
                <a:gd name="T50" fmla="*/ 9 w 79"/>
                <a:gd name="T51" fmla="*/ 15 h 24"/>
                <a:gd name="T52" fmla="*/ 16 w 79"/>
                <a:gd name="T53" fmla="*/ 13 h 24"/>
                <a:gd name="T54" fmla="*/ 23 w 79"/>
                <a:gd name="T55" fmla="*/ 13 h 24"/>
                <a:gd name="T56" fmla="*/ 44 w 79"/>
                <a:gd name="T57" fmla="*/ 15 h 24"/>
                <a:gd name="T58" fmla="*/ 62 w 79"/>
                <a:gd name="T59" fmla="*/ 15 h 24"/>
                <a:gd name="T60" fmla="*/ 70 w 79"/>
                <a:gd name="T61" fmla="*/ 14 h 24"/>
                <a:gd name="T62" fmla="*/ 78 w 79"/>
                <a:gd name="T63" fmla="*/ 11 h 24"/>
                <a:gd name="T64" fmla="*/ 76 w 79"/>
                <a:gd name="T65" fmla="*/ 10 h 24"/>
                <a:gd name="T66" fmla="*/ 75 w 79"/>
                <a:gd name="T67" fmla="*/ 9 h 24"/>
                <a:gd name="T68" fmla="*/ 69 w 79"/>
                <a:gd name="T69" fmla="*/ 7 h 24"/>
                <a:gd name="T70" fmla="*/ 47 w 79"/>
                <a:gd name="T71" fmla="*/ 7 h 24"/>
                <a:gd name="T72" fmla="*/ 21 w 79"/>
                <a:gd name="T73" fmla="*/ 6 h 24"/>
                <a:gd name="T74" fmla="*/ 8 w 79"/>
                <a:gd name="T75" fmla="*/ 4 h 24"/>
                <a:gd name="T76" fmla="*/ 0 w 79"/>
                <a:gd name="T77" fmla="*/ 0 h 24"/>
                <a:gd name="T78" fmla="*/ 0 w 79"/>
                <a:gd name="T79" fmla="*/ 0 h 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"/>
                <a:gd name="T121" fmla="*/ 0 h 24"/>
                <a:gd name="T122" fmla="*/ 79 w 79"/>
                <a:gd name="T123" fmla="*/ 24 h 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" h="24">
                  <a:moveTo>
                    <a:pt x="0" y="0"/>
                  </a:moveTo>
                  <a:lnTo>
                    <a:pt x="8" y="5"/>
                  </a:lnTo>
                  <a:lnTo>
                    <a:pt x="21" y="7"/>
                  </a:lnTo>
                  <a:lnTo>
                    <a:pt x="47" y="8"/>
                  </a:lnTo>
                  <a:lnTo>
                    <a:pt x="60" y="8"/>
                  </a:lnTo>
                  <a:lnTo>
                    <a:pt x="69" y="9"/>
                  </a:lnTo>
                  <a:lnTo>
                    <a:pt x="75" y="10"/>
                  </a:lnTo>
                  <a:lnTo>
                    <a:pt x="76" y="11"/>
                  </a:lnTo>
                  <a:lnTo>
                    <a:pt x="78" y="12"/>
                  </a:lnTo>
                  <a:lnTo>
                    <a:pt x="70" y="15"/>
                  </a:lnTo>
                  <a:lnTo>
                    <a:pt x="62" y="16"/>
                  </a:lnTo>
                  <a:lnTo>
                    <a:pt x="44" y="16"/>
                  </a:lnTo>
                  <a:lnTo>
                    <a:pt x="23" y="14"/>
                  </a:lnTo>
                  <a:lnTo>
                    <a:pt x="16" y="15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13" y="22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3" y="21"/>
                  </a:lnTo>
                  <a:lnTo>
                    <a:pt x="8" y="18"/>
                  </a:lnTo>
                  <a:lnTo>
                    <a:pt x="8" y="17"/>
                  </a:lnTo>
                  <a:lnTo>
                    <a:pt x="9" y="15"/>
                  </a:lnTo>
                  <a:lnTo>
                    <a:pt x="16" y="13"/>
                  </a:lnTo>
                  <a:lnTo>
                    <a:pt x="23" y="13"/>
                  </a:lnTo>
                  <a:lnTo>
                    <a:pt x="44" y="15"/>
                  </a:lnTo>
                  <a:lnTo>
                    <a:pt x="62" y="15"/>
                  </a:lnTo>
                  <a:lnTo>
                    <a:pt x="70" y="14"/>
                  </a:lnTo>
                  <a:lnTo>
                    <a:pt x="78" y="11"/>
                  </a:lnTo>
                  <a:lnTo>
                    <a:pt x="76" y="10"/>
                  </a:lnTo>
                  <a:lnTo>
                    <a:pt x="75" y="9"/>
                  </a:lnTo>
                  <a:lnTo>
                    <a:pt x="69" y="7"/>
                  </a:lnTo>
                  <a:lnTo>
                    <a:pt x="47" y="7"/>
                  </a:lnTo>
                  <a:lnTo>
                    <a:pt x="21" y="6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37" name="Freeform 913"/>
            <p:cNvSpPr>
              <a:spLocks/>
            </p:cNvSpPr>
            <p:nvPr/>
          </p:nvSpPr>
          <p:spPr bwMode="auto">
            <a:xfrm>
              <a:off x="4168" y="3399"/>
              <a:ext cx="49" cy="17"/>
            </a:xfrm>
            <a:custGeom>
              <a:avLst/>
              <a:gdLst>
                <a:gd name="T0" fmla="*/ 0 w 49"/>
                <a:gd name="T1" fmla="*/ 7 h 17"/>
                <a:gd name="T2" fmla="*/ 1 w 49"/>
                <a:gd name="T3" fmla="*/ 6 h 17"/>
                <a:gd name="T4" fmla="*/ 2 w 49"/>
                <a:gd name="T5" fmla="*/ 5 h 17"/>
                <a:gd name="T6" fmla="*/ 4 w 49"/>
                <a:gd name="T7" fmla="*/ 3 h 17"/>
                <a:gd name="T8" fmla="*/ 5 w 49"/>
                <a:gd name="T9" fmla="*/ 2 h 17"/>
                <a:gd name="T10" fmla="*/ 7 w 49"/>
                <a:gd name="T11" fmla="*/ 2 h 17"/>
                <a:gd name="T12" fmla="*/ 8 w 49"/>
                <a:gd name="T13" fmla="*/ 1 h 17"/>
                <a:gd name="T14" fmla="*/ 10 w 49"/>
                <a:gd name="T15" fmla="*/ 0 h 17"/>
                <a:gd name="T16" fmla="*/ 14 w 49"/>
                <a:gd name="T17" fmla="*/ 0 h 17"/>
                <a:gd name="T18" fmla="*/ 16 w 49"/>
                <a:gd name="T19" fmla="*/ 0 h 17"/>
                <a:gd name="T20" fmla="*/ 20 w 49"/>
                <a:gd name="T21" fmla="*/ 0 h 17"/>
                <a:gd name="T22" fmla="*/ 24 w 49"/>
                <a:gd name="T23" fmla="*/ 0 h 17"/>
                <a:gd name="T24" fmla="*/ 27 w 49"/>
                <a:gd name="T25" fmla="*/ 0 h 17"/>
                <a:gd name="T26" fmla="*/ 31 w 49"/>
                <a:gd name="T27" fmla="*/ 1 h 17"/>
                <a:gd name="T28" fmla="*/ 36 w 49"/>
                <a:gd name="T29" fmla="*/ 2 h 17"/>
                <a:gd name="T30" fmla="*/ 39 w 49"/>
                <a:gd name="T31" fmla="*/ 4 h 17"/>
                <a:gd name="T32" fmla="*/ 43 w 49"/>
                <a:gd name="T33" fmla="*/ 6 h 17"/>
                <a:gd name="T34" fmla="*/ 48 w 49"/>
                <a:gd name="T35" fmla="*/ 10 h 17"/>
                <a:gd name="T36" fmla="*/ 46 w 49"/>
                <a:gd name="T37" fmla="*/ 11 h 17"/>
                <a:gd name="T38" fmla="*/ 45 w 49"/>
                <a:gd name="T39" fmla="*/ 12 h 17"/>
                <a:gd name="T40" fmla="*/ 44 w 49"/>
                <a:gd name="T41" fmla="*/ 13 h 17"/>
                <a:gd name="T42" fmla="*/ 42 w 49"/>
                <a:gd name="T43" fmla="*/ 14 h 17"/>
                <a:gd name="T44" fmla="*/ 40 w 49"/>
                <a:gd name="T45" fmla="*/ 14 h 17"/>
                <a:gd name="T46" fmla="*/ 38 w 49"/>
                <a:gd name="T47" fmla="*/ 15 h 17"/>
                <a:gd name="T48" fmla="*/ 36 w 49"/>
                <a:gd name="T49" fmla="*/ 14 h 17"/>
                <a:gd name="T50" fmla="*/ 31 w 49"/>
                <a:gd name="T51" fmla="*/ 12 h 17"/>
                <a:gd name="T52" fmla="*/ 26 w 49"/>
                <a:gd name="T53" fmla="*/ 10 h 17"/>
                <a:gd name="T54" fmla="*/ 22 w 49"/>
                <a:gd name="T55" fmla="*/ 8 h 17"/>
                <a:gd name="T56" fmla="*/ 17 w 49"/>
                <a:gd name="T57" fmla="*/ 6 h 17"/>
                <a:gd name="T58" fmla="*/ 14 w 49"/>
                <a:gd name="T59" fmla="*/ 6 h 17"/>
                <a:gd name="T60" fmla="*/ 10 w 49"/>
                <a:gd name="T61" fmla="*/ 5 h 17"/>
                <a:gd name="T62" fmla="*/ 8 w 49"/>
                <a:gd name="T63" fmla="*/ 5 h 17"/>
                <a:gd name="T64" fmla="*/ 6 w 49"/>
                <a:gd name="T65" fmla="*/ 6 h 17"/>
                <a:gd name="T66" fmla="*/ 4 w 49"/>
                <a:gd name="T67" fmla="*/ 6 h 17"/>
                <a:gd name="T68" fmla="*/ 2 w 49"/>
                <a:gd name="T69" fmla="*/ 6 h 17"/>
                <a:gd name="T70" fmla="*/ 0 w 49"/>
                <a:gd name="T71" fmla="*/ 7 h 1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"/>
                <a:gd name="T109" fmla="*/ 0 h 17"/>
                <a:gd name="T110" fmla="*/ 49 w 49"/>
                <a:gd name="T111" fmla="*/ 17 h 1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" h="17">
                  <a:moveTo>
                    <a:pt x="0" y="8"/>
                  </a:moveTo>
                  <a:lnTo>
                    <a:pt x="0" y="7"/>
                  </a:lnTo>
                  <a:lnTo>
                    <a:pt x="0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1" y="1"/>
                  </a:lnTo>
                  <a:lnTo>
                    <a:pt x="33" y="1"/>
                  </a:lnTo>
                  <a:lnTo>
                    <a:pt x="36" y="2"/>
                  </a:lnTo>
                  <a:lnTo>
                    <a:pt x="38" y="3"/>
                  </a:lnTo>
                  <a:lnTo>
                    <a:pt x="39" y="4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5" y="8"/>
                  </a:lnTo>
                  <a:lnTo>
                    <a:pt x="48" y="10"/>
                  </a:lnTo>
                  <a:lnTo>
                    <a:pt x="46" y="10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3" y="13"/>
                  </a:lnTo>
                  <a:lnTo>
                    <a:pt x="42" y="14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8" y="16"/>
                  </a:lnTo>
                  <a:lnTo>
                    <a:pt x="36" y="14"/>
                  </a:lnTo>
                  <a:lnTo>
                    <a:pt x="32" y="13"/>
                  </a:lnTo>
                  <a:lnTo>
                    <a:pt x="31" y="12"/>
                  </a:lnTo>
                  <a:lnTo>
                    <a:pt x="29" y="11"/>
                  </a:lnTo>
                  <a:lnTo>
                    <a:pt x="26" y="10"/>
                  </a:lnTo>
                  <a:lnTo>
                    <a:pt x="24" y="9"/>
                  </a:lnTo>
                  <a:lnTo>
                    <a:pt x="22" y="8"/>
                  </a:lnTo>
                  <a:lnTo>
                    <a:pt x="19" y="7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3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8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38" name="Freeform 914"/>
            <p:cNvSpPr>
              <a:spLocks/>
            </p:cNvSpPr>
            <p:nvPr/>
          </p:nvSpPr>
          <p:spPr bwMode="auto">
            <a:xfrm>
              <a:off x="4176" y="3399"/>
              <a:ext cx="18" cy="17"/>
            </a:xfrm>
            <a:custGeom>
              <a:avLst/>
              <a:gdLst>
                <a:gd name="T0" fmla="*/ 17 w 18"/>
                <a:gd name="T1" fmla="*/ 4 h 17"/>
                <a:gd name="T2" fmla="*/ 17 w 18"/>
                <a:gd name="T3" fmla="*/ 0 h 17"/>
                <a:gd name="T4" fmla="*/ 13 w 18"/>
                <a:gd name="T5" fmla="*/ 0 h 17"/>
                <a:gd name="T6" fmla="*/ 11 w 18"/>
                <a:gd name="T7" fmla="*/ 4 h 17"/>
                <a:gd name="T8" fmla="*/ 4 w 18"/>
                <a:gd name="T9" fmla="*/ 4 h 17"/>
                <a:gd name="T10" fmla="*/ 0 w 18"/>
                <a:gd name="T11" fmla="*/ 12 h 17"/>
                <a:gd name="T12" fmla="*/ 0 w 18"/>
                <a:gd name="T13" fmla="*/ 16 h 17"/>
                <a:gd name="T14" fmla="*/ 17 w 18"/>
                <a:gd name="T15" fmla="*/ 4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7" y="4"/>
                  </a:moveTo>
                  <a:lnTo>
                    <a:pt x="17" y="0"/>
                  </a:lnTo>
                  <a:lnTo>
                    <a:pt x="13" y="0"/>
                  </a:lnTo>
                  <a:lnTo>
                    <a:pt x="11" y="4"/>
                  </a:lnTo>
                  <a:lnTo>
                    <a:pt x="4" y="4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7" y="4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39" name="Freeform 915"/>
            <p:cNvSpPr>
              <a:spLocks/>
            </p:cNvSpPr>
            <p:nvPr/>
          </p:nvSpPr>
          <p:spPr bwMode="auto">
            <a:xfrm>
              <a:off x="4182" y="3399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9 w 19"/>
                <a:gd name="T3" fmla="*/ 0 h 17"/>
                <a:gd name="T4" fmla="*/ 0 w 19"/>
                <a:gd name="T5" fmla="*/ 16 h 17"/>
                <a:gd name="T6" fmla="*/ 0 60000 65536"/>
                <a:gd name="T7" fmla="*/ 0 60000 65536"/>
                <a:gd name="T8" fmla="*/ 0 60000 65536"/>
                <a:gd name="T9" fmla="*/ 0 w 19"/>
                <a:gd name="T10" fmla="*/ 0 h 17"/>
                <a:gd name="T11" fmla="*/ 19 w 19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7">
                  <a:moveTo>
                    <a:pt x="18" y="0"/>
                  </a:moveTo>
                  <a:lnTo>
                    <a:pt x="9" y="0"/>
                  </a:lnTo>
                  <a:lnTo>
                    <a:pt x="0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40" name="Freeform 916"/>
            <p:cNvSpPr>
              <a:spLocks/>
            </p:cNvSpPr>
            <p:nvPr/>
          </p:nvSpPr>
          <p:spPr bwMode="auto">
            <a:xfrm>
              <a:off x="4176" y="3399"/>
              <a:ext cx="18" cy="17"/>
            </a:xfrm>
            <a:custGeom>
              <a:avLst/>
              <a:gdLst>
                <a:gd name="T0" fmla="*/ 6 w 18"/>
                <a:gd name="T1" fmla="*/ 12 h 17"/>
                <a:gd name="T2" fmla="*/ 17 w 18"/>
                <a:gd name="T3" fmla="*/ 4 h 17"/>
                <a:gd name="T4" fmla="*/ 17 w 18"/>
                <a:gd name="T5" fmla="*/ 0 h 17"/>
                <a:gd name="T6" fmla="*/ 13 w 18"/>
                <a:gd name="T7" fmla="*/ 0 h 17"/>
                <a:gd name="T8" fmla="*/ 4 w 18"/>
                <a:gd name="T9" fmla="*/ 8 h 17"/>
                <a:gd name="T10" fmla="*/ 2 w 18"/>
                <a:gd name="T11" fmla="*/ 8 h 17"/>
                <a:gd name="T12" fmla="*/ 0 w 18"/>
                <a:gd name="T13" fmla="*/ 12 h 17"/>
                <a:gd name="T14" fmla="*/ 0 w 18"/>
                <a:gd name="T15" fmla="*/ 16 h 17"/>
                <a:gd name="T16" fmla="*/ 2 w 18"/>
                <a:gd name="T17" fmla="*/ 16 h 17"/>
                <a:gd name="T18" fmla="*/ 6 w 18"/>
                <a:gd name="T19" fmla="*/ 12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6" y="12"/>
                  </a:moveTo>
                  <a:lnTo>
                    <a:pt x="17" y="4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6" y="12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41" name="Freeform 917" descr="Narrow vertical"/>
            <p:cNvSpPr>
              <a:spLocks/>
            </p:cNvSpPr>
            <p:nvPr/>
          </p:nvSpPr>
          <p:spPr bwMode="auto">
            <a:xfrm>
              <a:off x="4171" y="3401"/>
              <a:ext cx="18" cy="17"/>
            </a:xfrm>
            <a:custGeom>
              <a:avLst/>
              <a:gdLst>
                <a:gd name="T0" fmla="*/ 17 w 18"/>
                <a:gd name="T1" fmla="*/ 3 h 17"/>
                <a:gd name="T2" fmla="*/ 14 w 18"/>
                <a:gd name="T3" fmla="*/ 0 h 17"/>
                <a:gd name="T4" fmla="*/ 10 w 18"/>
                <a:gd name="T5" fmla="*/ 3 h 17"/>
                <a:gd name="T6" fmla="*/ 4 w 18"/>
                <a:gd name="T7" fmla="*/ 9 h 17"/>
                <a:gd name="T8" fmla="*/ 0 w 18"/>
                <a:gd name="T9" fmla="*/ 12 h 17"/>
                <a:gd name="T10" fmla="*/ 0 w 18"/>
                <a:gd name="T11" fmla="*/ 16 h 17"/>
                <a:gd name="T12" fmla="*/ 10 w 18"/>
                <a:gd name="T13" fmla="*/ 6 h 17"/>
                <a:gd name="T14" fmla="*/ 17 w 18"/>
                <a:gd name="T15" fmla="*/ 3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7" y="3"/>
                  </a:moveTo>
                  <a:lnTo>
                    <a:pt x="14" y="0"/>
                  </a:lnTo>
                  <a:lnTo>
                    <a:pt x="10" y="3"/>
                  </a:lnTo>
                  <a:lnTo>
                    <a:pt x="4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0" y="6"/>
                  </a:lnTo>
                  <a:lnTo>
                    <a:pt x="17" y="3"/>
                  </a:lnTo>
                </a:path>
              </a:pathLst>
            </a:custGeom>
            <a:pattFill prst="narVert">
              <a:fgClr>
                <a:srgbClr val="808080"/>
              </a:fgClr>
              <a:bgClr>
                <a:srgbClr val="FFFFFF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42" name="Freeform 918"/>
            <p:cNvSpPr>
              <a:spLocks/>
            </p:cNvSpPr>
            <p:nvPr/>
          </p:nvSpPr>
          <p:spPr bwMode="auto">
            <a:xfrm>
              <a:off x="4167" y="3403"/>
              <a:ext cx="50" cy="20"/>
            </a:xfrm>
            <a:custGeom>
              <a:avLst/>
              <a:gdLst>
                <a:gd name="T0" fmla="*/ 0 w 50"/>
                <a:gd name="T1" fmla="*/ 6 h 20"/>
                <a:gd name="T2" fmla="*/ 0 w 50"/>
                <a:gd name="T3" fmla="*/ 4 h 20"/>
                <a:gd name="T4" fmla="*/ 0 w 50"/>
                <a:gd name="T5" fmla="*/ 2 h 20"/>
                <a:gd name="T6" fmla="*/ 2 w 50"/>
                <a:gd name="T7" fmla="*/ 1 h 20"/>
                <a:gd name="T8" fmla="*/ 4 w 50"/>
                <a:gd name="T9" fmla="*/ 1 h 20"/>
                <a:gd name="T10" fmla="*/ 5 w 50"/>
                <a:gd name="T11" fmla="*/ 0 h 20"/>
                <a:gd name="T12" fmla="*/ 7 w 50"/>
                <a:gd name="T13" fmla="*/ 0 h 20"/>
                <a:gd name="T14" fmla="*/ 9 w 50"/>
                <a:gd name="T15" fmla="*/ 0 h 20"/>
                <a:gd name="T16" fmla="*/ 11 w 50"/>
                <a:gd name="T17" fmla="*/ 0 h 20"/>
                <a:gd name="T18" fmla="*/ 15 w 50"/>
                <a:gd name="T19" fmla="*/ 0 h 20"/>
                <a:gd name="T20" fmla="*/ 18 w 50"/>
                <a:gd name="T21" fmla="*/ 1 h 20"/>
                <a:gd name="T22" fmla="*/ 22 w 50"/>
                <a:gd name="T23" fmla="*/ 2 h 20"/>
                <a:gd name="T24" fmla="*/ 26 w 50"/>
                <a:gd name="T25" fmla="*/ 4 h 20"/>
                <a:gd name="T26" fmla="*/ 30 w 50"/>
                <a:gd name="T27" fmla="*/ 6 h 20"/>
                <a:gd name="T28" fmla="*/ 34 w 50"/>
                <a:gd name="T29" fmla="*/ 7 h 20"/>
                <a:gd name="T30" fmla="*/ 39 w 50"/>
                <a:gd name="T31" fmla="*/ 10 h 20"/>
                <a:gd name="T32" fmla="*/ 41 w 50"/>
                <a:gd name="T33" fmla="*/ 8 h 20"/>
                <a:gd name="T34" fmla="*/ 43 w 50"/>
                <a:gd name="T35" fmla="*/ 8 h 20"/>
                <a:gd name="T36" fmla="*/ 45 w 50"/>
                <a:gd name="T37" fmla="*/ 7 h 20"/>
                <a:gd name="T38" fmla="*/ 46 w 50"/>
                <a:gd name="T39" fmla="*/ 6 h 20"/>
                <a:gd name="T40" fmla="*/ 47 w 50"/>
                <a:gd name="T41" fmla="*/ 5 h 20"/>
                <a:gd name="T42" fmla="*/ 49 w 50"/>
                <a:gd name="T43" fmla="*/ 6 h 20"/>
                <a:gd name="T44" fmla="*/ 49 w 50"/>
                <a:gd name="T45" fmla="*/ 8 h 20"/>
                <a:gd name="T46" fmla="*/ 49 w 50"/>
                <a:gd name="T47" fmla="*/ 10 h 20"/>
                <a:gd name="T48" fmla="*/ 47 w 50"/>
                <a:gd name="T49" fmla="*/ 12 h 20"/>
                <a:gd name="T50" fmla="*/ 46 w 50"/>
                <a:gd name="T51" fmla="*/ 13 h 20"/>
                <a:gd name="T52" fmla="*/ 44 w 50"/>
                <a:gd name="T53" fmla="*/ 15 h 20"/>
                <a:gd name="T54" fmla="*/ 43 w 50"/>
                <a:gd name="T55" fmla="*/ 16 h 20"/>
                <a:gd name="T56" fmla="*/ 41 w 50"/>
                <a:gd name="T57" fmla="*/ 17 h 20"/>
                <a:gd name="T58" fmla="*/ 39 w 50"/>
                <a:gd name="T59" fmla="*/ 18 h 20"/>
                <a:gd name="T60" fmla="*/ 37 w 50"/>
                <a:gd name="T61" fmla="*/ 18 h 20"/>
                <a:gd name="T62" fmla="*/ 35 w 50"/>
                <a:gd name="T63" fmla="*/ 19 h 20"/>
                <a:gd name="T64" fmla="*/ 30 w 50"/>
                <a:gd name="T65" fmla="*/ 17 h 20"/>
                <a:gd name="T66" fmla="*/ 23 w 50"/>
                <a:gd name="T67" fmla="*/ 16 h 20"/>
                <a:gd name="T68" fmla="*/ 18 w 50"/>
                <a:gd name="T69" fmla="*/ 14 h 20"/>
                <a:gd name="T70" fmla="*/ 13 w 50"/>
                <a:gd name="T71" fmla="*/ 12 h 20"/>
                <a:gd name="T72" fmla="*/ 7 w 50"/>
                <a:gd name="T73" fmla="*/ 10 h 20"/>
                <a:gd name="T74" fmla="*/ 3 w 50"/>
                <a:gd name="T75" fmla="*/ 8 h 20"/>
                <a:gd name="T76" fmla="*/ 0 w 50"/>
                <a:gd name="T77" fmla="*/ 7 h 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0"/>
                <a:gd name="T118" fmla="*/ 0 h 20"/>
                <a:gd name="T119" fmla="*/ 50 w 50"/>
                <a:gd name="T120" fmla="*/ 20 h 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0" h="20">
                  <a:moveTo>
                    <a:pt x="0" y="7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3" y="3"/>
                  </a:lnTo>
                  <a:lnTo>
                    <a:pt x="26" y="4"/>
                  </a:lnTo>
                  <a:lnTo>
                    <a:pt x="28" y="5"/>
                  </a:lnTo>
                  <a:lnTo>
                    <a:pt x="30" y="6"/>
                  </a:lnTo>
                  <a:lnTo>
                    <a:pt x="32" y="6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9" y="10"/>
                  </a:lnTo>
                  <a:lnTo>
                    <a:pt x="40" y="9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3" y="8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5" y="6"/>
                  </a:lnTo>
                  <a:lnTo>
                    <a:pt x="46" y="6"/>
                  </a:lnTo>
                  <a:lnTo>
                    <a:pt x="47" y="6"/>
                  </a:lnTo>
                  <a:lnTo>
                    <a:pt x="47" y="5"/>
                  </a:lnTo>
                  <a:lnTo>
                    <a:pt x="49" y="5"/>
                  </a:lnTo>
                  <a:lnTo>
                    <a:pt x="49" y="6"/>
                  </a:lnTo>
                  <a:lnTo>
                    <a:pt x="49" y="7"/>
                  </a:lnTo>
                  <a:lnTo>
                    <a:pt x="49" y="8"/>
                  </a:lnTo>
                  <a:lnTo>
                    <a:pt x="49" y="9"/>
                  </a:lnTo>
                  <a:lnTo>
                    <a:pt x="49" y="10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3"/>
                  </a:lnTo>
                  <a:lnTo>
                    <a:pt x="45" y="14"/>
                  </a:lnTo>
                  <a:lnTo>
                    <a:pt x="44" y="15"/>
                  </a:lnTo>
                  <a:lnTo>
                    <a:pt x="44" y="16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19"/>
                  </a:lnTo>
                  <a:lnTo>
                    <a:pt x="32" y="18"/>
                  </a:lnTo>
                  <a:lnTo>
                    <a:pt x="30" y="17"/>
                  </a:lnTo>
                  <a:lnTo>
                    <a:pt x="27" y="17"/>
                  </a:lnTo>
                  <a:lnTo>
                    <a:pt x="23" y="16"/>
                  </a:lnTo>
                  <a:lnTo>
                    <a:pt x="21" y="15"/>
                  </a:lnTo>
                  <a:lnTo>
                    <a:pt x="18" y="14"/>
                  </a:lnTo>
                  <a:lnTo>
                    <a:pt x="16" y="12"/>
                  </a:lnTo>
                  <a:lnTo>
                    <a:pt x="13" y="12"/>
                  </a:lnTo>
                  <a:lnTo>
                    <a:pt x="9" y="11"/>
                  </a:lnTo>
                  <a:lnTo>
                    <a:pt x="7" y="10"/>
                  </a:lnTo>
                  <a:lnTo>
                    <a:pt x="5" y="9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7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43" name="Freeform 919"/>
            <p:cNvSpPr>
              <a:spLocks/>
            </p:cNvSpPr>
            <p:nvPr/>
          </p:nvSpPr>
          <p:spPr bwMode="auto">
            <a:xfrm>
              <a:off x="4167" y="3408"/>
              <a:ext cx="38" cy="17"/>
            </a:xfrm>
            <a:custGeom>
              <a:avLst/>
              <a:gdLst>
                <a:gd name="T0" fmla="*/ 0 w 38"/>
                <a:gd name="T1" fmla="*/ 0 h 17"/>
                <a:gd name="T2" fmla="*/ 1 w 38"/>
                <a:gd name="T3" fmla="*/ 1 h 17"/>
                <a:gd name="T4" fmla="*/ 3 w 38"/>
                <a:gd name="T5" fmla="*/ 1 h 17"/>
                <a:gd name="T6" fmla="*/ 5 w 38"/>
                <a:gd name="T7" fmla="*/ 2 h 17"/>
                <a:gd name="T8" fmla="*/ 6 w 38"/>
                <a:gd name="T9" fmla="*/ 3 h 17"/>
                <a:gd name="T10" fmla="*/ 9 w 38"/>
                <a:gd name="T11" fmla="*/ 4 h 17"/>
                <a:gd name="T12" fmla="*/ 13 w 38"/>
                <a:gd name="T13" fmla="*/ 6 h 17"/>
                <a:gd name="T14" fmla="*/ 15 w 38"/>
                <a:gd name="T15" fmla="*/ 7 h 17"/>
                <a:gd name="T16" fmla="*/ 18 w 38"/>
                <a:gd name="T17" fmla="*/ 9 h 17"/>
                <a:gd name="T18" fmla="*/ 21 w 38"/>
                <a:gd name="T19" fmla="*/ 11 h 17"/>
                <a:gd name="T20" fmla="*/ 25 w 38"/>
                <a:gd name="T21" fmla="*/ 12 h 17"/>
                <a:gd name="T22" fmla="*/ 28 w 38"/>
                <a:gd name="T23" fmla="*/ 13 h 17"/>
                <a:gd name="T24" fmla="*/ 30 w 38"/>
                <a:gd name="T25" fmla="*/ 13 h 17"/>
                <a:gd name="T26" fmla="*/ 33 w 38"/>
                <a:gd name="T27" fmla="*/ 14 h 17"/>
                <a:gd name="T28" fmla="*/ 37 w 38"/>
                <a:gd name="T29" fmla="*/ 16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"/>
                <a:gd name="T46" fmla="*/ 0 h 17"/>
                <a:gd name="T47" fmla="*/ 38 w 38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" h="17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9" y="4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8" y="9"/>
                  </a:lnTo>
                  <a:lnTo>
                    <a:pt x="21" y="11"/>
                  </a:lnTo>
                  <a:lnTo>
                    <a:pt x="25" y="12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3" y="14"/>
                  </a:lnTo>
                  <a:lnTo>
                    <a:pt x="3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744" name="Freeform 920"/>
            <p:cNvSpPr>
              <a:spLocks/>
            </p:cNvSpPr>
            <p:nvPr/>
          </p:nvSpPr>
          <p:spPr bwMode="auto">
            <a:xfrm>
              <a:off x="4204" y="3414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1 w 18"/>
                <a:gd name="T3" fmla="*/ 13 h 17"/>
                <a:gd name="T4" fmla="*/ 4 w 18"/>
                <a:gd name="T5" fmla="*/ 13 h 17"/>
                <a:gd name="T6" fmla="*/ 5 w 18"/>
                <a:gd name="T7" fmla="*/ 13 h 17"/>
                <a:gd name="T8" fmla="*/ 6 w 18"/>
                <a:gd name="T9" fmla="*/ 10 h 17"/>
                <a:gd name="T10" fmla="*/ 8 w 18"/>
                <a:gd name="T11" fmla="*/ 10 h 17"/>
                <a:gd name="T12" fmla="*/ 9 w 18"/>
                <a:gd name="T13" fmla="*/ 8 h 17"/>
                <a:gd name="T14" fmla="*/ 10 w 18"/>
                <a:gd name="T15" fmla="*/ 8 h 17"/>
                <a:gd name="T16" fmla="*/ 12 w 18"/>
                <a:gd name="T17" fmla="*/ 5 h 17"/>
                <a:gd name="T18" fmla="*/ 13 w 18"/>
                <a:gd name="T19" fmla="*/ 5 h 17"/>
                <a:gd name="T20" fmla="*/ 13 w 18"/>
                <a:gd name="T21" fmla="*/ 2 h 17"/>
                <a:gd name="T22" fmla="*/ 14 w 18"/>
                <a:gd name="T23" fmla="*/ 2 h 17"/>
                <a:gd name="T24" fmla="*/ 14 w 18"/>
                <a:gd name="T25" fmla="*/ 0 h 17"/>
                <a:gd name="T26" fmla="*/ 17 w 18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17"/>
                <a:gd name="T44" fmla="*/ 18 w 18"/>
                <a:gd name="T45" fmla="*/ 17 h 1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17">
                  <a:moveTo>
                    <a:pt x="0" y="16"/>
                  </a:moveTo>
                  <a:lnTo>
                    <a:pt x="1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7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3250" name="Group 921"/>
          <p:cNvGrpSpPr>
            <a:grpSpLocks/>
          </p:cNvGrpSpPr>
          <p:nvPr/>
        </p:nvGrpSpPr>
        <p:grpSpPr bwMode="auto">
          <a:xfrm>
            <a:off x="4779963" y="4868069"/>
            <a:ext cx="403225" cy="314325"/>
            <a:chOff x="3592" y="2951"/>
            <a:chExt cx="275" cy="198"/>
          </a:xfrm>
        </p:grpSpPr>
        <p:sp>
          <p:nvSpPr>
            <p:cNvPr id="3557" name="Freeform 922"/>
            <p:cNvSpPr>
              <a:spLocks/>
            </p:cNvSpPr>
            <p:nvPr/>
          </p:nvSpPr>
          <p:spPr bwMode="auto">
            <a:xfrm>
              <a:off x="3633" y="2951"/>
              <a:ext cx="144" cy="109"/>
            </a:xfrm>
            <a:custGeom>
              <a:avLst/>
              <a:gdLst>
                <a:gd name="T0" fmla="*/ 0 w 144"/>
                <a:gd name="T1" fmla="*/ 0 h 109"/>
                <a:gd name="T2" fmla="*/ 143 w 144"/>
                <a:gd name="T3" fmla="*/ 0 h 109"/>
                <a:gd name="T4" fmla="*/ 143 w 144"/>
                <a:gd name="T5" fmla="*/ 108 h 109"/>
                <a:gd name="T6" fmla="*/ 0 w 144"/>
                <a:gd name="T7" fmla="*/ 108 h 109"/>
                <a:gd name="T8" fmla="*/ 0 w 144"/>
                <a:gd name="T9" fmla="*/ 0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109"/>
                <a:gd name="T17" fmla="*/ 144 w 144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109">
                  <a:moveTo>
                    <a:pt x="0" y="0"/>
                  </a:moveTo>
                  <a:lnTo>
                    <a:pt x="143" y="0"/>
                  </a:lnTo>
                  <a:lnTo>
                    <a:pt x="143" y="108"/>
                  </a:lnTo>
                  <a:lnTo>
                    <a:pt x="0" y="108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58" name="Freeform 923"/>
            <p:cNvSpPr>
              <a:spLocks/>
            </p:cNvSpPr>
            <p:nvPr/>
          </p:nvSpPr>
          <p:spPr bwMode="auto">
            <a:xfrm>
              <a:off x="3636" y="2956"/>
              <a:ext cx="138" cy="98"/>
            </a:xfrm>
            <a:custGeom>
              <a:avLst/>
              <a:gdLst>
                <a:gd name="T0" fmla="*/ 0 w 138"/>
                <a:gd name="T1" fmla="*/ 0 h 98"/>
                <a:gd name="T2" fmla="*/ 137 w 138"/>
                <a:gd name="T3" fmla="*/ 0 h 98"/>
                <a:gd name="T4" fmla="*/ 137 w 138"/>
                <a:gd name="T5" fmla="*/ 97 h 98"/>
                <a:gd name="T6" fmla="*/ 0 w 138"/>
                <a:gd name="T7" fmla="*/ 97 h 98"/>
                <a:gd name="T8" fmla="*/ 0 w 138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98"/>
                <a:gd name="T17" fmla="*/ 138 w 138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98">
                  <a:moveTo>
                    <a:pt x="0" y="0"/>
                  </a:moveTo>
                  <a:lnTo>
                    <a:pt x="137" y="0"/>
                  </a:lnTo>
                  <a:lnTo>
                    <a:pt x="137" y="97"/>
                  </a:lnTo>
                  <a:lnTo>
                    <a:pt x="0" y="97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59" name="Freeform 924"/>
            <p:cNvSpPr>
              <a:spLocks/>
            </p:cNvSpPr>
            <p:nvPr/>
          </p:nvSpPr>
          <p:spPr bwMode="auto">
            <a:xfrm>
              <a:off x="3592" y="3132"/>
              <a:ext cx="210" cy="17"/>
            </a:xfrm>
            <a:custGeom>
              <a:avLst/>
              <a:gdLst>
                <a:gd name="T0" fmla="*/ 0 w 210"/>
                <a:gd name="T1" fmla="*/ 0 h 17"/>
                <a:gd name="T2" fmla="*/ 209 w 210"/>
                <a:gd name="T3" fmla="*/ 0 h 17"/>
                <a:gd name="T4" fmla="*/ 207 w 210"/>
                <a:gd name="T5" fmla="*/ 16 h 17"/>
                <a:gd name="T6" fmla="*/ 0 w 210"/>
                <a:gd name="T7" fmla="*/ 16 h 17"/>
                <a:gd name="T8" fmla="*/ 0 w 21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17"/>
                <a:gd name="T17" fmla="*/ 210 w 21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17">
                  <a:moveTo>
                    <a:pt x="0" y="0"/>
                  </a:moveTo>
                  <a:lnTo>
                    <a:pt x="209" y="0"/>
                  </a:lnTo>
                  <a:lnTo>
                    <a:pt x="20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60" name="Freeform 925"/>
            <p:cNvSpPr>
              <a:spLocks/>
            </p:cNvSpPr>
            <p:nvPr/>
          </p:nvSpPr>
          <p:spPr bwMode="auto">
            <a:xfrm>
              <a:off x="3592" y="3107"/>
              <a:ext cx="210" cy="26"/>
            </a:xfrm>
            <a:custGeom>
              <a:avLst/>
              <a:gdLst>
                <a:gd name="T0" fmla="*/ 8 w 210"/>
                <a:gd name="T1" fmla="*/ 0 h 26"/>
                <a:gd name="T2" fmla="*/ 196 w 210"/>
                <a:gd name="T3" fmla="*/ 0 h 26"/>
                <a:gd name="T4" fmla="*/ 209 w 210"/>
                <a:gd name="T5" fmla="*/ 25 h 26"/>
                <a:gd name="T6" fmla="*/ 0 w 210"/>
                <a:gd name="T7" fmla="*/ 25 h 26"/>
                <a:gd name="T8" fmla="*/ 8 w 210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0"/>
                <a:gd name="T16" fmla="*/ 0 h 26"/>
                <a:gd name="T17" fmla="*/ 210 w 210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0" h="26">
                  <a:moveTo>
                    <a:pt x="8" y="0"/>
                  </a:moveTo>
                  <a:lnTo>
                    <a:pt x="196" y="0"/>
                  </a:lnTo>
                  <a:lnTo>
                    <a:pt x="209" y="25"/>
                  </a:lnTo>
                  <a:lnTo>
                    <a:pt x="0" y="25"/>
                  </a:lnTo>
                  <a:lnTo>
                    <a:pt x="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61" name="Freeform 926"/>
            <p:cNvSpPr>
              <a:spLocks/>
            </p:cNvSpPr>
            <p:nvPr/>
          </p:nvSpPr>
          <p:spPr bwMode="auto">
            <a:xfrm>
              <a:off x="3604" y="3110"/>
              <a:ext cx="184" cy="22"/>
            </a:xfrm>
            <a:custGeom>
              <a:avLst/>
              <a:gdLst>
                <a:gd name="T0" fmla="*/ 6 w 184"/>
                <a:gd name="T1" fmla="*/ 0 h 22"/>
                <a:gd name="T2" fmla="*/ 175 w 184"/>
                <a:gd name="T3" fmla="*/ 0 h 22"/>
                <a:gd name="T4" fmla="*/ 183 w 184"/>
                <a:gd name="T5" fmla="*/ 21 h 22"/>
                <a:gd name="T6" fmla="*/ 0 w 184"/>
                <a:gd name="T7" fmla="*/ 21 h 22"/>
                <a:gd name="T8" fmla="*/ 6 w 184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4"/>
                <a:gd name="T16" fmla="*/ 0 h 22"/>
                <a:gd name="T17" fmla="*/ 184 w 184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4" h="22">
                  <a:moveTo>
                    <a:pt x="6" y="0"/>
                  </a:moveTo>
                  <a:lnTo>
                    <a:pt x="175" y="0"/>
                  </a:lnTo>
                  <a:lnTo>
                    <a:pt x="183" y="21"/>
                  </a:lnTo>
                  <a:lnTo>
                    <a:pt x="0" y="21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62" name="Freeform 927"/>
            <p:cNvSpPr>
              <a:spLocks/>
            </p:cNvSpPr>
            <p:nvPr/>
          </p:nvSpPr>
          <p:spPr bwMode="auto">
            <a:xfrm>
              <a:off x="3606" y="3110"/>
              <a:ext cx="181" cy="21"/>
            </a:xfrm>
            <a:custGeom>
              <a:avLst/>
              <a:gdLst>
                <a:gd name="T0" fmla="*/ 6 w 181"/>
                <a:gd name="T1" fmla="*/ 0 h 21"/>
                <a:gd name="T2" fmla="*/ 172 w 181"/>
                <a:gd name="T3" fmla="*/ 0 h 21"/>
                <a:gd name="T4" fmla="*/ 180 w 181"/>
                <a:gd name="T5" fmla="*/ 20 h 21"/>
                <a:gd name="T6" fmla="*/ 0 w 181"/>
                <a:gd name="T7" fmla="*/ 20 h 21"/>
                <a:gd name="T8" fmla="*/ 5 w 181"/>
                <a:gd name="T9" fmla="*/ 0 h 21"/>
                <a:gd name="T10" fmla="*/ 6 w 181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1"/>
                <a:gd name="T19" fmla="*/ 0 h 21"/>
                <a:gd name="T20" fmla="*/ 181 w 18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1" h="21">
                  <a:moveTo>
                    <a:pt x="6" y="0"/>
                  </a:moveTo>
                  <a:lnTo>
                    <a:pt x="172" y="0"/>
                  </a:lnTo>
                  <a:lnTo>
                    <a:pt x="180" y="20"/>
                  </a:lnTo>
                  <a:lnTo>
                    <a:pt x="0" y="2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63" name="Freeform 928"/>
            <p:cNvSpPr>
              <a:spLocks/>
            </p:cNvSpPr>
            <p:nvPr/>
          </p:nvSpPr>
          <p:spPr bwMode="auto">
            <a:xfrm>
              <a:off x="3615" y="3111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64" name="Freeform 929"/>
            <p:cNvSpPr>
              <a:spLocks/>
            </p:cNvSpPr>
            <p:nvPr/>
          </p:nvSpPr>
          <p:spPr bwMode="auto">
            <a:xfrm>
              <a:off x="3614" y="3110"/>
              <a:ext cx="18" cy="17"/>
            </a:xfrm>
            <a:custGeom>
              <a:avLst/>
              <a:gdLst>
                <a:gd name="T0" fmla="*/ 14 w 18"/>
                <a:gd name="T1" fmla="*/ 16 h 17"/>
                <a:gd name="T2" fmla="*/ 17 w 18"/>
                <a:gd name="T3" fmla="*/ 0 h 17"/>
                <a:gd name="T4" fmla="*/ 1 w 18"/>
                <a:gd name="T5" fmla="*/ 0 h 17"/>
                <a:gd name="T6" fmla="*/ 0 w 18"/>
                <a:gd name="T7" fmla="*/ 16 h 17"/>
                <a:gd name="T8" fmla="*/ 14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4" y="16"/>
                  </a:moveTo>
                  <a:lnTo>
                    <a:pt x="17" y="0"/>
                  </a:lnTo>
                  <a:lnTo>
                    <a:pt x="1" y="0"/>
                  </a:lnTo>
                  <a:lnTo>
                    <a:pt x="0" y="16"/>
                  </a:lnTo>
                  <a:lnTo>
                    <a:pt x="1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65" name="Freeform 930"/>
            <p:cNvSpPr>
              <a:spLocks/>
            </p:cNvSpPr>
            <p:nvPr/>
          </p:nvSpPr>
          <p:spPr bwMode="auto">
            <a:xfrm>
              <a:off x="3630" y="3111"/>
              <a:ext cx="26" cy="17"/>
            </a:xfrm>
            <a:custGeom>
              <a:avLst/>
              <a:gdLst>
                <a:gd name="T0" fmla="*/ 25 w 26"/>
                <a:gd name="T1" fmla="*/ 16 h 17"/>
                <a:gd name="T2" fmla="*/ 25 w 26"/>
                <a:gd name="T3" fmla="*/ 0 h 17"/>
                <a:gd name="T4" fmla="*/ 0 w 26"/>
                <a:gd name="T5" fmla="*/ 0 h 17"/>
                <a:gd name="T6" fmla="*/ 0 w 26"/>
                <a:gd name="T7" fmla="*/ 16 h 17"/>
                <a:gd name="T8" fmla="*/ 25 w 26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7"/>
                <a:gd name="T17" fmla="*/ 26 w 2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7">
                  <a:moveTo>
                    <a:pt x="25" y="16"/>
                  </a:moveTo>
                  <a:lnTo>
                    <a:pt x="2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66" name="Freeform 931"/>
            <p:cNvSpPr>
              <a:spLocks/>
            </p:cNvSpPr>
            <p:nvPr/>
          </p:nvSpPr>
          <p:spPr bwMode="auto">
            <a:xfrm>
              <a:off x="3630" y="3110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67" name="Freeform 932"/>
            <p:cNvSpPr>
              <a:spLocks/>
            </p:cNvSpPr>
            <p:nvPr/>
          </p:nvSpPr>
          <p:spPr bwMode="auto">
            <a:xfrm>
              <a:off x="3664" y="3111"/>
              <a:ext cx="24" cy="17"/>
            </a:xfrm>
            <a:custGeom>
              <a:avLst/>
              <a:gdLst>
                <a:gd name="T0" fmla="*/ 23 w 24"/>
                <a:gd name="T1" fmla="*/ 16 h 17"/>
                <a:gd name="T2" fmla="*/ 23 w 24"/>
                <a:gd name="T3" fmla="*/ 0 h 17"/>
                <a:gd name="T4" fmla="*/ 0 w 24"/>
                <a:gd name="T5" fmla="*/ 0 h 17"/>
                <a:gd name="T6" fmla="*/ 0 w 24"/>
                <a:gd name="T7" fmla="*/ 16 h 17"/>
                <a:gd name="T8" fmla="*/ 23 w 2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16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3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68" name="Freeform 933"/>
            <p:cNvSpPr>
              <a:spLocks/>
            </p:cNvSpPr>
            <p:nvPr/>
          </p:nvSpPr>
          <p:spPr bwMode="auto">
            <a:xfrm>
              <a:off x="3662" y="3110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69" name="Freeform 934"/>
            <p:cNvSpPr>
              <a:spLocks/>
            </p:cNvSpPr>
            <p:nvPr/>
          </p:nvSpPr>
          <p:spPr bwMode="auto">
            <a:xfrm>
              <a:off x="3698" y="3111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70" name="Freeform 935"/>
            <p:cNvSpPr>
              <a:spLocks/>
            </p:cNvSpPr>
            <p:nvPr/>
          </p:nvSpPr>
          <p:spPr bwMode="auto">
            <a:xfrm>
              <a:off x="3698" y="3110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71" name="Freeform 936"/>
            <p:cNvSpPr>
              <a:spLocks/>
            </p:cNvSpPr>
            <p:nvPr/>
          </p:nvSpPr>
          <p:spPr bwMode="auto">
            <a:xfrm>
              <a:off x="3610" y="3115"/>
              <a:ext cx="113" cy="17"/>
            </a:xfrm>
            <a:custGeom>
              <a:avLst/>
              <a:gdLst>
                <a:gd name="T0" fmla="*/ 2 w 113"/>
                <a:gd name="T1" fmla="*/ 0 h 17"/>
                <a:gd name="T2" fmla="*/ 112 w 113"/>
                <a:gd name="T3" fmla="*/ 0 h 17"/>
                <a:gd name="T4" fmla="*/ 112 w 113"/>
                <a:gd name="T5" fmla="*/ 16 h 17"/>
                <a:gd name="T6" fmla="*/ 0 w 113"/>
                <a:gd name="T7" fmla="*/ 16 h 17"/>
                <a:gd name="T8" fmla="*/ 2 w 11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"/>
                <a:gd name="T16" fmla="*/ 0 h 17"/>
                <a:gd name="T17" fmla="*/ 113 w 11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" h="17">
                  <a:moveTo>
                    <a:pt x="2" y="0"/>
                  </a:moveTo>
                  <a:lnTo>
                    <a:pt x="112" y="0"/>
                  </a:lnTo>
                  <a:lnTo>
                    <a:pt x="112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72" name="Freeform 937"/>
            <p:cNvSpPr>
              <a:spLocks/>
            </p:cNvSpPr>
            <p:nvPr/>
          </p:nvSpPr>
          <p:spPr bwMode="auto">
            <a:xfrm>
              <a:off x="3612" y="3117"/>
              <a:ext cx="111" cy="17"/>
            </a:xfrm>
            <a:custGeom>
              <a:avLst/>
              <a:gdLst>
                <a:gd name="T0" fmla="*/ 0 w 111"/>
                <a:gd name="T1" fmla="*/ 0 h 17"/>
                <a:gd name="T2" fmla="*/ 110 w 111"/>
                <a:gd name="T3" fmla="*/ 0 h 17"/>
                <a:gd name="T4" fmla="*/ 110 w 111"/>
                <a:gd name="T5" fmla="*/ 16 h 17"/>
                <a:gd name="T6" fmla="*/ 0 w 111"/>
                <a:gd name="T7" fmla="*/ 16 h 17"/>
                <a:gd name="T8" fmla="*/ 0 w 11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17"/>
                <a:gd name="T17" fmla="*/ 111 w 11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17">
                  <a:moveTo>
                    <a:pt x="0" y="0"/>
                  </a:moveTo>
                  <a:lnTo>
                    <a:pt x="110" y="0"/>
                  </a:lnTo>
                  <a:lnTo>
                    <a:pt x="110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73" name="Freeform 938"/>
            <p:cNvSpPr>
              <a:spLocks/>
            </p:cNvSpPr>
            <p:nvPr/>
          </p:nvSpPr>
          <p:spPr bwMode="auto">
            <a:xfrm>
              <a:off x="3613" y="3115"/>
              <a:ext cx="110" cy="17"/>
            </a:xfrm>
            <a:custGeom>
              <a:avLst/>
              <a:gdLst>
                <a:gd name="T0" fmla="*/ 0 w 110"/>
                <a:gd name="T1" fmla="*/ 0 h 17"/>
                <a:gd name="T2" fmla="*/ 109 w 110"/>
                <a:gd name="T3" fmla="*/ 0 h 17"/>
                <a:gd name="T4" fmla="*/ 109 w 110"/>
                <a:gd name="T5" fmla="*/ 16 h 17"/>
                <a:gd name="T6" fmla="*/ 0 w 110"/>
                <a:gd name="T7" fmla="*/ 16 h 17"/>
                <a:gd name="T8" fmla="*/ 0 w 11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"/>
                <a:gd name="T16" fmla="*/ 0 h 17"/>
                <a:gd name="T17" fmla="*/ 110 w 11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" h="17">
                  <a:moveTo>
                    <a:pt x="0" y="0"/>
                  </a:moveTo>
                  <a:lnTo>
                    <a:pt x="109" y="0"/>
                  </a:lnTo>
                  <a:lnTo>
                    <a:pt x="109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74" name="Freeform 939"/>
            <p:cNvSpPr>
              <a:spLocks/>
            </p:cNvSpPr>
            <p:nvPr/>
          </p:nvSpPr>
          <p:spPr bwMode="auto">
            <a:xfrm>
              <a:off x="3610" y="3119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75" name="Freeform 940"/>
            <p:cNvSpPr>
              <a:spLocks/>
            </p:cNvSpPr>
            <p:nvPr/>
          </p:nvSpPr>
          <p:spPr bwMode="auto">
            <a:xfrm>
              <a:off x="3609" y="3123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18 w 19"/>
                <a:gd name="T3" fmla="*/ 16 h 17"/>
                <a:gd name="T4" fmla="*/ 0 w 19"/>
                <a:gd name="T5" fmla="*/ 16 h 17"/>
                <a:gd name="T6" fmla="*/ 1 w 19"/>
                <a:gd name="T7" fmla="*/ 0 h 17"/>
                <a:gd name="T8" fmla="*/ 18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0"/>
                  </a:moveTo>
                  <a:lnTo>
                    <a:pt x="18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76" name="Freeform 941"/>
            <p:cNvSpPr>
              <a:spLocks/>
            </p:cNvSpPr>
            <p:nvPr/>
          </p:nvSpPr>
          <p:spPr bwMode="auto">
            <a:xfrm>
              <a:off x="3713" y="3119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16 h 17"/>
                <a:gd name="T4" fmla="*/ 18 w 19"/>
                <a:gd name="T5" fmla="*/ 16 h 17"/>
                <a:gd name="T6" fmla="*/ 18 w 19"/>
                <a:gd name="T7" fmla="*/ 0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18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77" name="Freeform 942"/>
            <p:cNvSpPr>
              <a:spLocks/>
            </p:cNvSpPr>
            <p:nvPr/>
          </p:nvSpPr>
          <p:spPr bwMode="auto">
            <a:xfrm>
              <a:off x="3713" y="3123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16 h 17"/>
                <a:gd name="T4" fmla="*/ 18 w 19"/>
                <a:gd name="T5" fmla="*/ 16 h 17"/>
                <a:gd name="T6" fmla="*/ 18 w 19"/>
                <a:gd name="T7" fmla="*/ 0 h 17"/>
                <a:gd name="T8" fmla="*/ 1 w 19"/>
                <a:gd name="T9" fmla="*/ 0 h 17"/>
                <a:gd name="T10" fmla="*/ 0 w 19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7"/>
                <a:gd name="T20" fmla="*/ 19 w 19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7">
                  <a:moveTo>
                    <a:pt x="0" y="0"/>
                  </a:moveTo>
                  <a:lnTo>
                    <a:pt x="0" y="16"/>
                  </a:lnTo>
                  <a:lnTo>
                    <a:pt x="18" y="16"/>
                  </a:lnTo>
                  <a:lnTo>
                    <a:pt x="18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78" name="Freeform 943"/>
            <p:cNvSpPr>
              <a:spLocks/>
            </p:cNvSpPr>
            <p:nvPr/>
          </p:nvSpPr>
          <p:spPr bwMode="auto">
            <a:xfrm>
              <a:off x="3620" y="3119"/>
              <a:ext cx="94" cy="17"/>
            </a:xfrm>
            <a:custGeom>
              <a:avLst/>
              <a:gdLst>
                <a:gd name="T0" fmla="*/ 0 w 94"/>
                <a:gd name="T1" fmla="*/ 0 h 17"/>
                <a:gd name="T2" fmla="*/ 0 w 94"/>
                <a:gd name="T3" fmla="*/ 16 h 17"/>
                <a:gd name="T4" fmla="*/ 93 w 94"/>
                <a:gd name="T5" fmla="*/ 16 h 17"/>
                <a:gd name="T6" fmla="*/ 93 w 94"/>
                <a:gd name="T7" fmla="*/ 0 h 17"/>
                <a:gd name="T8" fmla="*/ 0 w 94"/>
                <a:gd name="T9" fmla="*/ 0 h 17"/>
                <a:gd name="T10" fmla="*/ 0 w 94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7"/>
                <a:gd name="T20" fmla="*/ 94 w 9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7">
                  <a:moveTo>
                    <a:pt x="0" y="0"/>
                  </a:moveTo>
                  <a:lnTo>
                    <a:pt x="0" y="16"/>
                  </a:lnTo>
                  <a:lnTo>
                    <a:pt x="93" y="16"/>
                  </a:lnTo>
                  <a:lnTo>
                    <a:pt x="93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79" name="Freeform 944"/>
            <p:cNvSpPr>
              <a:spLocks/>
            </p:cNvSpPr>
            <p:nvPr/>
          </p:nvSpPr>
          <p:spPr bwMode="auto">
            <a:xfrm>
              <a:off x="3621" y="3123"/>
              <a:ext cx="92" cy="17"/>
            </a:xfrm>
            <a:custGeom>
              <a:avLst/>
              <a:gdLst>
                <a:gd name="T0" fmla="*/ 0 w 92"/>
                <a:gd name="T1" fmla="*/ 0 h 17"/>
                <a:gd name="T2" fmla="*/ 0 w 92"/>
                <a:gd name="T3" fmla="*/ 16 h 17"/>
                <a:gd name="T4" fmla="*/ 91 w 92"/>
                <a:gd name="T5" fmla="*/ 16 h 17"/>
                <a:gd name="T6" fmla="*/ 91 w 92"/>
                <a:gd name="T7" fmla="*/ 0 h 17"/>
                <a:gd name="T8" fmla="*/ 2 w 92"/>
                <a:gd name="T9" fmla="*/ 0 h 17"/>
                <a:gd name="T10" fmla="*/ 0 w 9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2"/>
                <a:gd name="T19" fmla="*/ 0 h 17"/>
                <a:gd name="T20" fmla="*/ 92 w 9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2" h="17">
                  <a:moveTo>
                    <a:pt x="0" y="0"/>
                  </a:moveTo>
                  <a:lnTo>
                    <a:pt x="0" y="16"/>
                  </a:lnTo>
                  <a:lnTo>
                    <a:pt x="91" y="16"/>
                  </a:lnTo>
                  <a:lnTo>
                    <a:pt x="91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80" name="Freeform 945"/>
            <p:cNvSpPr>
              <a:spLocks/>
            </p:cNvSpPr>
            <p:nvPr/>
          </p:nvSpPr>
          <p:spPr bwMode="auto">
            <a:xfrm>
              <a:off x="3609" y="3126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4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4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81" name="Freeform 946"/>
            <p:cNvSpPr>
              <a:spLocks/>
            </p:cNvSpPr>
            <p:nvPr/>
          </p:nvSpPr>
          <p:spPr bwMode="auto">
            <a:xfrm>
              <a:off x="3608" y="3125"/>
              <a:ext cx="19" cy="17"/>
            </a:xfrm>
            <a:custGeom>
              <a:avLst/>
              <a:gdLst>
                <a:gd name="T0" fmla="*/ 2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2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2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82" name="Freeform 947"/>
            <p:cNvSpPr>
              <a:spLocks/>
            </p:cNvSpPr>
            <p:nvPr/>
          </p:nvSpPr>
          <p:spPr bwMode="auto">
            <a:xfrm>
              <a:off x="3623" y="3126"/>
              <a:ext cx="89" cy="17"/>
            </a:xfrm>
            <a:custGeom>
              <a:avLst/>
              <a:gdLst>
                <a:gd name="T0" fmla="*/ 0 w 89"/>
                <a:gd name="T1" fmla="*/ 0 h 17"/>
                <a:gd name="T2" fmla="*/ 0 w 89"/>
                <a:gd name="T3" fmla="*/ 16 h 17"/>
                <a:gd name="T4" fmla="*/ 86 w 89"/>
                <a:gd name="T5" fmla="*/ 16 h 17"/>
                <a:gd name="T6" fmla="*/ 88 w 89"/>
                <a:gd name="T7" fmla="*/ 0 h 17"/>
                <a:gd name="T8" fmla="*/ 0 w 8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7"/>
                <a:gd name="T17" fmla="*/ 89 w 8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7">
                  <a:moveTo>
                    <a:pt x="0" y="0"/>
                  </a:moveTo>
                  <a:lnTo>
                    <a:pt x="0" y="16"/>
                  </a:lnTo>
                  <a:lnTo>
                    <a:pt x="86" y="16"/>
                  </a:ln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83" name="Freeform 948"/>
            <p:cNvSpPr>
              <a:spLocks/>
            </p:cNvSpPr>
            <p:nvPr/>
          </p:nvSpPr>
          <p:spPr bwMode="auto">
            <a:xfrm>
              <a:off x="3622" y="3125"/>
              <a:ext cx="89" cy="17"/>
            </a:xfrm>
            <a:custGeom>
              <a:avLst/>
              <a:gdLst>
                <a:gd name="T0" fmla="*/ 0 w 89"/>
                <a:gd name="T1" fmla="*/ 0 h 17"/>
                <a:gd name="T2" fmla="*/ 0 w 89"/>
                <a:gd name="T3" fmla="*/ 16 h 17"/>
                <a:gd name="T4" fmla="*/ 88 w 89"/>
                <a:gd name="T5" fmla="*/ 16 h 17"/>
                <a:gd name="T6" fmla="*/ 88 w 89"/>
                <a:gd name="T7" fmla="*/ 0 h 17"/>
                <a:gd name="T8" fmla="*/ 0 w 8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7"/>
                <a:gd name="T17" fmla="*/ 89 w 8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7">
                  <a:moveTo>
                    <a:pt x="0" y="0"/>
                  </a:moveTo>
                  <a:lnTo>
                    <a:pt x="0" y="16"/>
                  </a:lnTo>
                  <a:lnTo>
                    <a:pt x="88" y="16"/>
                  </a:ln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84" name="Freeform 949"/>
            <p:cNvSpPr>
              <a:spLocks/>
            </p:cNvSpPr>
            <p:nvPr/>
          </p:nvSpPr>
          <p:spPr bwMode="auto">
            <a:xfrm>
              <a:off x="3718" y="3126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0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85" name="Freeform 950"/>
            <p:cNvSpPr>
              <a:spLocks/>
            </p:cNvSpPr>
            <p:nvPr/>
          </p:nvSpPr>
          <p:spPr bwMode="auto">
            <a:xfrm>
              <a:off x="3717" y="3125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2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2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86" name="Freeform 951"/>
            <p:cNvSpPr>
              <a:spLocks/>
            </p:cNvSpPr>
            <p:nvPr/>
          </p:nvSpPr>
          <p:spPr bwMode="auto">
            <a:xfrm>
              <a:off x="3730" y="3111"/>
              <a:ext cx="20" cy="17"/>
            </a:xfrm>
            <a:custGeom>
              <a:avLst/>
              <a:gdLst>
                <a:gd name="T0" fmla="*/ 19 w 20"/>
                <a:gd name="T1" fmla="*/ 16 h 17"/>
                <a:gd name="T2" fmla="*/ 19 w 20"/>
                <a:gd name="T3" fmla="*/ 0 h 17"/>
                <a:gd name="T4" fmla="*/ 0 w 20"/>
                <a:gd name="T5" fmla="*/ 0 h 17"/>
                <a:gd name="T6" fmla="*/ 0 w 20"/>
                <a:gd name="T7" fmla="*/ 16 h 17"/>
                <a:gd name="T8" fmla="*/ 19 w 20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9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87" name="Freeform 952"/>
            <p:cNvSpPr>
              <a:spLocks/>
            </p:cNvSpPr>
            <p:nvPr/>
          </p:nvSpPr>
          <p:spPr bwMode="auto">
            <a:xfrm>
              <a:off x="3729" y="3110"/>
              <a:ext cx="20" cy="17"/>
            </a:xfrm>
            <a:custGeom>
              <a:avLst/>
              <a:gdLst>
                <a:gd name="T0" fmla="*/ 19 w 20"/>
                <a:gd name="T1" fmla="*/ 16 h 17"/>
                <a:gd name="T2" fmla="*/ 19 w 20"/>
                <a:gd name="T3" fmla="*/ 0 h 17"/>
                <a:gd name="T4" fmla="*/ 0 w 20"/>
                <a:gd name="T5" fmla="*/ 0 h 17"/>
                <a:gd name="T6" fmla="*/ 0 w 20"/>
                <a:gd name="T7" fmla="*/ 16 h 17"/>
                <a:gd name="T8" fmla="*/ 19 w 20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17"/>
                <a:gd name="T17" fmla="*/ 20 w 2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17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9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88" name="Freeform 953"/>
            <p:cNvSpPr>
              <a:spLocks/>
            </p:cNvSpPr>
            <p:nvPr/>
          </p:nvSpPr>
          <p:spPr bwMode="auto">
            <a:xfrm>
              <a:off x="3730" y="3115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18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2 h 17"/>
                <a:gd name="T10" fmla="*/ 0 w 2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7"/>
                <a:gd name="T20" fmla="*/ 22 w 2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7">
                  <a:moveTo>
                    <a:pt x="0" y="0"/>
                  </a:move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89" name="Freeform 954"/>
            <p:cNvSpPr>
              <a:spLocks/>
            </p:cNvSpPr>
            <p:nvPr/>
          </p:nvSpPr>
          <p:spPr bwMode="auto">
            <a:xfrm>
              <a:off x="3729" y="3115"/>
              <a:ext cx="21" cy="17"/>
            </a:xfrm>
            <a:custGeom>
              <a:avLst/>
              <a:gdLst>
                <a:gd name="T0" fmla="*/ 0 w 21"/>
                <a:gd name="T1" fmla="*/ 0 h 17"/>
                <a:gd name="T2" fmla="*/ 20 w 21"/>
                <a:gd name="T3" fmla="*/ 0 h 17"/>
                <a:gd name="T4" fmla="*/ 20 w 21"/>
                <a:gd name="T5" fmla="*/ 16 h 17"/>
                <a:gd name="T6" fmla="*/ 0 w 21"/>
                <a:gd name="T7" fmla="*/ 16 h 17"/>
                <a:gd name="T8" fmla="*/ 0 w 2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0" y="0"/>
                  </a:moveTo>
                  <a:lnTo>
                    <a:pt x="20" y="0"/>
                  </a:lnTo>
                  <a:lnTo>
                    <a:pt x="20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90" name="Freeform 955"/>
            <p:cNvSpPr>
              <a:spLocks/>
            </p:cNvSpPr>
            <p:nvPr/>
          </p:nvSpPr>
          <p:spPr bwMode="auto">
            <a:xfrm>
              <a:off x="3729" y="3117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21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0"/>
                  </a:moveTo>
                  <a:lnTo>
                    <a:pt x="21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91" name="Freeform 956"/>
            <p:cNvSpPr>
              <a:spLocks/>
            </p:cNvSpPr>
            <p:nvPr/>
          </p:nvSpPr>
          <p:spPr bwMode="auto">
            <a:xfrm>
              <a:off x="3738" y="3123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92" name="Freeform 957"/>
            <p:cNvSpPr>
              <a:spLocks/>
            </p:cNvSpPr>
            <p:nvPr/>
          </p:nvSpPr>
          <p:spPr bwMode="auto">
            <a:xfrm>
              <a:off x="3737" y="3123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93" name="Freeform 958"/>
            <p:cNvSpPr>
              <a:spLocks/>
            </p:cNvSpPr>
            <p:nvPr/>
          </p:nvSpPr>
          <p:spPr bwMode="auto">
            <a:xfrm>
              <a:off x="3730" y="3126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21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0"/>
                  </a:moveTo>
                  <a:lnTo>
                    <a:pt x="21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94" name="Freeform 959"/>
            <p:cNvSpPr>
              <a:spLocks/>
            </p:cNvSpPr>
            <p:nvPr/>
          </p:nvSpPr>
          <p:spPr bwMode="auto">
            <a:xfrm>
              <a:off x="3729" y="3125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0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0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95" name="Freeform 960"/>
            <p:cNvSpPr>
              <a:spLocks/>
            </p:cNvSpPr>
            <p:nvPr/>
          </p:nvSpPr>
          <p:spPr bwMode="auto">
            <a:xfrm>
              <a:off x="3756" y="3111"/>
              <a:ext cx="22" cy="17"/>
            </a:xfrm>
            <a:custGeom>
              <a:avLst/>
              <a:gdLst>
                <a:gd name="T0" fmla="*/ 0 w 22"/>
                <a:gd name="T1" fmla="*/ 16 h 17"/>
                <a:gd name="T2" fmla="*/ 0 w 22"/>
                <a:gd name="T3" fmla="*/ 0 h 17"/>
                <a:gd name="T4" fmla="*/ 18 w 22"/>
                <a:gd name="T5" fmla="*/ 0 h 17"/>
                <a:gd name="T6" fmla="*/ 21 w 22"/>
                <a:gd name="T7" fmla="*/ 16 h 17"/>
                <a:gd name="T8" fmla="*/ 0 w 2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96" name="Freeform 961"/>
            <p:cNvSpPr>
              <a:spLocks/>
            </p:cNvSpPr>
            <p:nvPr/>
          </p:nvSpPr>
          <p:spPr bwMode="auto">
            <a:xfrm>
              <a:off x="3755" y="3110"/>
              <a:ext cx="22" cy="17"/>
            </a:xfrm>
            <a:custGeom>
              <a:avLst/>
              <a:gdLst>
                <a:gd name="T0" fmla="*/ 0 w 22"/>
                <a:gd name="T1" fmla="*/ 16 h 17"/>
                <a:gd name="T2" fmla="*/ 0 w 22"/>
                <a:gd name="T3" fmla="*/ 0 h 17"/>
                <a:gd name="T4" fmla="*/ 18 w 22"/>
                <a:gd name="T5" fmla="*/ 0 h 17"/>
                <a:gd name="T6" fmla="*/ 21 w 22"/>
                <a:gd name="T7" fmla="*/ 16 h 17"/>
                <a:gd name="T8" fmla="*/ 0 w 2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97" name="Freeform 962"/>
            <p:cNvSpPr>
              <a:spLocks/>
            </p:cNvSpPr>
            <p:nvPr/>
          </p:nvSpPr>
          <p:spPr bwMode="auto">
            <a:xfrm>
              <a:off x="3757" y="3115"/>
              <a:ext cx="27" cy="17"/>
            </a:xfrm>
            <a:custGeom>
              <a:avLst/>
              <a:gdLst>
                <a:gd name="T0" fmla="*/ 0 w 27"/>
                <a:gd name="T1" fmla="*/ 0 h 17"/>
                <a:gd name="T2" fmla="*/ 19 w 27"/>
                <a:gd name="T3" fmla="*/ 0 h 17"/>
                <a:gd name="T4" fmla="*/ 26 w 27"/>
                <a:gd name="T5" fmla="*/ 16 h 17"/>
                <a:gd name="T6" fmla="*/ 3 w 27"/>
                <a:gd name="T7" fmla="*/ 16 h 17"/>
                <a:gd name="T8" fmla="*/ 0 w 2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17"/>
                <a:gd name="T17" fmla="*/ 27 w 2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17">
                  <a:moveTo>
                    <a:pt x="0" y="0"/>
                  </a:moveTo>
                  <a:lnTo>
                    <a:pt x="19" y="0"/>
                  </a:lnTo>
                  <a:lnTo>
                    <a:pt x="26" y="16"/>
                  </a:lnTo>
                  <a:lnTo>
                    <a:pt x="3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98" name="Freeform 963"/>
            <p:cNvSpPr>
              <a:spLocks/>
            </p:cNvSpPr>
            <p:nvPr/>
          </p:nvSpPr>
          <p:spPr bwMode="auto">
            <a:xfrm>
              <a:off x="3756" y="3115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0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0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99" name="Freeform 964"/>
            <p:cNvSpPr>
              <a:spLocks/>
            </p:cNvSpPr>
            <p:nvPr/>
          </p:nvSpPr>
          <p:spPr bwMode="auto">
            <a:xfrm>
              <a:off x="3756" y="3117"/>
              <a:ext cx="24" cy="17"/>
            </a:xfrm>
            <a:custGeom>
              <a:avLst/>
              <a:gdLst>
                <a:gd name="T0" fmla="*/ 0 w 24"/>
                <a:gd name="T1" fmla="*/ 0 h 17"/>
                <a:gd name="T2" fmla="*/ 21 w 24"/>
                <a:gd name="T3" fmla="*/ 0 h 17"/>
                <a:gd name="T4" fmla="*/ 23 w 24"/>
                <a:gd name="T5" fmla="*/ 16 h 17"/>
                <a:gd name="T6" fmla="*/ 0 w 24"/>
                <a:gd name="T7" fmla="*/ 16 h 17"/>
                <a:gd name="T8" fmla="*/ 0 w 2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0" y="0"/>
                  </a:moveTo>
                  <a:lnTo>
                    <a:pt x="21" y="0"/>
                  </a:lnTo>
                  <a:lnTo>
                    <a:pt x="2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00" name="Freeform 965"/>
            <p:cNvSpPr>
              <a:spLocks/>
            </p:cNvSpPr>
            <p:nvPr/>
          </p:nvSpPr>
          <p:spPr bwMode="auto">
            <a:xfrm>
              <a:off x="3757" y="3119"/>
              <a:ext cx="25" cy="17"/>
            </a:xfrm>
            <a:custGeom>
              <a:avLst/>
              <a:gdLst>
                <a:gd name="T0" fmla="*/ 0 w 25"/>
                <a:gd name="T1" fmla="*/ 0 h 17"/>
                <a:gd name="T2" fmla="*/ 22 w 25"/>
                <a:gd name="T3" fmla="*/ 0 h 17"/>
                <a:gd name="T4" fmla="*/ 24 w 25"/>
                <a:gd name="T5" fmla="*/ 16 h 17"/>
                <a:gd name="T6" fmla="*/ 0 w 25"/>
                <a:gd name="T7" fmla="*/ 16 h 17"/>
                <a:gd name="T8" fmla="*/ 0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0" y="0"/>
                  </a:moveTo>
                  <a:lnTo>
                    <a:pt x="22" y="0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01" name="Freeform 966"/>
            <p:cNvSpPr>
              <a:spLocks/>
            </p:cNvSpPr>
            <p:nvPr/>
          </p:nvSpPr>
          <p:spPr bwMode="auto">
            <a:xfrm>
              <a:off x="3758" y="3123"/>
              <a:ext cx="25" cy="17"/>
            </a:xfrm>
            <a:custGeom>
              <a:avLst/>
              <a:gdLst>
                <a:gd name="T0" fmla="*/ 24 w 25"/>
                <a:gd name="T1" fmla="*/ 0 h 17"/>
                <a:gd name="T2" fmla="*/ 24 w 25"/>
                <a:gd name="T3" fmla="*/ 16 h 17"/>
                <a:gd name="T4" fmla="*/ 0 w 25"/>
                <a:gd name="T5" fmla="*/ 16 h 17"/>
                <a:gd name="T6" fmla="*/ 0 w 25"/>
                <a:gd name="T7" fmla="*/ 0 h 17"/>
                <a:gd name="T8" fmla="*/ 24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0"/>
                  </a:move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02" name="Freeform 967"/>
            <p:cNvSpPr>
              <a:spLocks/>
            </p:cNvSpPr>
            <p:nvPr/>
          </p:nvSpPr>
          <p:spPr bwMode="auto">
            <a:xfrm>
              <a:off x="3759" y="3125"/>
              <a:ext cx="25" cy="17"/>
            </a:xfrm>
            <a:custGeom>
              <a:avLst/>
              <a:gdLst>
                <a:gd name="T0" fmla="*/ 0 w 25"/>
                <a:gd name="T1" fmla="*/ 0 h 17"/>
                <a:gd name="T2" fmla="*/ 22 w 25"/>
                <a:gd name="T3" fmla="*/ 0 h 17"/>
                <a:gd name="T4" fmla="*/ 24 w 25"/>
                <a:gd name="T5" fmla="*/ 16 h 17"/>
                <a:gd name="T6" fmla="*/ 0 w 25"/>
                <a:gd name="T7" fmla="*/ 16 h 17"/>
                <a:gd name="T8" fmla="*/ 0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0" y="0"/>
                  </a:moveTo>
                  <a:lnTo>
                    <a:pt x="22" y="0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03" name="Freeform 968"/>
            <p:cNvSpPr>
              <a:spLocks/>
            </p:cNvSpPr>
            <p:nvPr/>
          </p:nvSpPr>
          <p:spPr bwMode="auto">
            <a:xfrm>
              <a:off x="3627" y="3074"/>
              <a:ext cx="162" cy="34"/>
            </a:xfrm>
            <a:custGeom>
              <a:avLst/>
              <a:gdLst>
                <a:gd name="T0" fmla="*/ 0 w 162"/>
                <a:gd name="T1" fmla="*/ 0 h 34"/>
                <a:gd name="T2" fmla="*/ 161 w 162"/>
                <a:gd name="T3" fmla="*/ 0 h 34"/>
                <a:gd name="T4" fmla="*/ 161 w 162"/>
                <a:gd name="T5" fmla="*/ 33 h 34"/>
                <a:gd name="T6" fmla="*/ 0 w 162"/>
                <a:gd name="T7" fmla="*/ 33 h 34"/>
                <a:gd name="T8" fmla="*/ 0 w 162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2"/>
                <a:gd name="T16" fmla="*/ 0 h 34"/>
                <a:gd name="T17" fmla="*/ 162 w 162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2" h="34">
                  <a:moveTo>
                    <a:pt x="0" y="0"/>
                  </a:moveTo>
                  <a:lnTo>
                    <a:pt x="161" y="0"/>
                  </a:lnTo>
                  <a:lnTo>
                    <a:pt x="161" y="33"/>
                  </a:lnTo>
                  <a:lnTo>
                    <a:pt x="0" y="3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04" name="Freeform 969"/>
            <p:cNvSpPr>
              <a:spLocks/>
            </p:cNvSpPr>
            <p:nvPr/>
          </p:nvSpPr>
          <p:spPr bwMode="auto">
            <a:xfrm>
              <a:off x="3692" y="3089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05" name="Freeform 970"/>
            <p:cNvSpPr>
              <a:spLocks/>
            </p:cNvSpPr>
            <p:nvPr/>
          </p:nvSpPr>
          <p:spPr bwMode="auto">
            <a:xfrm>
              <a:off x="3692" y="3098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06" name="Freeform 971"/>
            <p:cNvSpPr>
              <a:spLocks/>
            </p:cNvSpPr>
            <p:nvPr/>
          </p:nvSpPr>
          <p:spPr bwMode="auto">
            <a:xfrm>
              <a:off x="3705" y="3090"/>
              <a:ext cx="31" cy="17"/>
            </a:xfrm>
            <a:custGeom>
              <a:avLst/>
              <a:gdLst>
                <a:gd name="T0" fmla="*/ 2 w 31"/>
                <a:gd name="T1" fmla="*/ 0 h 17"/>
                <a:gd name="T2" fmla="*/ 20 w 31"/>
                <a:gd name="T3" fmla="*/ 0 h 17"/>
                <a:gd name="T4" fmla="*/ 21 w 31"/>
                <a:gd name="T5" fmla="*/ 8 h 17"/>
                <a:gd name="T6" fmla="*/ 30 w 31"/>
                <a:gd name="T7" fmla="*/ 8 h 17"/>
                <a:gd name="T8" fmla="*/ 30 w 31"/>
                <a:gd name="T9" fmla="*/ 16 h 17"/>
                <a:gd name="T10" fmla="*/ 0 w 31"/>
                <a:gd name="T11" fmla="*/ 16 h 17"/>
                <a:gd name="T12" fmla="*/ 0 w 31"/>
                <a:gd name="T13" fmla="*/ 8 h 17"/>
                <a:gd name="T14" fmla="*/ 2 w 31"/>
                <a:gd name="T15" fmla="*/ 8 h 17"/>
                <a:gd name="T16" fmla="*/ 2 w 31"/>
                <a:gd name="T17" fmla="*/ 4 h 17"/>
                <a:gd name="T18" fmla="*/ 2 w 31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17"/>
                <a:gd name="T32" fmla="*/ 31 w 31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17">
                  <a:moveTo>
                    <a:pt x="2" y="0"/>
                  </a:moveTo>
                  <a:lnTo>
                    <a:pt x="20" y="0"/>
                  </a:lnTo>
                  <a:lnTo>
                    <a:pt x="21" y="8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07" name="Freeform 972"/>
            <p:cNvSpPr>
              <a:spLocks/>
            </p:cNvSpPr>
            <p:nvPr/>
          </p:nvSpPr>
          <p:spPr bwMode="auto">
            <a:xfrm>
              <a:off x="3705" y="3092"/>
              <a:ext cx="31" cy="17"/>
            </a:xfrm>
            <a:custGeom>
              <a:avLst/>
              <a:gdLst>
                <a:gd name="T0" fmla="*/ 0 w 31"/>
                <a:gd name="T1" fmla="*/ 16 h 17"/>
                <a:gd name="T2" fmla="*/ 2 w 31"/>
                <a:gd name="T3" fmla="*/ 0 h 17"/>
                <a:gd name="T4" fmla="*/ 21 w 31"/>
                <a:gd name="T5" fmla="*/ 0 h 17"/>
                <a:gd name="T6" fmla="*/ 21 w 31"/>
                <a:gd name="T7" fmla="*/ 8 h 17"/>
                <a:gd name="T8" fmla="*/ 30 w 31"/>
                <a:gd name="T9" fmla="*/ 8 h 17"/>
                <a:gd name="T10" fmla="*/ 30 w 31"/>
                <a:gd name="T11" fmla="*/ 16 h 17"/>
                <a:gd name="T12" fmla="*/ 0 w 31"/>
                <a:gd name="T13" fmla="*/ 16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17"/>
                <a:gd name="T23" fmla="*/ 31 w 31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17">
                  <a:moveTo>
                    <a:pt x="0" y="16"/>
                  </a:moveTo>
                  <a:lnTo>
                    <a:pt x="2" y="0"/>
                  </a:lnTo>
                  <a:lnTo>
                    <a:pt x="21" y="0"/>
                  </a:lnTo>
                  <a:lnTo>
                    <a:pt x="21" y="8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08" name="Freeform 973"/>
            <p:cNvSpPr>
              <a:spLocks/>
            </p:cNvSpPr>
            <p:nvPr/>
          </p:nvSpPr>
          <p:spPr bwMode="auto">
            <a:xfrm>
              <a:off x="3692" y="3080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09" name="Freeform 974"/>
            <p:cNvSpPr>
              <a:spLocks/>
            </p:cNvSpPr>
            <p:nvPr/>
          </p:nvSpPr>
          <p:spPr bwMode="auto">
            <a:xfrm>
              <a:off x="3692" y="3078"/>
              <a:ext cx="48" cy="17"/>
            </a:xfrm>
            <a:custGeom>
              <a:avLst/>
              <a:gdLst>
                <a:gd name="T0" fmla="*/ 0 w 48"/>
                <a:gd name="T1" fmla="*/ 16 h 17"/>
                <a:gd name="T2" fmla="*/ 0 w 48"/>
                <a:gd name="T3" fmla="*/ 0 h 17"/>
                <a:gd name="T4" fmla="*/ 47 w 48"/>
                <a:gd name="T5" fmla="*/ 0 h 17"/>
                <a:gd name="T6" fmla="*/ 47 w 48"/>
                <a:gd name="T7" fmla="*/ 16 h 17"/>
                <a:gd name="T8" fmla="*/ 0 w 4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7"/>
                <a:gd name="T17" fmla="*/ 48 w 4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7">
                  <a:moveTo>
                    <a:pt x="0" y="16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10" name="Freeform 975"/>
            <p:cNvSpPr>
              <a:spLocks/>
            </p:cNvSpPr>
            <p:nvPr/>
          </p:nvSpPr>
          <p:spPr bwMode="auto">
            <a:xfrm>
              <a:off x="3692" y="3081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0 w 53"/>
                <a:gd name="T3" fmla="*/ 16 h 17"/>
                <a:gd name="T4" fmla="*/ 52 w 53"/>
                <a:gd name="T5" fmla="*/ 16 h 17"/>
                <a:gd name="T6" fmla="*/ 52 w 53"/>
                <a:gd name="T7" fmla="*/ 0 h 17"/>
                <a:gd name="T8" fmla="*/ 32 w 53"/>
                <a:gd name="T9" fmla="*/ 0 h 17"/>
                <a:gd name="T10" fmla="*/ 32 w 53"/>
                <a:gd name="T11" fmla="*/ 14 h 17"/>
                <a:gd name="T12" fmla="*/ 14 w 53"/>
                <a:gd name="T13" fmla="*/ 14 h 17"/>
                <a:gd name="T14" fmla="*/ 14 w 53"/>
                <a:gd name="T15" fmla="*/ 0 h 17"/>
                <a:gd name="T16" fmla="*/ 0 w 53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3"/>
                <a:gd name="T28" fmla="*/ 0 h 17"/>
                <a:gd name="T29" fmla="*/ 53 w 53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3" h="17">
                  <a:moveTo>
                    <a:pt x="0" y="0"/>
                  </a:moveTo>
                  <a:lnTo>
                    <a:pt x="0" y="16"/>
                  </a:lnTo>
                  <a:lnTo>
                    <a:pt x="52" y="16"/>
                  </a:lnTo>
                  <a:lnTo>
                    <a:pt x="52" y="0"/>
                  </a:lnTo>
                  <a:lnTo>
                    <a:pt x="32" y="0"/>
                  </a:lnTo>
                  <a:lnTo>
                    <a:pt x="32" y="14"/>
                  </a:lnTo>
                  <a:lnTo>
                    <a:pt x="14" y="14"/>
                  </a:lnTo>
                  <a:lnTo>
                    <a:pt x="14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11" name="Freeform 976"/>
            <p:cNvSpPr>
              <a:spLocks/>
            </p:cNvSpPr>
            <p:nvPr/>
          </p:nvSpPr>
          <p:spPr bwMode="auto">
            <a:xfrm>
              <a:off x="3707" y="3080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12" name="Freeform 977"/>
            <p:cNvSpPr>
              <a:spLocks/>
            </p:cNvSpPr>
            <p:nvPr/>
          </p:nvSpPr>
          <p:spPr bwMode="auto">
            <a:xfrm>
              <a:off x="3725" y="3081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13" name="Freeform 978"/>
            <p:cNvSpPr>
              <a:spLocks/>
            </p:cNvSpPr>
            <p:nvPr/>
          </p:nvSpPr>
          <p:spPr bwMode="auto">
            <a:xfrm>
              <a:off x="3694" y="3081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14" name="Freeform 979"/>
            <p:cNvSpPr>
              <a:spLocks/>
            </p:cNvSpPr>
            <p:nvPr/>
          </p:nvSpPr>
          <p:spPr bwMode="auto">
            <a:xfrm>
              <a:off x="3706" y="3083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15" name="Freeform 980"/>
            <p:cNvSpPr>
              <a:spLocks/>
            </p:cNvSpPr>
            <p:nvPr/>
          </p:nvSpPr>
          <p:spPr bwMode="auto">
            <a:xfrm>
              <a:off x="3707" y="3093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16" name="Freeform 981"/>
            <p:cNvSpPr>
              <a:spLocks/>
            </p:cNvSpPr>
            <p:nvPr/>
          </p:nvSpPr>
          <p:spPr bwMode="auto">
            <a:xfrm>
              <a:off x="3706" y="3092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17" name="Freeform 982"/>
            <p:cNvSpPr>
              <a:spLocks/>
            </p:cNvSpPr>
            <p:nvPr/>
          </p:nvSpPr>
          <p:spPr bwMode="auto">
            <a:xfrm>
              <a:off x="3731" y="3080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18" name="Freeform 983"/>
            <p:cNvSpPr>
              <a:spLocks/>
            </p:cNvSpPr>
            <p:nvPr/>
          </p:nvSpPr>
          <p:spPr bwMode="auto">
            <a:xfrm>
              <a:off x="3731" y="3079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19" name="Freeform 984"/>
            <p:cNvSpPr>
              <a:spLocks/>
            </p:cNvSpPr>
            <p:nvPr/>
          </p:nvSpPr>
          <p:spPr bwMode="auto">
            <a:xfrm>
              <a:off x="3729" y="3093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20" name="Freeform 985"/>
            <p:cNvSpPr>
              <a:spLocks/>
            </p:cNvSpPr>
            <p:nvPr/>
          </p:nvSpPr>
          <p:spPr bwMode="auto">
            <a:xfrm>
              <a:off x="3727" y="3092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21" name="Freeform 986"/>
            <p:cNvSpPr>
              <a:spLocks/>
            </p:cNvSpPr>
            <p:nvPr/>
          </p:nvSpPr>
          <p:spPr bwMode="auto">
            <a:xfrm>
              <a:off x="3752" y="3093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22" name="Line 987"/>
            <p:cNvSpPr>
              <a:spLocks noChangeShapeType="1"/>
            </p:cNvSpPr>
            <p:nvPr/>
          </p:nvSpPr>
          <p:spPr bwMode="auto">
            <a:xfrm>
              <a:off x="3627" y="3079"/>
              <a:ext cx="16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623" name="Line 988"/>
            <p:cNvSpPr>
              <a:spLocks noChangeShapeType="1"/>
            </p:cNvSpPr>
            <p:nvPr/>
          </p:nvSpPr>
          <p:spPr bwMode="auto">
            <a:xfrm>
              <a:off x="3627" y="3084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624" name="Line 989"/>
            <p:cNvSpPr>
              <a:spLocks noChangeShapeType="1"/>
            </p:cNvSpPr>
            <p:nvPr/>
          </p:nvSpPr>
          <p:spPr bwMode="auto">
            <a:xfrm>
              <a:off x="3627" y="3089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625" name="Line 990"/>
            <p:cNvSpPr>
              <a:spLocks noChangeShapeType="1"/>
            </p:cNvSpPr>
            <p:nvPr/>
          </p:nvSpPr>
          <p:spPr bwMode="auto">
            <a:xfrm>
              <a:off x="3627" y="3095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626" name="Line 991"/>
            <p:cNvSpPr>
              <a:spLocks noChangeShapeType="1"/>
            </p:cNvSpPr>
            <p:nvPr/>
          </p:nvSpPr>
          <p:spPr bwMode="auto">
            <a:xfrm>
              <a:off x="3627" y="3100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627" name="Line 992"/>
            <p:cNvSpPr>
              <a:spLocks noChangeShapeType="1"/>
            </p:cNvSpPr>
            <p:nvPr/>
          </p:nvSpPr>
          <p:spPr bwMode="auto">
            <a:xfrm>
              <a:off x="3627" y="3105"/>
              <a:ext cx="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628" name="Line 993"/>
            <p:cNvSpPr>
              <a:spLocks noChangeShapeType="1"/>
            </p:cNvSpPr>
            <p:nvPr/>
          </p:nvSpPr>
          <p:spPr bwMode="auto">
            <a:xfrm flipH="1">
              <a:off x="3749" y="3089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629" name="Line 994"/>
            <p:cNvSpPr>
              <a:spLocks noChangeShapeType="1"/>
            </p:cNvSpPr>
            <p:nvPr/>
          </p:nvSpPr>
          <p:spPr bwMode="auto">
            <a:xfrm flipH="1">
              <a:off x="3749" y="3105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630" name="Line 995"/>
            <p:cNvSpPr>
              <a:spLocks noChangeShapeType="1"/>
            </p:cNvSpPr>
            <p:nvPr/>
          </p:nvSpPr>
          <p:spPr bwMode="auto">
            <a:xfrm flipH="1">
              <a:off x="3749" y="3100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631" name="Line 996"/>
            <p:cNvSpPr>
              <a:spLocks noChangeShapeType="1"/>
            </p:cNvSpPr>
            <p:nvPr/>
          </p:nvSpPr>
          <p:spPr bwMode="auto">
            <a:xfrm flipH="1">
              <a:off x="3749" y="3095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632" name="Freeform 997"/>
            <p:cNvSpPr>
              <a:spLocks/>
            </p:cNvSpPr>
            <p:nvPr/>
          </p:nvSpPr>
          <p:spPr bwMode="auto">
            <a:xfrm>
              <a:off x="3749" y="3080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33" name="Freeform 998"/>
            <p:cNvSpPr>
              <a:spLocks/>
            </p:cNvSpPr>
            <p:nvPr/>
          </p:nvSpPr>
          <p:spPr bwMode="auto">
            <a:xfrm>
              <a:off x="3777" y="3083"/>
              <a:ext cx="19" cy="17"/>
            </a:xfrm>
            <a:custGeom>
              <a:avLst/>
              <a:gdLst>
                <a:gd name="T0" fmla="*/ 0 w 19"/>
                <a:gd name="T1" fmla="*/ 0 h 17"/>
                <a:gd name="T2" fmla="*/ 18 w 19"/>
                <a:gd name="T3" fmla="*/ 0 h 17"/>
                <a:gd name="T4" fmla="*/ 18 w 19"/>
                <a:gd name="T5" fmla="*/ 16 h 17"/>
                <a:gd name="T6" fmla="*/ 0 w 19"/>
                <a:gd name="T7" fmla="*/ 16 h 17"/>
                <a:gd name="T8" fmla="*/ 0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0"/>
                  </a:move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34" name="Freeform 999"/>
            <p:cNvSpPr>
              <a:spLocks/>
            </p:cNvSpPr>
            <p:nvPr/>
          </p:nvSpPr>
          <p:spPr bwMode="auto">
            <a:xfrm>
              <a:off x="3765" y="3083"/>
              <a:ext cx="19" cy="17"/>
            </a:xfrm>
            <a:custGeom>
              <a:avLst/>
              <a:gdLst>
                <a:gd name="T0" fmla="*/ 18 w 19"/>
                <a:gd name="T1" fmla="*/ 8 h 17"/>
                <a:gd name="T2" fmla="*/ 14 w 19"/>
                <a:gd name="T3" fmla="*/ 13 h 17"/>
                <a:gd name="T4" fmla="*/ 9 w 19"/>
                <a:gd name="T5" fmla="*/ 16 h 17"/>
                <a:gd name="T6" fmla="*/ 2 w 19"/>
                <a:gd name="T7" fmla="*/ 13 h 17"/>
                <a:gd name="T8" fmla="*/ 0 w 19"/>
                <a:gd name="T9" fmla="*/ 8 h 17"/>
                <a:gd name="T10" fmla="*/ 2 w 19"/>
                <a:gd name="T11" fmla="*/ 2 h 17"/>
                <a:gd name="T12" fmla="*/ 9 w 19"/>
                <a:gd name="T13" fmla="*/ 0 h 17"/>
                <a:gd name="T14" fmla="*/ 14 w 19"/>
                <a:gd name="T15" fmla="*/ 2 h 17"/>
                <a:gd name="T16" fmla="*/ 18 w 19"/>
                <a:gd name="T17" fmla="*/ 8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8" y="8"/>
                  </a:moveTo>
                  <a:lnTo>
                    <a:pt x="14" y="13"/>
                  </a:lnTo>
                  <a:lnTo>
                    <a:pt x="9" y="16"/>
                  </a:lnTo>
                  <a:lnTo>
                    <a:pt x="2" y="13"/>
                  </a:lnTo>
                  <a:lnTo>
                    <a:pt x="0" y="8"/>
                  </a:lnTo>
                  <a:lnTo>
                    <a:pt x="2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8" y="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35" name="Freeform 1000"/>
            <p:cNvSpPr>
              <a:spLocks/>
            </p:cNvSpPr>
            <p:nvPr/>
          </p:nvSpPr>
          <p:spPr bwMode="auto">
            <a:xfrm>
              <a:off x="3661" y="3068"/>
              <a:ext cx="87" cy="17"/>
            </a:xfrm>
            <a:custGeom>
              <a:avLst/>
              <a:gdLst>
                <a:gd name="T0" fmla="*/ 0 w 87"/>
                <a:gd name="T1" fmla="*/ 0 h 17"/>
                <a:gd name="T2" fmla="*/ 86 w 87"/>
                <a:gd name="T3" fmla="*/ 0 h 17"/>
                <a:gd name="T4" fmla="*/ 86 w 87"/>
                <a:gd name="T5" fmla="*/ 16 h 17"/>
                <a:gd name="T6" fmla="*/ 0 w 87"/>
                <a:gd name="T7" fmla="*/ 16 h 17"/>
                <a:gd name="T8" fmla="*/ 0 w 8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17"/>
                <a:gd name="T17" fmla="*/ 87 w 8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17">
                  <a:moveTo>
                    <a:pt x="0" y="0"/>
                  </a:moveTo>
                  <a:lnTo>
                    <a:pt x="86" y="0"/>
                  </a:lnTo>
                  <a:lnTo>
                    <a:pt x="86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36" name="Freeform 1001"/>
            <p:cNvSpPr>
              <a:spLocks/>
            </p:cNvSpPr>
            <p:nvPr/>
          </p:nvSpPr>
          <p:spPr bwMode="auto">
            <a:xfrm>
              <a:off x="3653" y="2965"/>
              <a:ext cx="105" cy="81"/>
            </a:xfrm>
            <a:custGeom>
              <a:avLst/>
              <a:gdLst>
                <a:gd name="T0" fmla="*/ 0 w 105"/>
                <a:gd name="T1" fmla="*/ 0 h 81"/>
                <a:gd name="T2" fmla="*/ 104 w 105"/>
                <a:gd name="T3" fmla="*/ 0 h 81"/>
                <a:gd name="T4" fmla="*/ 104 w 105"/>
                <a:gd name="T5" fmla="*/ 80 h 81"/>
                <a:gd name="T6" fmla="*/ 0 w 105"/>
                <a:gd name="T7" fmla="*/ 80 h 81"/>
                <a:gd name="T8" fmla="*/ 0 w 105"/>
                <a:gd name="T9" fmla="*/ 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5"/>
                <a:gd name="T16" fmla="*/ 0 h 81"/>
                <a:gd name="T17" fmla="*/ 105 w 105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5" h="81">
                  <a:moveTo>
                    <a:pt x="0" y="0"/>
                  </a:moveTo>
                  <a:lnTo>
                    <a:pt x="104" y="0"/>
                  </a:lnTo>
                  <a:lnTo>
                    <a:pt x="104" y="80"/>
                  </a:lnTo>
                  <a:lnTo>
                    <a:pt x="0" y="8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37" name="Freeform 1002"/>
            <p:cNvSpPr>
              <a:spLocks/>
            </p:cNvSpPr>
            <p:nvPr/>
          </p:nvSpPr>
          <p:spPr bwMode="auto">
            <a:xfrm>
              <a:off x="3655" y="2969"/>
              <a:ext cx="99" cy="73"/>
            </a:xfrm>
            <a:custGeom>
              <a:avLst/>
              <a:gdLst>
                <a:gd name="T0" fmla="*/ 0 w 99"/>
                <a:gd name="T1" fmla="*/ 0 h 73"/>
                <a:gd name="T2" fmla="*/ 98 w 99"/>
                <a:gd name="T3" fmla="*/ 0 h 73"/>
                <a:gd name="T4" fmla="*/ 98 w 99"/>
                <a:gd name="T5" fmla="*/ 72 h 73"/>
                <a:gd name="T6" fmla="*/ 0 w 99"/>
                <a:gd name="T7" fmla="*/ 72 h 73"/>
                <a:gd name="T8" fmla="*/ 0 w 99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"/>
                <a:gd name="T16" fmla="*/ 0 h 73"/>
                <a:gd name="T17" fmla="*/ 99 w 99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" h="73">
                  <a:moveTo>
                    <a:pt x="0" y="0"/>
                  </a:moveTo>
                  <a:lnTo>
                    <a:pt x="98" y="0"/>
                  </a:lnTo>
                  <a:lnTo>
                    <a:pt x="98" y="72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38" name="Freeform 1003"/>
            <p:cNvSpPr>
              <a:spLocks/>
            </p:cNvSpPr>
            <p:nvPr/>
          </p:nvSpPr>
          <p:spPr bwMode="auto">
            <a:xfrm>
              <a:off x="3677" y="3063"/>
              <a:ext cx="56" cy="17"/>
            </a:xfrm>
            <a:custGeom>
              <a:avLst/>
              <a:gdLst>
                <a:gd name="T0" fmla="*/ 0 w 56"/>
                <a:gd name="T1" fmla="*/ 0 h 17"/>
                <a:gd name="T2" fmla="*/ 55 w 56"/>
                <a:gd name="T3" fmla="*/ 0 h 17"/>
                <a:gd name="T4" fmla="*/ 55 w 56"/>
                <a:gd name="T5" fmla="*/ 16 h 17"/>
                <a:gd name="T6" fmla="*/ 0 w 56"/>
                <a:gd name="T7" fmla="*/ 16 h 17"/>
                <a:gd name="T8" fmla="*/ 0 w 5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17"/>
                <a:gd name="T17" fmla="*/ 56 w 5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17">
                  <a:moveTo>
                    <a:pt x="0" y="0"/>
                  </a:moveTo>
                  <a:lnTo>
                    <a:pt x="55" y="0"/>
                  </a:lnTo>
                  <a:lnTo>
                    <a:pt x="5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39" name="Freeform 1004"/>
            <p:cNvSpPr>
              <a:spLocks/>
            </p:cNvSpPr>
            <p:nvPr/>
          </p:nvSpPr>
          <p:spPr bwMode="auto">
            <a:xfrm>
              <a:off x="3668" y="3059"/>
              <a:ext cx="72" cy="17"/>
            </a:xfrm>
            <a:custGeom>
              <a:avLst/>
              <a:gdLst>
                <a:gd name="T0" fmla="*/ 8 w 72"/>
                <a:gd name="T1" fmla="*/ 16 h 17"/>
                <a:gd name="T2" fmla="*/ 63 w 72"/>
                <a:gd name="T3" fmla="*/ 16 h 17"/>
                <a:gd name="T4" fmla="*/ 71 w 72"/>
                <a:gd name="T5" fmla="*/ 0 h 17"/>
                <a:gd name="T6" fmla="*/ 0 w 72"/>
                <a:gd name="T7" fmla="*/ 0 h 17"/>
                <a:gd name="T8" fmla="*/ 8 w 72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17"/>
                <a:gd name="T17" fmla="*/ 72 w 7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17">
                  <a:moveTo>
                    <a:pt x="8" y="16"/>
                  </a:moveTo>
                  <a:lnTo>
                    <a:pt x="63" y="16"/>
                  </a:lnTo>
                  <a:lnTo>
                    <a:pt x="71" y="0"/>
                  </a:lnTo>
                  <a:lnTo>
                    <a:pt x="0" y="0"/>
                  </a:lnTo>
                  <a:lnTo>
                    <a:pt x="8" y="16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40" name="Freeform 1005"/>
            <p:cNvSpPr>
              <a:spLocks/>
            </p:cNvSpPr>
            <p:nvPr/>
          </p:nvSpPr>
          <p:spPr bwMode="auto">
            <a:xfrm>
              <a:off x="3751" y="3053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41" name="Freeform 1006"/>
            <p:cNvSpPr>
              <a:spLocks/>
            </p:cNvSpPr>
            <p:nvPr/>
          </p:nvSpPr>
          <p:spPr bwMode="auto">
            <a:xfrm>
              <a:off x="3652" y="2965"/>
              <a:ext cx="107" cy="82"/>
            </a:xfrm>
            <a:custGeom>
              <a:avLst/>
              <a:gdLst>
                <a:gd name="T0" fmla="*/ 0 w 107"/>
                <a:gd name="T1" fmla="*/ 0 h 82"/>
                <a:gd name="T2" fmla="*/ 106 w 107"/>
                <a:gd name="T3" fmla="*/ 0 h 82"/>
                <a:gd name="T4" fmla="*/ 101 w 107"/>
                <a:gd name="T5" fmla="*/ 3 h 82"/>
                <a:gd name="T6" fmla="*/ 3 w 107"/>
                <a:gd name="T7" fmla="*/ 3 h 82"/>
                <a:gd name="T8" fmla="*/ 3 w 107"/>
                <a:gd name="T9" fmla="*/ 77 h 82"/>
                <a:gd name="T10" fmla="*/ 0 w 107"/>
                <a:gd name="T11" fmla="*/ 81 h 82"/>
                <a:gd name="T12" fmla="*/ 0 w 107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7"/>
                <a:gd name="T22" fmla="*/ 0 h 82"/>
                <a:gd name="T23" fmla="*/ 107 w 107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7" h="82">
                  <a:moveTo>
                    <a:pt x="0" y="0"/>
                  </a:moveTo>
                  <a:lnTo>
                    <a:pt x="106" y="0"/>
                  </a:lnTo>
                  <a:lnTo>
                    <a:pt x="101" y="3"/>
                  </a:lnTo>
                  <a:lnTo>
                    <a:pt x="3" y="3"/>
                  </a:lnTo>
                  <a:lnTo>
                    <a:pt x="3" y="77"/>
                  </a:lnTo>
                  <a:lnTo>
                    <a:pt x="0" y="81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42" name="Freeform 1007"/>
            <p:cNvSpPr>
              <a:spLocks/>
            </p:cNvSpPr>
            <p:nvPr/>
          </p:nvSpPr>
          <p:spPr bwMode="auto">
            <a:xfrm>
              <a:off x="3788" y="3094"/>
              <a:ext cx="79" cy="24"/>
            </a:xfrm>
            <a:custGeom>
              <a:avLst/>
              <a:gdLst>
                <a:gd name="T0" fmla="*/ 0 w 79"/>
                <a:gd name="T1" fmla="*/ 0 h 24"/>
                <a:gd name="T2" fmla="*/ 8 w 79"/>
                <a:gd name="T3" fmla="*/ 5 h 24"/>
                <a:gd name="T4" fmla="*/ 21 w 79"/>
                <a:gd name="T5" fmla="*/ 7 h 24"/>
                <a:gd name="T6" fmla="*/ 47 w 79"/>
                <a:gd name="T7" fmla="*/ 8 h 24"/>
                <a:gd name="T8" fmla="*/ 60 w 79"/>
                <a:gd name="T9" fmla="*/ 8 h 24"/>
                <a:gd name="T10" fmla="*/ 69 w 79"/>
                <a:gd name="T11" fmla="*/ 9 h 24"/>
                <a:gd name="T12" fmla="*/ 75 w 79"/>
                <a:gd name="T13" fmla="*/ 10 h 24"/>
                <a:gd name="T14" fmla="*/ 76 w 79"/>
                <a:gd name="T15" fmla="*/ 11 h 24"/>
                <a:gd name="T16" fmla="*/ 78 w 79"/>
                <a:gd name="T17" fmla="*/ 12 h 24"/>
                <a:gd name="T18" fmla="*/ 70 w 79"/>
                <a:gd name="T19" fmla="*/ 15 h 24"/>
                <a:gd name="T20" fmla="*/ 62 w 79"/>
                <a:gd name="T21" fmla="*/ 16 h 24"/>
                <a:gd name="T22" fmla="*/ 44 w 79"/>
                <a:gd name="T23" fmla="*/ 16 h 24"/>
                <a:gd name="T24" fmla="*/ 23 w 79"/>
                <a:gd name="T25" fmla="*/ 14 h 24"/>
                <a:gd name="T26" fmla="*/ 16 w 79"/>
                <a:gd name="T27" fmla="*/ 15 h 24"/>
                <a:gd name="T28" fmla="*/ 9 w 79"/>
                <a:gd name="T29" fmla="*/ 17 h 24"/>
                <a:gd name="T30" fmla="*/ 8 w 79"/>
                <a:gd name="T31" fmla="*/ 18 h 24"/>
                <a:gd name="T32" fmla="*/ 8 w 79"/>
                <a:gd name="T33" fmla="*/ 20 h 24"/>
                <a:gd name="T34" fmla="*/ 13 w 79"/>
                <a:gd name="T35" fmla="*/ 22 h 24"/>
                <a:gd name="T36" fmla="*/ 17 w 79"/>
                <a:gd name="T37" fmla="*/ 23 h 24"/>
                <a:gd name="T38" fmla="*/ 19 w 79"/>
                <a:gd name="T39" fmla="*/ 23 h 24"/>
                <a:gd name="T40" fmla="*/ 19 w 79"/>
                <a:gd name="T41" fmla="*/ 22 h 24"/>
                <a:gd name="T42" fmla="*/ 17 w 79"/>
                <a:gd name="T43" fmla="*/ 22 h 24"/>
                <a:gd name="T44" fmla="*/ 13 w 79"/>
                <a:gd name="T45" fmla="*/ 21 h 24"/>
                <a:gd name="T46" fmla="*/ 8 w 79"/>
                <a:gd name="T47" fmla="*/ 18 h 24"/>
                <a:gd name="T48" fmla="*/ 8 w 79"/>
                <a:gd name="T49" fmla="*/ 17 h 24"/>
                <a:gd name="T50" fmla="*/ 9 w 79"/>
                <a:gd name="T51" fmla="*/ 15 h 24"/>
                <a:gd name="T52" fmla="*/ 16 w 79"/>
                <a:gd name="T53" fmla="*/ 13 h 24"/>
                <a:gd name="T54" fmla="*/ 23 w 79"/>
                <a:gd name="T55" fmla="*/ 13 h 24"/>
                <a:gd name="T56" fmla="*/ 44 w 79"/>
                <a:gd name="T57" fmla="*/ 15 h 24"/>
                <a:gd name="T58" fmla="*/ 62 w 79"/>
                <a:gd name="T59" fmla="*/ 15 h 24"/>
                <a:gd name="T60" fmla="*/ 70 w 79"/>
                <a:gd name="T61" fmla="*/ 14 h 24"/>
                <a:gd name="T62" fmla="*/ 78 w 79"/>
                <a:gd name="T63" fmla="*/ 11 h 24"/>
                <a:gd name="T64" fmla="*/ 76 w 79"/>
                <a:gd name="T65" fmla="*/ 10 h 24"/>
                <a:gd name="T66" fmla="*/ 75 w 79"/>
                <a:gd name="T67" fmla="*/ 9 h 24"/>
                <a:gd name="T68" fmla="*/ 69 w 79"/>
                <a:gd name="T69" fmla="*/ 7 h 24"/>
                <a:gd name="T70" fmla="*/ 47 w 79"/>
                <a:gd name="T71" fmla="*/ 7 h 24"/>
                <a:gd name="T72" fmla="*/ 21 w 79"/>
                <a:gd name="T73" fmla="*/ 6 h 24"/>
                <a:gd name="T74" fmla="*/ 8 w 79"/>
                <a:gd name="T75" fmla="*/ 4 h 24"/>
                <a:gd name="T76" fmla="*/ 0 w 79"/>
                <a:gd name="T77" fmla="*/ 0 h 24"/>
                <a:gd name="T78" fmla="*/ 0 w 79"/>
                <a:gd name="T79" fmla="*/ 0 h 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"/>
                <a:gd name="T121" fmla="*/ 0 h 24"/>
                <a:gd name="T122" fmla="*/ 79 w 79"/>
                <a:gd name="T123" fmla="*/ 24 h 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" h="24">
                  <a:moveTo>
                    <a:pt x="0" y="0"/>
                  </a:moveTo>
                  <a:lnTo>
                    <a:pt x="8" y="5"/>
                  </a:lnTo>
                  <a:lnTo>
                    <a:pt x="21" y="7"/>
                  </a:lnTo>
                  <a:lnTo>
                    <a:pt x="47" y="8"/>
                  </a:lnTo>
                  <a:lnTo>
                    <a:pt x="60" y="8"/>
                  </a:lnTo>
                  <a:lnTo>
                    <a:pt x="69" y="9"/>
                  </a:lnTo>
                  <a:lnTo>
                    <a:pt x="75" y="10"/>
                  </a:lnTo>
                  <a:lnTo>
                    <a:pt x="76" y="11"/>
                  </a:lnTo>
                  <a:lnTo>
                    <a:pt x="78" y="12"/>
                  </a:lnTo>
                  <a:lnTo>
                    <a:pt x="70" y="15"/>
                  </a:lnTo>
                  <a:lnTo>
                    <a:pt x="62" y="16"/>
                  </a:lnTo>
                  <a:lnTo>
                    <a:pt x="44" y="16"/>
                  </a:lnTo>
                  <a:lnTo>
                    <a:pt x="23" y="14"/>
                  </a:lnTo>
                  <a:lnTo>
                    <a:pt x="16" y="15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13" y="22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3" y="21"/>
                  </a:lnTo>
                  <a:lnTo>
                    <a:pt x="8" y="18"/>
                  </a:lnTo>
                  <a:lnTo>
                    <a:pt x="8" y="17"/>
                  </a:lnTo>
                  <a:lnTo>
                    <a:pt x="9" y="15"/>
                  </a:lnTo>
                  <a:lnTo>
                    <a:pt x="16" y="13"/>
                  </a:lnTo>
                  <a:lnTo>
                    <a:pt x="23" y="13"/>
                  </a:lnTo>
                  <a:lnTo>
                    <a:pt x="44" y="15"/>
                  </a:lnTo>
                  <a:lnTo>
                    <a:pt x="62" y="15"/>
                  </a:lnTo>
                  <a:lnTo>
                    <a:pt x="70" y="14"/>
                  </a:lnTo>
                  <a:lnTo>
                    <a:pt x="78" y="11"/>
                  </a:lnTo>
                  <a:lnTo>
                    <a:pt x="76" y="10"/>
                  </a:lnTo>
                  <a:lnTo>
                    <a:pt x="75" y="9"/>
                  </a:lnTo>
                  <a:lnTo>
                    <a:pt x="69" y="7"/>
                  </a:lnTo>
                  <a:lnTo>
                    <a:pt x="47" y="7"/>
                  </a:lnTo>
                  <a:lnTo>
                    <a:pt x="21" y="6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43" name="Freeform 1008"/>
            <p:cNvSpPr>
              <a:spLocks/>
            </p:cNvSpPr>
            <p:nvPr/>
          </p:nvSpPr>
          <p:spPr bwMode="auto">
            <a:xfrm>
              <a:off x="3804" y="3111"/>
              <a:ext cx="48" cy="17"/>
            </a:xfrm>
            <a:custGeom>
              <a:avLst/>
              <a:gdLst>
                <a:gd name="T0" fmla="*/ 0 w 48"/>
                <a:gd name="T1" fmla="*/ 7 h 17"/>
                <a:gd name="T2" fmla="*/ 1 w 48"/>
                <a:gd name="T3" fmla="*/ 6 h 17"/>
                <a:gd name="T4" fmla="*/ 2 w 48"/>
                <a:gd name="T5" fmla="*/ 5 h 17"/>
                <a:gd name="T6" fmla="*/ 4 w 48"/>
                <a:gd name="T7" fmla="*/ 3 h 17"/>
                <a:gd name="T8" fmla="*/ 5 w 48"/>
                <a:gd name="T9" fmla="*/ 2 h 17"/>
                <a:gd name="T10" fmla="*/ 6 w 48"/>
                <a:gd name="T11" fmla="*/ 1 h 17"/>
                <a:gd name="T12" fmla="*/ 8 w 48"/>
                <a:gd name="T13" fmla="*/ 1 h 17"/>
                <a:gd name="T14" fmla="*/ 10 w 48"/>
                <a:gd name="T15" fmla="*/ 0 h 17"/>
                <a:gd name="T16" fmla="*/ 14 w 48"/>
                <a:gd name="T17" fmla="*/ 0 h 17"/>
                <a:gd name="T18" fmla="*/ 16 w 48"/>
                <a:gd name="T19" fmla="*/ 0 h 17"/>
                <a:gd name="T20" fmla="*/ 19 w 48"/>
                <a:gd name="T21" fmla="*/ 0 h 17"/>
                <a:gd name="T22" fmla="*/ 22 w 48"/>
                <a:gd name="T23" fmla="*/ 0 h 17"/>
                <a:gd name="T24" fmla="*/ 26 w 48"/>
                <a:gd name="T25" fmla="*/ 0 h 17"/>
                <a:gd name="T26" fmla="*/ 30 w 48"/>
                <a:gd name="T27" fmla="*/ 1 h 17"/>
                <a:gd name="T28" fmla="*/ 34 w 48"/>
                <a:gd name="T29" fmla="*/ 2 h 17"/>
                <a:gd name="T30" fmla="*/ 39 w 48"/>
                <a:gd name="T31" fmla="*/ 4 h 17"/>
                <a:gd name="T32" fmla="*/ 42 w 48"/>
                <a:gd name="T33" fmla="*/ 6 h 17"/>
                <a:gd name="T34" fmla="*/ 47 w 48"/>
                <a:gd name="T35" fmla="*/ 10 h 17"/>
                <a:gd name="T36" fmla="*/ 45 w 48"/>
                <a:gd name="T37" fmla="*/ 11 h 17"/>
                <a:gd name="T38" fmla="*/ 44 w 48"/>
                <a:gd name="T39" fmla="*/ 12 h 17"/>
                <a:gd name="T40" fmla="*/ 43 w 48"/>
                <a:gd name="T41" fmla="*/ 13 h 17"/>
                <a:gd name="T42" fmla="*/ 41 w 48"/>
                <a:gd name="T43" fmla="*/ 14 h 17"/>
                <a:gd name="T44" fmla="*/ 39 w 48"/>
                <a:gd name="T45" fmla="*/ 14 h 17"/>
                <a:gd name="T46" fmla="*/ 38 w 48"/>
                <a:gd name="T47" fmla="*/ 15 h 17"/>
                <a:gd name="T48" fmla="*/ 37 w 48"/>
                <a:gd name="T49" fmla="*/ 16 h 17"/>
                <a:gd name="T50" fmla="*/ 32 w 48"/>
                <a:gd name="T51" fmla="*/ 13 h 17"/>
                <a:gd name="T52" fmla="*/ 28 w 48"/>
                <a:gd name="T53" fmla="*/ 11 h 17"/>
                <a:gd name="T54" fmla="*/ 24 w 48"/>
                <a:gd name="T55" fmla="*/ 9 h 17"/>
                <a:gd name="T56" fmla="*/ 19 w 48"/>
                <a:gd name="T57" fmla="*/ 7 h 17"/>
                <a:gd name="T58" fmla="*/ 15 w 48"/>
                <a:gd name="T59" fmla="*/ 6 h 17"/>
                <a:gd name="T60" fmla="*/ 13 w 48"/>
                <a:gd name="T61" fmla="*/ 5 h 17"/>
                <a:gd name="T62" fmla="*/ 9 w 48"/>
                <a:gd name="T63" fmla="*/ 5 h 17"/>
                <a:gd name="T64" fmla="*/ 7 w 48"/>
                <a:gd name="T65" fmla="*/ 5 h 17"/>
                <a:gd name="T66" fmla="*/ 6 w 48"/>
                <a:gd name="T67" fmla="*/ 6 h 17"/>
                <a:gd name="T68" fmla="*/ 4 w 48"/>
                <a:gd name="T69" fmla="*/ 6 h 17"/>
                <a:gd name="T70" fmla="*/ 2 w 48"/>
                <a:gd name="T71" fmla="*/ 6 h 17"/>
                <a:gd name="T72" fmla="*/ 0 w 48"/>
                <a:gd name="T73" fmla="*/ 7 h 1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"/>
                <a:gd name="T112" fmla="*/ 0 h 17"/>
                <a:gd name="T113" fmla="*/ 48 w 48"/>
                <a:gd name="T114" fmla="*/ 17 h 1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" h="17">
                  <a:moveTo>
                    <a:pt x="0" y="8"/>
                  </a:moveTo>
                  <a:lnTo>
                    <a:pt x="0" y="7"/>
                  </a:lnTo>
                  <a:lnTo>
                    <a:pt x="0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7" y="3"/>
                  </a:lnTo>
                  <a:lnTo>
                    <a:pt x="39" y="4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8"/>
                  </a:lnTo>
                  <a:lnTo>
                    <a:pt x="47" y="10"/>
                  </a:lnTo>
                  <a:lnTo>
                    <a:pt x="45" y="10"/>
                  </a:lnTo>
                  <a:lnTo>
                    <a:pt x="45" y="11"/>
                  </a:lnTo>
                  <a:lnTo>
                    <a:pt x="44" y="11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4" y="14"/>
                  </a:lnTo>
                  <a:lnTo>
                    <a:pt x="32" y="13"/>
                  </a:lnTo>
                  <a:lnTo>
                    <a:pt x="30" y="12"/>
                  </a:lnTo>
                  <a:lnTo>
                    <a:pt x="28" y="11"/>
                  </a:lnTo>
                  <a:lnTo>
                    <a:pt x="26" y="10"/>
                  </a:lnTo>
                  <a:lnTo>
                    <a:pt x="24" y="9"/>
                  </a:lnTo>
                  <a:lnTo>
                    <a:pt x="21" y="8"/>
                  </a:lnTo>
                  <a:lnTo>
                    <a:pt x="19" y="7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3" y="6"/>
                  </a:lnTo>
                  <a:lnTo>
                    <a:pt x="13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6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8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44" name="Freeform 1009"/>
            <p:cNvSpPr>
              <a:spLocks/>
            </p:cNvSpPr>
            <p:nvPr/>
          </p:nvSpPr>
          <p:spPr bwMode="auto">
            <a:xfrm>
              <a:off x="3812" y="3111"/>
              <a:ext cx="18" cy="17"/>
            </a:xfrm>
            <a:custGeom>
              <a:avLst/>
              <a:gdLst>
                <a:gd name="T0" fmla="*/ 17 w 18"/>
                <a:gd name="T1" fmla="*/ 4 h 17"/>
                <a:gd name="T2" fmla="*/ 17 w 18"/>
                <a:gd name="T3" fmla="*/ 0 h 17"/>
                <a:gd name="T4" fmla="*/ 13 w 18"/>
                <a:gd name="T5" fmla="*/ 0 h 17"/>
                <a:gd name="T6" fmla="*/ 11 w 18"/>
                <a:gd name="T7" fmla="*/ 4 h 17"/>
                <a:gd name="T8" fmla="*/ 4 w 18"/>
                <a:gd name="T9" fmla="*/ 4 h 17"/>
                <a:gd name="T10" fmla="*/ 0 w 18"/>
                <a:gd name="T11" fmla="*/ 12 h 17"/>
                <a:gd name="T12" fmla="*/ 0 w 18"/>
                <a:gd name="T13" fmla="*/ 16 h 17"/>
                <a:gd name="T14" fmla="*/ 17 w 18"/>
                <a:gd name="T15" fmla="*/ 4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7" y="4"/>
                  </a:moveTo>
                  <a:lnTo>
                    <a:pt x="17" y="0"/>
                  </a:lnTo>
                  <a:lnTo>
                    <a:pt x="13" y="0"/>
                  </a:lnTo>
                  <a:lnTo>
                    <a:pt x="11" y="4"/>
                  </a:lnTo>
                  <a:lnTo>
                    <a:pt x="4" y="4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7" y="4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45" name="Freeform 1010"/>
            <p:cNvSpPr>
              <a:spLocks/>
            </p:cNvSpPr>
            <p:nvPr/>
          </p:nvSpPr>
          <p:spPr bwMode="auto">
            <a:xfrm>
              <a:off x="3818" y="3111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9 w 19"/>
                <a:gd name="T3" fmla="*/ 0 h 17"/>
                <a:gd name="T4" fmla="*/ 0 w 19"/>
                <a:gd name="T5" fmla="*/ 16 h 17"/>
                <a:gd name="T6" fmla="*/ 0 60000 65536"/>
                <a:gd name="T7" fmla="*/ 0 60000 65536"/>
                <a:gd name="T8" fmla="*/ 0 60000 65536"/>
                <a:gd name="T9" fmla="*/ 0 w 19"/>
                <a:gd name="T10" fmla="*/ 0 h 17"/>
                <a:gd name="T11" fmla="*/ 19 w 19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7">
                  <a:moveTo>
                    <a:pt x="18" y="0"/>
                  </a:moveTo>
                  <a:lnTo>
                    <a:pt x="9" y="0"/>
                  </a:lnTo>
                  <a:lnTo>
                    <a:pt x="0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46" name="Freeform 1011"/>
            <p:cNvSpPr>
              <a:spLocks/>
            </p:cNvSpPr>
            <p:nvPr/>
          </p:nvSpPr>
          <p:spPr bwMode="auto">
            <a:xfrm>
              <a:off x="3812" y="3111"/>
              <a:ext cx="18" cy="17"/>
            </a:xfrm>
            <a:custGeom>
              <a:avLst/>
              <a:gdLst>
                <a:gd name="T0" fmla="*/ 6 w 18"/>
                <a:gd name="T1" fmla="*/ 12 h 17"/>
                <a:gd name="T2" fmla="*/ 17 w 18"/>
                <a:gd name="T3" fmla="*/ 4 h 17"/>
                <a:gd name="T4" fmla="*/ 17 w 18"/>
                <a:gd name="T5" fmla="*/ 0 h 17"/>
                <a:gd name="T6" fmla="*/ 13 w 18"/>
                <a:gd name="T7" fmla="*/ 0 h 17"/>
                <a:gd name="T8" fmla="*/ 4 w 18"/>
                <a:gd name="T9" fmla="*/ 8 h 17"/>
                <a:gd name="T10" fmla="*/ 2 w 18"/>
                <a:gd name="T11" fmla="*/ 8 h 17"/>
                <a:gd name="T12" fmla="*/ 0 w 18"/>
                <a:gd name="T13" fmla="*/ 12 h 17"/>
                <a:gd name="T14" fmla="*/ 0 w 18"/>
                <a:gd name="T15" fmla="*/ 16 h 17"/>
                <a:gd name="T16" fmla="*/ 2 w 18"/>
                <a:gd name="T17" fmla="*/ 16 h 17"/>
                <a:gd name="T18" fmla="*/ 6 w 18"/>
                <a:gd name="T19" fmla="*/ 12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6" y="12"/>
                  </a:moveTo>
                  <a:lnTo>
                    <a:pt x="17" y="4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6" y="12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47" name="Freeform 1012" descr="Narrow vertical"/>
            <p:cNvSpPr>
              <a:spLocks/>
            </p:cNvSpPr>
            <p:nvPr/>
          </p:nvSpPr>
          <p:spPr bwMode="auto">
            <a:xfrm>
              <a:off x="3807" y="3113"/>
              <a:ext cx="18" cy="17"/>
            </a:xfrm>
            <a:custGeom>
              <a:avLst/>
              <a:gdLst>
                <a:gd name="T0" fmla="*/ 17 w 18"/>
                <a:gd name="T1" fmla="*/ 3 h 17"/>
                <a:gd name="T2" fmla="*/ 14 w 18"/>
                <a:gd name="T3" fmla="*/ 0 h 17"/>
                <a:gd name="T4" fmla="*/ 10 w 18"/>
                <a:gd name="T5" fmla="*/ 3 h 17"/>
                <a:gd name="T6" fmla="*/ 4 w 18"/>
                <a:gd name="T7" fmla="*/ 9 h 17"/>
                <a:gd name="T8" fmla="*/ 0 w 18"/>
                <a:gd name="T9" fmla="*/ 12 h 17"/>
                <a:gd name="T10" fmla="*/ 0 w 18"/>
                <a:gd name="T11" fmla="*/ 16 h 17"/>
                <a:gd name="T12" fmla="*/ 10 w 18"/>
                <a:gd name="T13" fmla="*/ 6 h 17"/>
                <a:gd name="T14" fmla="*/ 17 w 18"/>
                <a:gd name="T15" fmla="*/ 3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7" y="3"/>
                  </a:moveTo>
                  <a:lnTo>
                    <a:pt x="14" y="0"/>
                  </a:lnTo>
                  <a:lnTo>
                    <a:pt x="10" y="3"/>
                  </a:lnTo>
                  <a:lnTo>
                    <a:pt x="4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0" y="6"/>
                  </a:lnTo>
                  <a:lnTo>
                    <a:pt x="17" y="3"/>
                  </a:lnTo>
                </a:path>
              </a:pathLst>
            </a:custGeom>
            <a:pattFill prst="narVert">
              <a:fgClr>
                <a:srgbClr val="808080"/>
              </a:fgClr>
              <a:bgClr>
                <a:srgbClr val="FFFFFF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48" name="Freeform 1013"/>
            <p:cNvSpPr>
              <a:spLocks/>
            </p:cNvSpPr>
            <p:nvPr/>
          </p:nvSpPr>
          <p:spPr bwMode="auto">
            <a:xfrm>
              <a:off x="3803" y="3115"/>
              <a:ext cx="49" cy="20"/>
            </a:xfrm>
            <a:custGeom>
              <a:avLst/>
              <a:gdLst>
                <a:gd name="T0" fmla="*/ 0 w 49"/>
                <a:gd name="T1" fmla="*/ 6 h 20"/>
                <a:gd name="T2" fmla="*/ 0 w 49"/>
                <a:gd name="T3" fmla="*/ 4 h 20"/>
                <a:gd name="T4" fmla="*/ 0 w 49"/>
                <a:gd name="T5" fmla="*/ 2 h 20"/>
                <a:gd name="T6" fmla="*/ 2 w 49"/>
                <a:gd name="T7" fmla="*/ 1 h 20"/>
                <a:gd name="T8" fmla="*/ 4 w 49"/>
                <a:gd name="T9" fmla="*/ 1 h 20"/>
                <a:gd name="T10" fmla="*/ 5 w 49"/>
                <a:gd name="T11" fmla="*/ 0 h 20"/>
                <a:gd name="T12" fmla="*/ 7 w 49"/>
                <a:gd name="T13" fmla="*/ 0 h 20"/>
                <a:gd name="T14" fmla="*/ 9 w 49"/>
                <a:gd name="T15" fmla="*/ 0 h 20"/>
                <a:gd name="T16" fmla="*/ 12 w 49"/>
                <a:gd name="T17" fmla="*/ 0 h 20"/>
                <a:gd name="T18" fmla="*/ 14 w 49"/>
                <a:gd name="T19" fmla="*/ 0 h 20"/>
                <a:gd name="T20" fmla="*/ 18 w 49"/>
                <a:gd name="T21" fmla="*/ 1 h 20"/>
                <a:gd name="T22" fmla="*/ 21 w 49"/>
                <a:gd name="T23" fmla="*/ 2 h 20"/>
                <a:gd name="T24" fmla="*/ 26 w 49"/>
                <a:gd name="T25" fmla="*/ 4 h 20"/>
                <a:gd name="T26" fmla="*/ 29 w 49"/>
                <a:gd name="T27" fmla="*/ 6 h 20"/>
                <a:gd name="T28" fmla="*/ 33 w 49"/>
                <a:gd name="T29" fmla="*/ 7 h 20"/>
                <a:gd name="T30" fmla="*/ 38 w 49"/>
                <a:gd name="T31" fmla="*/ 10 h 20"/>
                <a:gd name="T32" fmla="*/ 40 w 49"/>
                <a:gd name="T33" fmla="*/ 9 h 20"/>
                <a:gd name="T34" fmla="*/ 41 w 49"/>
                <a:gd name="T35" fmla="*/ 8 h 20"/>
                <a:gd name="T36" fmla="*/ 43 w 49"/>
                <a:gd name="T37" fmla="*/ 7 h 20"/>
                <a:gd name="T38" fmla="*/ 44 w 49"/>
                <a:gd name="T39" fmla="*/ 6 h 20"/>
                <a:gd name="T40" fmla="*/ 46 w 49"/>
                <a:gd name="T41" fmla="*/ 6 h 20"/>
                <a:gd name="T42" fmla="*/ 48 w 49"/>
                <a:gd name="T43" fmla="*/ 5 h 20"/>
                <a:gd name="T44" fmla="*/ 48 w 49"/>
                <a:gd name="T45" fmla="*/ 7 h 20"/>
                <a:gd name="T46" fmla="*/ 48 w 49"/>
                <a:gd name="T47" fmla="*/ 9 h 20"/>
                <a:gd name="T48" fmla="*/ 46 w 49"/>
                <a:gd name="T49" fmla="*/ 11 h 20"/>
                <a:gd name="T50" fmla="*/ 45 w 49"/>
                <a:gd name="T51" fmla="*/ 12 h 20"/>
                <a:gd name="T52" fmla="*/ 44 w 49"/>
                <a:gd name="T53" fmla="*/ 14 h 20"/>
                <a:gd name="T54" fmla="*/ 43 w 49"/>
                <a:gd name="T55" fmla="*/ 16 h 20"/>
                <a:gd name="T56" fmla="*/ 41 w 49"/>
                <a:gd name="T57" fmla="*/ 16 h 20"/>
                <a:gd name="T58" fmla="*/ 40 w 49"/>
                <a:gd name="T59" fmla="*/ 18 h 20"/>
                <a:gd name="T60" fmla="*/ 38 w 49"/>
                <a:gd name="T61" fmla="*/ 18 h 20"/>
                <a:gd name="T62" fmla="*/ 36 w 49"/>
                <a:gd name="T63" fmla="*/ 18 h 20"/>
                <a:gd name="T64" fmla="*/ 34 w 49"/>
                <a:gd name="T65" fmla="*/ 19 h 20"/>
                <a:gd name="T66" fmla="*/ 29 w 49"/>
                <a:gd name="T67" fmla="*/ 17 h 20"/>
                <a:gd name="T68" fmla="*/ 24 w 49"/>
                <a:gd name="T69" fmla="*/ 16 h 20"/>
                <a:gd name="T70" fmla="*/ 18 w 49"/>
                <a:gd name="T71" fmla="*/ 14 h 20"/>
                <a:gd name="T72" fmla="*/ 13 w 49"/>
                <a:gd name="T73" fmla="*/ 12 h 20"/>
                <a:gd name="T74" fmla="*/ 6 w 49"/>
                <a:gd name="T75" fmla="*/ 10 h 20"/>
                <a:gd name="T76" fmla="*/ 3 w 49"/>
                <a:gd name="T77" fmla="*/ 8 h 20"/>
                <a:gd name="T78" fmla="*/ 0 w 49"/>
                <a:gd name="T79" fmla="*/ 7 h 2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9"/>
                <a:gd name="T121" fmla="*/ 0 h 20"/>
                <a:gd name="T122" fmla="*/ 49 w 49"/>
                <a:gd name="T123" fmla="*/ 20 h 2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9" h="20">
                  <a:moveTo>
                    <a:pt x="0" y="7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6" y="4"/>
                  </a:lnTo>
                  <a:lnTo>
                    <a:pt x="27" y="5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6" y="8"/>
                  </a:lnTo>
                  <a:lnTo>
                    <a:pt x="38" y="10"/>
                  </a:lnTo>
                  <a:lnTo>
                    <a:pt x="39" y="9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5" y="6"/>
                  </a:lnTo>
                  <a:lnTo>
                    <a:pt x="46" y="6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8" y="7"/>
                  </a:lnTo>
                  <a:lnTo>
                    <a:pt x="48" y="8"/>
                  </a:lnTo>
                  <a:lnTo>
                    <a:pt x="48" y="9"/>
                  </a:lnTo>
                  <a:lnTo>
                    <a:pt x="48" y="10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4" y="14"/>
                  </a:lnTo>
                  <a:lnTo>
                    <a:pt x="43" y="15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0" y="17"/>
                  </a:lnTo>
                  <a:lnTo>
                    <a:pt x="40" y="18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2" y="18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4" y="16"/>
                  </a:lnTo>
                  <a:lnTo>
                    <a:pt x="20" y="15"/>
                  </a:lnTo>
                  <a:lnTo>
                    <a:pt x="18" y="14"/>
                  </a:lnTo>
                  <a:lnTo>
                    <a:pt x="15" y="12"/>
                  </a:lnTo>
                  <a:lnTo>
                    <a:pt x="13" y="12"/>
                  </a:lnTo>
                  <a:lnTo>
                    <a:pt x="9" y="11"/>
                  </a:lnTo>
                  <a:lnTo>
                    <a:pt x="6" y="10"/>
                  </a:lnTo>
                  <a:lnTo>
                    <a:pt x="5" y="9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7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49" name="Freeform 1014"/>
            <p:cNvSpPr>
              <a:spLocks/>
            </p:cNvSpPr>
            <p:nvPr/>
          </p:nvSpPr>
          <p:spPr bwMode="auto">
            <a:xfrm>
              <a:off x="3803" y="3120"/>
              <a:ext cx="38" cy="17"/>
            </a:xfrm>
            <a:custGeom>
              <a:avLst/>
              <a:gdLst>
                <a:gd name="T0" fmla="*/ 0 w 38"/>
                <a:gd name="T1" fmla="*/ 0 h 17"/>
                <a:gd name="T2" fmla="*/ 1 w 38"/>
                <a:gd name="T3" fmla="*/ 1 h 17"/>
                <a:gd name="T4" fmla="*/ 3 w 38"/>
                <a:gd name="T5" fmla="*/ 1 h 17"/>
                <a:gd name="T6" fmla="*/ 5 w 38"/>
                <a:gd name="T7" fmla="*/ 2 h 17"/>
                <a:gd name="T8" fmla="*/ 6 w 38"/>
                <a:gd name="T9" fmla="*/ 3 h 17"/>
                <a:gd name="T10" fmla="*/ 9 w 38"/>
                <a:gd name="T11" fmla="*/ 4 h 17"/>
                <a:gd name="T12" fmla="*/ 13 w 38"/>
                <a:gd name="T13" fmla="*/ 6 h 17"/>
                <a:gd name="T14" fmla="*/ 15 w 38"/>
                <a:gd name="T15" fmla="*/ 7 h 17"/>
                <a:gd name="T16" fmla="*/ 18 w 38"/>
                <a:gd name="T17" fmla="*/ 9 h 17"/>
                <a:gd name="T18" fmla="*/ 21 w 38"/>
                <a:gd name="T19" fmla="*/ 11 h 17"/>
                <a:gd name="T20" fmla="*/ 25 w 38"/>
                <a:gd name="T21" fmla="*/ 12 h 17"/>
                <a:gd name="T22" fmla="*/ 28 w 38"/>
                <a:gd name="T23" fmla="*/ 13 h 17"/>
                <a:gd name="T24" fmla="*/ 30 w 38"/>
                <a:gd name="T25" fmla="*/ 13 h 17"/>
                <a:gd name="T26" fmla="*/ 33 w 38"/>
                <a:gd name="T27" fmla="*/ 14 h 17"/>
                <a:gd name="T28" fmla="*/ 37 w 38"/>
                <a:gd name="T29" fmla="*/ 16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"/>
                <a:gd name="T46" fmla="*/ 0 h 17"/>
                <a:gd name="T47" fmla="*/ 38 w 38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" h="17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9" y="4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8" y="9"/>
                  </a:lnTo>
                  <a:lnTo>
                    <a:pt x="21" y="11"/>
                  </a:lnTo>
                  <a:lnTo>
                    <a:pt x="25" y="12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3" y="14"/>
                  </a:lnTo>
                  <a:lnTo>
                    <a:pt x="3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650" name="Freeform 1015"/>
            <p:cNvSpPr>
              <a:spLocks/>
            </p:cNvSpPr>
            <p:nvPr/>
          </p:nvSpPr>
          <p:spPr bwMode="auto">
            <a:xfrm>
              <a:off x="3840" y="3126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1 w 18"/>
                <a:gd name="T3" fmla="*/ 13 h 17"/>
                <a:gd name="T4" fmla="*/ 4 w 18"/>
                <a:gd name="T5" fmla="*/ 13 h 17"/>
                <a:gd name="T6" fmla="*/ 5 w 18"/>
                <a:gd name="T7" fmla="*/ 13 h 17"/>
                <a:gd name="T8" fmla="*/ 6 w 18"/>
                <a:gd name="T9" fmla="*/ 10 h 17"/>
                <a:gd name="T10" fmla="*/ 8 w 18"/>
                <a:gd name="T11" fmla="*/ 10 h 17"/>
                <a:gd name="T12" fmla="*/ 9 w 18"/>
                <a:gd name="T13" fmla="*/ 8 h 17"/>
                <a:gd name="T14" fmla="*/ 10 w 18"/>
                <a:gd name="T15" fmla="*/ 8 h 17"/>
                <a:gd name="T16" fmla="*/ 12 w 18"/>
                <a:gd name="T17" fmla="*/ 5 h 17"/>
                <a:gd name="T18" fmla="*/ 13 w 18"/>
                <a:gd name="T19" fmla="*/ 5 h 17"/>
                <a:gd name="T20" fmla="*/ 13 w 18"/>
                <a:gd name="T21" fmla="*/ 2 h 17"/>
                <a:gd name="T22" fmla="*/ 14 w 18"/>
                <a:gd name="T23" fmla="*/ 2 h 17"/>
                <a:gd name="T24" fmla="*/ 14 w 18"/>
                <a:gd name="T25" fmla="*/ 0 h 17"/>
                <a:gd name="T26" fmla="*/ 17 w 18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17"/>
                <a:gd name="T44" fmla="*/ 18 w 18"/>
                <a:gd name="T45" fmla="*/ 17 h 1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17">
                  <a:moveTo>
                    <a:pt x="0" y="16"/>
                  </a:moveTo>
                  <a:lnTo>
                    <a:pt x="1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7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3251" name="Group 1016"/>
          <p:cNvGrpSpPr>
            <a:grpSpLocks/>
          </p:cNvGrpSpPr>
          <p:nvPr/>
        </p:nvGrpSpPr>
        <p:grpSpPr bwMode="auto">
          <a:xfrm>
            <a:off x="4311650" y="4868069"/>
            <a:ext cx="404813" cy="314325"/>
            <a:chOff x="3272" y="2951"/>
            <a:chExt cx="276" cy="198"/>
          </a:xfrm>
        </p:grpSpPr>
        <p:sp>
          <p:nvSpPr>
            <p:cNvPr id="3463" name="Freeform 1017"/>
            <p:cNvSpPr>
              <a:spLocks/>
            </p:cNvSpPr>
            <p:nvPr/>
          </p:nvSpPr>
          <p:spPr bwMode="auto">
            <a:xfrm>
              <a:off x="3315" y="2951"/>
              <a:ext cx="144" cy="109"/>
            </a:xfrm>
            <a:custGeom>
              <a:avLst/>
              <a:gdLst>
                <a:gd name="T0" fmla="*/ 0 w 144"/>
                <a:gd name="T1" fmla="*/ 0 h 109"/>
                <a:gd name="T2" fmla="*/ 143 w 144"/>
                <a:gd name="T3" fmla="*/ 0 h 109"/>
                <a:gd name="T4" fmla="*/ 143 w 144"/>
                <a:gd name="T5" fmla="*/ 108 h 109"/>
                <a:gd name="T6" fmla="*/ 0 w 144"/>
                <a:gd name="T7" fmla="*/ 108 h 109"/>
                <a:gd name="T8" fmla="*/ 0 w 144"/>
                <a:gd name="T9" fmla="*/ 0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"/>
                <a:gd name="T16" fmla="*/ 0 h 109"/>
                <a:gd name="T17" fmla="*/ 144 w 144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" h="109">
                  <a:moveTo>
                    <a:pt x="0" y="0"/>
                  </a:moveTo>
                  <a:lnTo>
                    <a:pt x="143" y="0"/>
                  </a:lnTo>
                  <a:lnTo>
                    <a:pt x="143" y="108"/>
                  </a:lnTo>
                  <a:lnTo>
                    <a:pt x="0" y="108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64" name="Freeform 1018"/>
            <p:cNvSpPr>
              <a:spLocks/>
            </p:cNvSpPr>
            <p:nvPr/>
          </p:nvSpPr>
          <p:spPr bwMode="auto">
            <a:xfrm>
              <a:off x="3318" y="2956"/>
              <a:ext cx="137" cy="98"/>
            </a:xfrm>
            <a:custGeom>
              <a:avLst/>
              <a:gdLst>
                <a:gd name="T0" fmla="*/ 0 w 137"/>
                <a:gd name="T1" fmla="*/ 0 h 98"/>
                <a:gd name="T2" fmla="*/ 136 w 137"/>
                <a:gd name="T3" fmla="*/ 0 h 98"/>
                <a:gd name="T4" fmla="*/ 136 w 137"/>
                <a:gd name="T5" fmla="*/ 97 h 98"/>
                <a:gd name="T6" fmla="*/ 0 w 137"/>
                <a:gd name="T7" fmla="*/ 97 h 98"/>
                <a:gd name="T8" fmla="*/ 0 w 137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"/>
                <a:gd name="T16" fmla="*/ 0 h 98"/>
                <a:gd name="T17" fmla="*/ 137 w 137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" h="98">
                  <a:moveTo>
                    <a:pt x="0" y="0"/>
                  </a:moveTo>
                  <a:lnTo>
                    <a:pt x="136" y="0"/>
                  </a:lnTo>
                  <a:lnTo>
                    <a:pt x="136" y="97"/>
                  </a:lnTo>
                  <a:lnTo>
                    <a:pt x="0" y="97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65" name="Freeform 1019"/>
            <p:cNvSpPr>
              <a:spLocks/>
            </p:cNvSpPr>
            <p:nvPr/>
          </p:nvSpPr>
          <p:spPr bwMode="auto">
            <a:xfrm>
              <a:off x="3272" y="3132"/>
              <a:ext cx="212" cy="17"/>
            </a:xfrm>
            <a:custGeom>
              <a:avLst/>
              <a:gdLst>
                <a:gd name="T0" fmla="*/ 0 w 212"/>
                <a:gd name="T1" fmla="*/ 0 h 17"/>
                <a:gd name="T2" fmla="*/ 211 w 212"/>
                <a:gd name="T3" fmla="*/ 0 h 17"/>
                <a:gd name="T4" fmla="*/ 209 w 212"/>
                <a:gd name="T5" fmla="*/ 16 h 17"/>
                <a:gd name="T6" fmla="*/ 0 w 212"/>
                <a:gd name="T7" fmla="*/ 16 h 17"/>
                <a:gd name="T8" fmla="*/ 0 w 21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2"/>
                <a:gd name="T16" fmla="*/ 0 h 17"/>
                <a:gd name="T17" fmla="*/ 212 w 21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2" h="17">
                  <a:moveTo>
                    <a:pt x="0" y="0"/>
                  </a:moveTo>
                  <a:lnTo>
                    <a:pt x="211" y="0"/>
                  </a:lnTo>
                  <a:lnTo>
                    <a:pt x="209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66" name="Freeform 1020"/>
            <p:cNvSpPr>
              <a:spLocks/>
            </p:cNvSpPr>
            <p:nvPr/>
          </p:nvSpPr>
          <p:spPr bwMode="auto">
            <a:xfrm>
              <a:off x="3272" y="3107"/>
              <a:ext cx="212" cy="26"/>
            </a:xfrm>
            <a:custGeom>
              <a:avLst/>
              <a:gdLst>
                <a:gd name="T0" fmla="*/ 8 w 212"/>
                <a:gd name="T1" fmla="*/ 0 h 26"/>
                <a:gd name="T2" fmla="*/ 197 w 212"/>
                <a:gd name="T3" fmla="*/ 0 h 26"/>
                <a:gd name="T4" fmla="*/ 211 w 212"/>
                <a:gd name="T5" fmla="*/ 25 h 26"/>
                <a:gd name="T6" fmla="*/ 0 w 212"/>
                <a:gd name="T7" fmla="*/ 25 h 26"/>
                <a:gd name="T8" fmla="*/ 8 w 212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2"/>
                <a:gd name="T16" fmla="*/ 0 h 26"/>
                <a:gd name="T17" fmla="*/ 212 w 212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2" h="26">
                  <a:moveTo>
                    <a:pt x="8" y="0"/>
                  </a:moveTo>
                  <a:lnTo>
                    <a:pt x="197" y="0"/>
                  </a:lnTo>
                  <a:lnTo>
                    <a:pt x="211" y="25"/>
                  </a:lnTo>
                  <a:lnTo>
                    <a:pt x="0" y="25"/>
                  </a:lnTo>
                  <a:lnTo>
                    <a:pt x="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67" name="Freeform 1021"/>
            <p:cNvSpPr>
              <a:spLocks/>
            </p:cNvSpPr>
            <p:nvPr/>
          </p:nvSpPr>
          <p:spPr bwMode="auto">
            <a:xfrm>
              <a:off x="3285" y="3110"/>
              <a:ext cx="185" cy="22"/>
            </a:xfrm>
            <a:custGeom>
              <a:avLst/>
              <a:gdLst>
                <a:gd name="T0" fmla="*/ 6 w 185"/>
                <a:gd name="T1" fmla="*/ 0 h 22"/>
                <a:gd name="T2" fmla="*/ 176 w 185"/>
                <a:gd name="T3" fmla="*/ 0 h 22"/>
                <a:gd name="T4" fmla="*/ 184 w 185"/>
                <a:gd name="T5" fmla="*/ 21 h 22"/>
                <a:gd name="T6" fmla="*/ 0 w 185"/>
                <a:gd name="T7" fmla="*/ 21 h 22"/>
                <a:gd name="T8" fmla="*/ 6 w 185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22"/>
                <a:gd name="T17" fmla="*/ 185 w 185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22">
                  <a:moveTo>
                    <a:pt x="6" y="0"/>
                  </a:moveTo>
                  <a:lnTo>
                    <a:pt x="176" y="0"/>
                  </a:lnTo>
                  <a:lnTo>
                    <a:pt x="184" y="21"/>
                  </a:lnTo>
                  <a:lnTo>
                    <a:pt x="0" y="21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68" name="Freeform 1022"/>
            <p:cNvSpPr>
              <a:spLocks/>
            </p:cNvSpPr>
            <p:nvPr/>
          </p:nvSpPr>
          <p:spPr bwMode="auto">
            <a:xfrm>
              <a:off x="3288" y="3110"/>
              <a:ext cx="180" cy="21"/>
            </a:xfrm>
            <a:custGeom>
              <a:avLst/>
              <a:gdLst>
                <a:gd name="T0" fmla="*/ 6 w 180"/>
                <a:gd name="T1" fmla="*/ 0 h 21"/>
                <a:gd name="T2" fmla="*/ 171 w 180"/>
                <a:gd name="T3" fmla="*/ 0 h 21"/>
                <a:gd name="T4" fmla="*/ 179 w 180"/>
                <a:gd name="T5" fmla="*/ 20 h 21"/>
                <a:gd name="T6" fmla="*/ 0 w 180"/>
                <a:gd name="T7" fmla="*/ 20 h 21"/>
                <a:gd name="T8" fmla="*/ 5 w 180"/>
                <a:gd name="T9" fmla="*/ 0 h 21"/>
                <a:gd name="T10" fmla="*/ 6 w 180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0"/>
                <a:gd name="T19" fmla="*/ 0 h 21"/>
                <a:gd name="T20" fmla="*/ 180 w 180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0" h="21">
                  <a:moveTo>
                    <a:pt x="6" y="0"/>
                  </a:moveTo>
                  <a:lnTo>
                    <a:pt x="171" y="0"/>
                  </a:lnTo>
                  <a:lnTo>
                    <a:pt x="179" y="20"/>
                  </a:lnTo>
                  <a:lnTo>
                    <a:pt x="0" y="20"/>
                  </a:lnTo>
                  <a:lnTo>
                    <a:pt x="5" y="0"/>
                  </a:lnTo>
                  <a:lnTo>
                    <a:pt x="6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69" name="Freeform 1023"/>
            <p:cNvSpPr>
              <a:spLocks/>
            </p:cNvSpPr>
            <p:nvPr/>
          </p:nvSpPr>
          <p:spPr bwMode="auto">
            <a:xfrm>
              <a:off x="3295" y="3111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70" name="Freeform 1024"/>
            <p:cNvSpPr>
              <a:spLocks/>
            </p:cNvSpPr>
            <p:nvPr/>
          </p:nvSpPr>
          <p:spPr bwMode="auto">
            <a:xfrm>
              <a:off x="3295" y="3110"/>
              <a:ext cx="19" cy="17"/>
            </a:xfrm>
            <a:custGeom>
              <a:avLst/>
              <a:gdLst>
                <a:gd name="T0" fmla="*/ 15 w 19"/>
                <a:gd name="T1" fmla="*/ 16 h 17"/>
                <a:gd name="T2" fmla="*/ 18 w 19"/>
                <a:gd name="T3" fmla="*/ 0 h 17"/>
                <a:gd name="T4" fmla="*/ 1 w 19"/>
                <a:gd name="T5" fmla="*/ 0 h 17"/>
                <a:gd name="T6" fmla="*/ 0 w 19"/>
                <a:gd name="T7" fmla="*/ 16 h 17"/>
                <a:gd name="T8" fmla="*/ 15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5" y="16"/>
                  </a:moveTo>
                  <a:lnTo>
                    <a:pt x="18" y="0"/>
                  </a:lnTo>
                  <a:lnTo>
                    <a:pt x="1" y="0"/>
                  </a:lnTo>
                  <a:lnTo>
                    <a:pt x="0" y="16"/>
                  </a:lnTo>
                  <a:lnTo>
                    <a:pt x="15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71" name="Freeform 1025"/>
            <p:cNvSpPr>
              <a:spLocks/>
            </p:cNvSpPr>
            <p:nvPr/>
          </p:nvSpPr>
          <p:spPr bwMode="auto">
            <a:xfrm>
              <a:off x="3311" y="3111"/>
              <a:ext cx="26" cy="17"/>
            </a:xfrm>
            <a:custGeom>
              <a:avLst/>
              <a:gdLst>
                <a:gd name="T0" fmla="*/ 25 w 26"/>
                <a:gd name="T1" fmla="*/ 16 h 17"/>
                <a:gd name="T2" fmla="*/ 25 w 26"/>
                <a:gd name="T3" fmla="*/ 0 h 17"/>
                <a:gd name="T4" fmla="*/ 0 w 26"/>
                <a:gd name="T5" fmla="*/ 0 h 17"/>
                <a:gd name="T6" fmla="*/ 0 w 26"/>
                <a:gd name="T7" fmla="*/ 16 h 17"/>
                <a:gd name="T8" fmla="*/ 25 w 26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7"/>
                <a:gd name="T17" fmla="*/ 26 w 2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7">
                  <a:moveTo>
                    <a:pt x="25" y="16"/>
                  </a:moveTo>
                  <a:lnTo>
                    <a:pt x="2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72" name="Freeform 1026"/>
            <p:cNvSpPr>
              <a:spLocks/>
            </p:cNvSpPr>
            <p:nvPr/>
          </p:nvSpPr>
          <p:spPr bwMode="auto">
            <a:xfrm>
              <a:off x="3311" y="3110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73" name="Freeform 1027"/>
            <p:cNvSpPr>
              <a:spLocks/>
            </p:cNvSpPr>
            <p:nvPr/>
          </p:nvSpPr>
          <p:spPr bwMode="auto">
            <a:xfrm>
              <a:off x="3345" y="3111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74" name="Freeform 1028"/>
            <p:cNvSpPr>
              <a:spLocks/>
            </p:cNvSpPr>
            <p:nvPr/>
          </p:nvSpPr>
          <p:spPr bwMode="auto">
            <a:xfrm>
              <a:off x="3344" y="3110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75" name="Freeform 1029"/>
            <p:cNvSpPr>
              <a:spLocks/>
            </p:cNvSpPr>
            <p:nvPr/>
          </p:nvSpPr>
          <p:spPr bwMode="auto">
            <a:xfrm>
              <a:off x="3380" y="3111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76" name="Freeform 1030"/>
            <p:cNvSpPr>
              <a:spLocks/>
            </p:cNvSpPr>
            <p:nvPr/>
          </p:nvSpPr>
          <p:spPr bwMode="auto">
            <a:xfrm>
              <a:off x="3380" y="3110"/>
              <a:ext cx="25" cy="17"/>
            </a:xfrm>
            <a:custGeom>
              <a:avLst/>
              <a:gdLst>
                <a:gd name="T0" fmla="*/ 24 w 25"/>
                <a:gd name="T1" fmla="*/ 16 h 17"/>
                <a:gd name="T2" fmla="*/ 24 w 25"/>
                <a:gd name="T3" fmla="*/ 0 h 17"/>
                <a:gd name="T4" fmla="*/ 0 w 25"/>
                <a:gd name="T5" fmla="*/ 0 h 17"/>
                <a:gd name="T6" fmla="*/ 0 w 25"/>
                <a:gd name="T7" fmla="*/ 16 h 17"/>
                <a:gd name="T8" fmla="*/ 24 w 25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24" y="16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4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77" name="Freeform 1031"/>
            <p:cNvSpPr>
              <a:spLocks/>
            </p:cNvSpPr>
            <p:nvPr/>
          </p:nvSpPr>
          <p:spPr bwMode="auto">
            <a:xfrm>
              <a:off x="3292" y="3115"/>
              <a:ext cx="113" cy="17"/>
            </a:xfrm>
            <a:custGeom>
              <a:avLst/>
              <a:gdLst>
                <a:gd name="T0" fmla="*/ 2 w 113"/>
                <a:gd name="T1" fmla="*/ 0 h 17"/>
                <a:gd name="T2" fmla="*/ 112 w 113"/>
                <a:gd name="T3" fmla="*/ 0 h 17"/>
                <a:gd name="T4" fmla="*/ 112 w 113"/>
                <a:gd name="T5" fmla="*/ 16 h 17"/>
                <a:gd name="T6" fmla="*/ 0 w 113"/>
                <a:gd name="T7" fmla="*/ 16 h 17"/>
                <a:gd name="T8" fmla="*/ 2 w 11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"/>
                <a:gd name="T16" fmla="*/ 0 h 17"/>
                <a:gd name="T17" fmla="*/ 113 w 11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" h="17">
                  <a:moveTo>
                    <a:pt x="2" y="0"/>
                  </a:moveTo>
                  <a:lnTo>
                    <a:pt x="112" y="0"/>
                  </a:lnTo>
                  <a:lnTo>
                    <a:pt x="112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78" name="Freeform 1032"/>
            <p:cNvSpPr>
              <a:spLocks/>
            </p:cNvSpPr>
            <p:nvPr/>
          </p:nvSpPr>
          <p:spPr bwMode="auto">
            <a:xfrm>
              <a:off x="3293" y="3117"/>
              <a:ext cx="112" cy="17"/>
            </a:xfrm>
            <a:custGeom>
              <a:avLst/>
              <a:gdLst>
                <a:gd name="T0" fmla="*/ 0 w 112"/>
                <a:gd name="T1" fmla="*/ 0 h 17"/>
                <a:gd name="T2" fmla="*/ 111 w 112"/>
                <a:gd name="T3" fmla="*/ 0 h 17"/>
                <a:gd name="T4" fmla="*/ 111 w 112"/>
                <a:gd name="T5" fmla="*/ 16 h 17"/>
                <a:gd name="T6" fmla="*/ 0 w 112"/>
                <a:gd name="T7" fmla="*/ 16 h 17"/>
                <a:gd name="T8" fmla="*/ 0 w 11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2"/>
                <a:gd name="T16" fmla="*/ 0 h 17"/>
                <a:gd name="T17" fmla="*/ 112 w 11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2" h="17">
                  <a:moveTo>
                    <a:pt x="0" y="0"/>
                  </a:moveTo>
                  <a:lnTo>
                    <a:pt x="111" y="0"/>
                  </a:lnTo>
                  <a:lnTo>
                    <a:pt x="111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79" name="Freeform 1033"/>
            <p:cNvSpPr>
              <a:spLocks/>
            </p:cNvSpPr>
            <p:nvPr/>
          </p:nvSpPr>
          <p:spPr bwMode="auto">
            <a:xfrm>
              <a:off x="3294" y="3115"/>
              <a:ext cx="111" cy="17"/>
            </a:xfrm>
            <a:custGeom>
              <a:avLst/>
              <a:gdLst>
                <a:gd name="T0" fmla="*/ 0 w 111"/>
                <a:gd name="T1" fmla="*/ 0 h 17"/>
                <a:gd name="T2" fmla="*/ 110 w 111"/>
                <a:gd name="T3" fmla="*/ 0 h 17"/>
                <a:gd name="T4" fmla="*/ 110 w 111"/>
                <a:gd name="T5" fmla="*/ 16 h 17"/>
                <a:gd name="T6" fmla="*/ 0 w 111"/>
                <a:gd name="T7" fmla="*/ 16 h 17"/>
                <a:gd name="T8" fmla="*/ 0 w 111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17"/>
                <a:gd name="T17" fmla="*/ 111 w 11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17">
                  <a:moveTo>
                    <a:pt x="0" y="0"/>
                  </a:moveTo>
                  <a:lnTo>
                    <a:pt x="110" y="0"/>
                  </a:lnTo>
                  <a:lnTo>
                    <a:pt x="110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80" name="Freeform 1034"/>
            <p:cNvSpPr>
              <a:spLocks/>
            </p:cNvSpPr>
            <p:nvPr/>
          </p:nvSpPr>
          <p:spPr bwMode="auto">
            <a:xfrm>
              <a:off x="3292" y="3119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1 w 18"/>
                <a:gd name="T9" fmla="*/ 0 h 17"/>
                <a:gd name="T10" fmla="*/ 0 w 18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17"/>
                <a:gd name="T20" fmla="*/ 18 w 18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81" name="Freeform 1035"/>
            <p:cNvSpPr>
              <a:spLocks/>
            </p:cNvSpPr>
            <p:nvPr/>
          </p:nvSpPr>
          <p:spPr bwMode="auto">
            <a:xfrm>
              <a:off x="3291" y="3123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1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1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82" name="Freeform 1036"/>
            <p:cNvSpPr>
              <a:spLocks/>
            </p:cNvSpPr>
            <p:nvPr/>
          </p:nvSpPr>
          <p:spPr bwMode="auto">
            <a:xfrm>
              <a:off x="3395" y="3119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0 w 18"/>
                <a:gd name="T3" fmla="*/ 16 h 17"/>
                <a:gd name="T4" fmla="*/ 17 w 18"/>
                <a:gd name="T5" fmla="*/ 16 h 17"/>
                <a:gd name="T6" fmla="*/ 17 w 18"/>
                <a:gd name="T7" fmla="*/ 0 h 17"/>
                <a:gd name="T8" fmla="*/ 1 w 18"/>
                <a:gd name="T9" fmla="*/ 0 h 17"/>
                <a:gd name="T10" fmla="*/ 0 w 18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17"/>
                <a:gd name="T20" fmla="*/ 18 w 18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17">
                  <a:moveTo>
                    <a:pt x="0" y="0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83" name="Freeform 1037"/>
            <p:cNvSpPr>
              <a:spLocks/>
            </p:cNvSpPr>
            <p:nvPr/>
          </p:nvSpPr>
          <p:spPr bwMode="auto">
            <a:xfrm>
              <a:off x="3394" y="312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0 w 18"/>
                <a:gd name="T3" fmla="*/ 16 h 17"/>
                <a:gd name="T4" fmla="*/ 17 w 18"/>
                <a:gd name="T5" fmla="*/ 16 h 17"/>
                <a:gd name="T6" fmla="*/ 17 w 18"/>
                <a:gd name="T7" fmla="*/ 0 h 17"/>
                <a:gd name="T8" fmla="*/ 1 w 18"/>
                <a:gd name="T9" fmla="*/ 0 h 17"/>
                <a:gd name="T10" fmla="*/ 0 w 18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17"/>
                <a:gd name="T20" fmla="*/ 18 w 18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17">
                  <a:moveTo>
                    <a:pt x="0" y="0"/>
                  </a:moveTo>
                  <a:lnTo>
                    <a:pt x="0" y="16"/>
                  </a:lnTo>
                  <a:lnTo>
                    <a:pt x="17" y="16"/>
                  </a:lnTo>
                  <a:lnTo>
                    <a:pt x="17" y="0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84" name="Freeform 1038"/>
            <p:cNvSpPr>
              <a:spLocks/>
            </p:cNvSpPr>
            <p:nvPr/>
          </p:nvSpPr>
          <p:spPr bwMode="auto">
            <a:xfrm>
              <a:off x="3302" y="3119"/>
              <a:ext cx="93" cy="17"/>
            </a:xfrm>
            <a:custGeom>
              <a:avLst/>
              <a:gdLst>
                <a:gd name="T0" fmla="*/ 0 w 93"/>
                <a:gd name="T1" fmla="*/ 0 h 17"/>
                <a:gd name="T2" fmla="*/ 0 w 93"/>
                <a:gd name="T3" fmla="*/ 16 h 17"/>
                <a:gd name="T4" fmla="*/ 92 w 93"/>
                <a:gd name="T5" fmla="*/ 16 h 17"/>
                <a:gd name="T6" fmla="*/ 92 w 93"/>
                <a:gd name="T7" fmla="*/ 0 h 17"/>
                <a:gd name="T8" fmla="*/ 0 w 93"/>
                <a:gd name="T9" fmla="*/ 0 h 17"/>
                <a:gd name="T10" fmla="*/ 0 w 93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3"/>
                <a:gd name="T19" fmla="*/ 0 h 17"/>
                <a:gd name="T20" fmla="*/ 93 w 93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3" h="17">
                  <a:moveTo>
                    <a:pt x="0" y="0"/>
                  </a:moveTo>
                  <a:lnTo>
                    <a:pt x="0" y="16"/>
                  </a:lnTo>
                  <a:lnTo>
                    <a:pt x="92" y="16"/>
                  </a:lnTo>
                  <a:lnTo>
                    <a:pt x="9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85" name="Freeform 1039"/>
            <p:cNvSpPr>
              <a:spLocks/>
            </p:cNvSpPr>
            <p:nvPr/>
          </p:nvSpPr>
          <p:spPr bwMode="auto">
            <a:xfrm>
              <a:off x="3303" y="3123"/>
              <a:ext cx="92" cy="17"/>
            </a:xfrm>
            <a:custGeom>
              <a:avLst/>
              <a:gdLst>
                <a:gd name="T0" fmla="*/ 0 w 92"/>
                <a:gd name="T1" fmla="*/ 0 h 17"/>
                <a:gd name="T2" fmla="*/ 0 w 92"/>
                <a:gd name="T3" fmla="*/ 16 h 17"/>
                <a:gd name="T4" fmla="*/ 91 w 92"/>
                <a:gd name="T5" fmla="*/ 16 h 17"/>
                <a:gd name="T6" fmla="*/ 91 w 92"/>
                <a:gd name="T7" fmla="*/ 0 h 17"/>
                <a:gd name="T8" fmla="*/ 2 w 92"/>
                <a:gd name="T9" fmla="*/ 0 h 17"/>
                <a:gd name="T10" fmla="*/ 0 w 9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2"/>
                <a:gd name="T19" fmla="*/ 0 h 17"/>
                <a:gd name="T20" fmla="*/ 92 w 9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2" h="17">
                  <a:moveTo>
                    <a:pt x="0" y="0"/>
                  </a:moveTo>
                  <a:lnTo>
                    <a:pt x="0" y="16"/>
                  </a:lnTo>
                  <a:lnTo>
                    <a:pt x="91" y="16"/>
                  </a:lnTo>
                  <a:lnTo>
                    <a:pt x="91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86" name="Freeform 1040"/>
            <p:cNvSpPr>
              <a:spLocks/>
            </p:cNvSpPr>
            <p:nvPr/>
          </p:nvSpPr>
          <p:spPr bwMode="auto">
            <a:xfrm>
              <a:off x="3291" y="3126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3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3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87" name="Freeform 1041"/>
            <p:cNvSpPr>
              <a:spLocks/>
            </p:cNvSpPr>
            <p:nvPr/>
          </p:nvSpPr>
          <p:spPr bwMode="auto">
            <a:xfrm>
              <a:off x="3290" y="3125"/>
              <a:ext cx="18" cy="17"/>
            </a:xfrm>
            <a:custGeom>
              <a:avLst/>
              <a:gdLst>
                <a:gd name="T0" fmla="*/ 2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2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2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88" name="Freeform 1042"/>
            <p:cNvSpPr>
              <a:spLocks/>
            </p:cNvSpPr>
            <p:nvPr/>
          </p:nvSpPr>
          <p:spPr bwMode="auto">
            <a:xfrm>
              <a:off x="3305" y="3126"/>
              <a:ext cx="89" cy="17"/>
            </a:xfrm>
            <a:custGeom>
              <a:avLst/>
              <a:gdLst>
                <a:gd name="T0" fmla="*/ 0 w 89"/>
                <a:gd name="T1" fmla="*/ 0 h 17"/>
                <a:gd name="T2" fmla="*/ 0 w 89"/>
                <a:gd name="T3" fmla="*/ 16 h 17"/>
                <a:gd name="T4" fmla="*/ 86 w 89"/>
                <a:gd name="T5" fmla="*/ 16 h 17"/>
                <a:gd name="T6" fmla="*/ 88 w 89"/>
                <a:gd name="T7" fmla="*/ 0 h 17"/>
                <a:gd name="T8" fmla="*/ 0 w 8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7"/>
                <a:gd name="T17" fmla="*/ 89 w 8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7">
                  <a:moveTo>
                    <a:pt x="0" y="0"/>
                  </a:moveTo>
                  <a:lnTo>
                    <a:pt x="0" y="16"/>
                  </a:lnTo>
                  <a:lnTo>
                    <a:pt x="86" y="16"/>
                  </a:ln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89" name="Freeform 1043"/>
            <p:cNvSpPr>
              <a:spLocks/>
            </p:cNvSpPr>
            <p:nvPr/>
          </p:nvSpPr>
          <p:spPr bwMode="auto">
            <a:xfrm>
              <a:off x="3304" y="3125"/>
              <a:ext cx="89" cy="17"/>
            </a:xfrm>
            <a:custGeom>
              <a:avLst/>
              <a:gdLst>
                <a:gd name="T0" fmla="*/ 0 w 89"/>
                <a:gd name="T1" fmla="*/ 0 h 17"/>
                <a:gd name="T2" fmla="*/ 0 w 89"/>
                <a:gd name="T3" fmla="*/ 16 h 17"/>
                <a:gd name="T4" fmla="*/ 88 w 89"/>
                <a:gd name="T5" fmla="*/ 16 h 17"/>
                <a:gd name="T6" fmla="*/ 88 w 89"/>
                <a:gd name="T7" fmla="*/ 0 h 17"/>
                <a:gd name="T8" fmla="*/ 0 w 8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7"/>
                <a:gd name="T17" fmla="*/ 89 w 8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7">
                  <a:moveTo>
                    <a:pt x="0" y="0"/>
                  </a:moveTo>
                  <a:lnTo>
                    <a:pt x="0" y="16"/>
                  </a:lnTo>
                  <a:lnTo>
                    <a:pt x="88" y="16"/>
                  </a:ln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90" name="Freeform 1044"/>
            <p:cNvSpPr>
              <a:spLocks/>
            </p:cNvSpPr>
            <p:nvPr/>
          </p:nvSpPr>
          <p:spPr bwMode="auto">
            <a:xfrm>
              <a:off x="3399" y="3126"/>
              <a:ext cx="19" cy="17"/>
            </a:xfrm>
            <a:custGeom>
              <a:avLst/>
              <a:gdLst>
                <a:gd name="T0" fmla="*/ 18 w 19"/>
                <a:gd name="T1" fmla="*/ 0 h 17"/>
                <a:gd name="T2" fmla="*/ 18 w 19"/>
                <a:gd name="T3" fmla="*/ 16 h 17"/>
                <a:gd name="T4" fmla="*/ 0 w 19"/>
                <a:gd name="T5" fmla="*/ 16 h 17"/>
                <a:gd name="T6" fmla="*/ 0 w 19"/>
                <a:gd name="T7" fmla="*/ 0 h 17"/>
                <a:gd name="T8" fmla="*/ 18 w 19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0"/>
                  </a:moveTo>
                  <a:lnTo>
                    <a:pt x="18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91" name="Freeform 1045"/>
            <p:cNvSpPr>
              <a:spLocks/>
            </p:cNvSpPr>
            <p:nvPr/>
          </p:nvSpPr>
          <p:spPr bwMode="auto">
            <a:xfrm>
              <a:off x="3398" y="3125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17 w 18"/>
                <a:gd name="T3" fmla="*/ 16 h 17"/>
                <a:gd name="T4" fmla="*/ 0 w 18"/>
                <a:gd name="T5" fmla="*/ 16 h 17"/>
                <a:gd name="T6" fmla="*/ 2 w 18"/>
                <a:gd name="T7" fmla="*/ 0 h 17"/>
                <a:gd name="T8" fmla="*/ 17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2" y="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92" name="Freeform 1046"/>
            <p:cNvSpPr>
              <a:spLocks/>
            </p:cNvSpPr>
            <p:nvPr/>
          </p:nvSpPr>
          <p:spPr bwMode="auto">
            <a:xfrm>
              <a:off x="3411" y="3111"/>
              <a:ext cx="21" cy="17"/>
            </a:xfrm>
            <a:custGeom>
              <a:avLst/>
              <a:gdLst>
                <a:gd name="T0" fmla="*/ 20 w 21"/>
                <a:gd name="T1" fmla="*/ 16 h 17"/>
                <a:gd name="T2" fmla="*/ 20 w 21"/>
                <a:gd name="T3" fmla="*/ 0 h 17"/>
                <a:gd name="T4" fmla="*/ 0 w 21"/>
                <a:gd name="T5" fmla="*/ 0 h 17"/>
                <a:gd name="T6" fmla="*/ 0 w 21"/>
                <a:gd name="T7" fmla="*/ 16 h 17"/>
                <a:gd name="T8" fmla="*/ 20 w 21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20" y="16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93" name="Freeform 1047"/>
            <p:cNvSpPr>
              <a:spLocks/>
            </p:cNvSpPr>
            <p:nvPr/>
          </p:nvSpPr>
          <p:spPr bwMode="auto">
            <a:xfrm>
              <a:off x="3410" y="3110"/>
              <a:ext cx="21" cy="17"/>
            </a:xfrm>
            <a:custGeom>
              <a:avLst/>
              <a:gdLst>
                <a:gd name="T0" fmla="*/ 20 w 21"/>
                <a:gd name="T1" fmla="*/ 16 h 17"/>
                <a:gd name="T2" fmla="*/ 20 w 21"/>
                <a:gd name="T3" fmla="*/ 0 h 17"/>
                <a:gd name="T4" fmla="*/ 0 w 21"/>
                <a:gd name="T5" fmla="*/ 0 h 17"/>
                <a:gd name="T6" fmla="*/ 0 w 21"/>
                <a:gd name="T7" fmla="*/ 16 h 17"/>
                <a:gd name="T8" fmla="*/ 20 w 21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7"/>
                <a:gd name="T17" fmla="*/ 21 w 21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7">
                  <a:moveTo>
                    <a:pt x="20" y="16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94" name="Freeform 1048"/>
            <p:cNvSpPr>
              <a:spLocks/>
            </p:cNvSpPr>
            <p:nvPr/>
          </p:nvSpPr>
          <p:spPr bwMode="auto">
            <a:xfrm>
              <a:off x="3411" y="3115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18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2 h 17"/>
                <a:gd name="T10" fmla="*/ 0 w 2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7"/>
                <a:gd name="T20" fmla="*/ 22 w 2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7">
                  <a:moveTo>
                    <a:pt x="0" y="0"/>
                  </a:moveTo>
                  <a:lnTo>
                    <a:pt x="18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95" name="Freeform 1049"/>
            <p:cNvSpPr>
              <a:spLocks/>
            </p:cNvSpPr>
            <p:nvPr/>
          </p:nvSpPr>
          <p:spPr bwMode="auto">
            <a:xfrm>
              <a:off x="3410" y="3115"/>
              <a:ext cx="22" cy="17"/>
            </a:xfrm>
            <a:custGeom>
              <a:avLst/>
              <a:gdLst>
                <a:gd name="T0" fmla="*/ 0 w 22"/>
                <a:gd name="T1" fmla="*/ 0 h 17"/>
                <a:gd name="T2" fmla="*/ 21 w 22"/>
                <a:gd name="T3" fmla="*/ 0 h 17"/>
                <a:gd name="T4" fmla="*/ 21 w 22"/>
                <a:gd name="T5" fmla="*/ 16 h 17"/>
                <a:gd name="T6" fmla="*/ 0 w 22"/>
                <a:gd name="T7" fmla="*/ 16 h 17"/>
                <a:gd name="T8" fmla="*/ 0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0" y="0"/>
                  </a:moveTo>
                  <a:lnTo>
                    <a:pt x="21" y="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96" name="Freeform 1050"/>
            <p:cNvSpPr>
              <a:spLocks/>
            </p:cNvSpPr>
            <p:nvPr/>
          </p:nvSpPr>
          <p:spPr bwMode="auto">
            <a:xfrm>
              <a:off x="3410" y="3117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2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97" name="Freeform 1051"/>
            <p:cNvSpPr>
              <a:spLocks/>
            </p:cNvSpPr>
            <p:nvPr/>
          </p:nvSpPr>
          <p:spPr bwMode="auto">
            <a:xfrm>
              <a:off x="3420" y="312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98" name="Freeform 1052"/>
            <p:cNvSpPr>
              <a:spLocks/>
            </p:cNvSpPr>
            <p:nvPr/>
          </p:nvSpPr>
          <p:spPr bwMode="auto">
            <a:xfrm>
              <a:off x="3419" y="312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499" name="Freeform 1053"/>
            <p:cNvSpPr>
              <a:spLocks/>
            </p:cNvSpPr>
            <p:nvPr/>
          </p:nvSpPr>
          <p:spPr bwMode="auto">
            <a:xfrm>
              <a:off x="3411" y="3126"/>
              <a:ext cx="23" cy="17"/>
            </a:xfrm>
            <a:custGeom>
              <a:avLst/>
              <a:gdLst>
                <a:gd name="T0" fmla="*/ 0 w 23"/>
                <a:gd name="T1" fmla="*/ 0 h 17"/>
                <a:gd name="T2" fmla="*/ 22 w 23"/>
                <a:gd name="T3" fmla="*/ 0 h 17"/>
                <a:gd name="T4" fmla="*/ 22 w 23"/>
                <a:gd name="T5" fmla="*/ 16 h 17"/>
                <a:gd name="T6" fmla="*/ 0 w 23"/>
                <a:gd name="T7" fmla="*/ 16 h 17"/>
                <a:gd name="T8" fmla="*/ 0 w 2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0"/>
                  </a:moveTo>
                  <a:lnTo>
                    <a:pt x="22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00" name="Freeform 1054"/>
            <p:cNvSpPr>
              <a:spLocks/>
            </p:cNvSpPr>
            <p:nvPr/>
          </p:nvSpPr>
          <p:spPr bwMode="auto">
            <a:xfrm>
              <a:off x="3410" y="3125"/>
              <a:ext cx="24" cy="17"/>
            </a:xfrm>
            <a:custGeom>
              <a:avLst/>
              <a:gdLst>
                <a:gd name="T0" fmla="*/ 0 w 24"/>
                <a:gd name="T1" fmla="*/ 0 h 17"/>
                <a:gd name="T2" fmla="*/ 21 w 24"/>
                <a:gd name="T3" fmla="*/ 0 h 17"/>
                <a:gd name="T4" fmla="*/ 23 w 24"/>
                <a:gd name="T5" fmla="*/ 16 h 17"/>
                <a:gd name="T6" fmla="*/ 0 w 24"/>
                <a:gd name="T7" fmla="*/ 16 h 17"/>
                <a:gd name="T8" fmla="*/ 0 w 2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0" y="0"/>
                  </a:moveTo>
                  <a:lnTo>
                    <a:pt x="21" y="0"/>
                  </a:lnTo>
                  <a:lnTo>
                    <a:pt x="2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01" name="Freeform 1055"/>
            <p:cNvSpPr>
              <a:spLocks/>
            </p:cNvSpPr>
            <p:nvPr/>
          </p:nvSpPr>
          <p:spPr bwMode="auto">
            <a:xfrm>
              <a:off x="3437" y="3111"/>
              <a:ext cx="23" cy="17"/>
            </a:xfrm>
            <a:custGeom>
              <a:avLst/>
              <a:gdLst>
                <a:gd name="T0" fmla="*/ 0 w 23"/>
                <a:gd name="T1" fmla="*/ 16 h 17"/>
                <a:gd name="T2" fmla="*/ 0 w 23"/>
                <a:gd name="T3" fmla="*/ 0 h 17"/>
                <a:gd name="T4" fmla="*/ 19 w 23"/>
                <a:gd name="T5" fmla="*/ 0 h 17"/>
                <a:gd name="T6" fmla="*/ 22 w 23"/>
                <a:gd name="T7" fmla="*/ 16 h 17"/>
                <a:gd name="T8" fmla="*/ 0 w 23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16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22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02" name="Freeform 1056"/>
            <p:cNvSpPr>
              <a:spLocks/>
            </p:cNvSpPr>
            <p:nvPr/>
          </p:nvSpPr>
          <p:spPr bwMode="auto">
            <a:xfrm>
              <a:off x="3436" y="3110"/>
              <a:ext cx="23" cy="17"/>
            </a:xfrm>
            <a:custGeom>
              <a:avLst/>
              <a:gdLst>
                <a:gd name="T0" fmla="*/ 0 w 23"/>
                <a:gd name="T1" fmla="*/ 16 h 17"/>
                <a:gd name="T2" fmla="*/ 0 w 23"/>
                <a:gd name="T3" fmla="*/ 0 h 17"/>
                <a:gd name="T4" fmla="*/ 19 w 23"/>
                <a:gd name="T5" fmla="*/ 0 h 17"/>
                <a:gd name="T6" fmla="*/ 22 w 23"/>
                <a:gd name="T7" fmla="*/ 16 h 17"/>
                <a:gd name="T8" fmla="*/ 0 w 23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17"/>
                <a:gd name="T17" fmla="*/ 23 w 2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17">
                  <a:moveTo>
                    <a:pt x="0" y="16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22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03" name="Freeform 1057"/>
            <p:cNvSpPr>
              <a:spLocks/>
            </p:cNvSpPr>
            <p:nvPr/>
          </p:nvSpPr>
          <p:spPr bwMode="auto">
            <a:xfrm>
              <a:off x="3438" y="3115"/>
              <a:ext cx="27" cy="17"/>
            </a:xfrm>
            <a:custGeom>
              <a:avLst/>
              <a:gdLst>
                <a:gd name="T0" fmla="*/ 0 w 27"/>
                <a:gd name="T1" fmla="*/ 0 h 17"/>
                <a:gd name="T2" fmla="*/ 19 w 27"/>
                <a:gd name="T3" fmla="*/ 0 h 17"/>
                <a:gd name="T4" fmla="*/ 26 w 27"/>
                <a:gd name="T5" fmla="*/ 16 h 17"/>
                <a:gd name="T6" fmla="*/ 3 w 27"/>
                <a:gd name="T7" fmla="*/ 16 h 17"/>
                <a:gd name="T8" fmla="*/ 0 w 2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17"/>
                <a:gd name="T17" fmla="*/ 27 w 2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17">
                  <a:moveTo>
                    <a:pt x="0" y="0"/>
                  </a:moveTo>
                  <a:lnTo>
                    <a:pt x="19" y="0"/>
                  </a:lnTo>
                  <a:lnTo>
                    <a:pt x="26" y="16"/>
                  </a:lnTo>
                  <a:lnTo>
                    <a:pt x="3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04" name="Freeform 1058"/>
            <p:cNvSpPr>
              <a:spLocks/>
            </p:cNvSpPr>
            <p:nvPr/>
          </p:nvSpPr>
          <p:spPr bwMode="auto">
            <a:xfrm>
              <a:off x="3437" y="3115"/>
              <a:ext cx="24" cy="17"/>
            </a:xfrm>
            <a:custGeom>
              <a:avLst/>
              <a:gdLst>
                <a:gd name="T0" fmla="*/ 0 w 24"/>
                <a:gd name="T1" fmla="*/ 0 h 17"/>
                <a:gd name="T2" fmla="*/ 21 w 24"/>
                <a:gd name="T3" fmla="*/ 0 h 17"/>
                <a:gd name="T4" fmla="*/ 23 w 24"/>
                <a:gd name="T5" fmla="*/ 16 h 17"/>
                <a:gd name="T6" fmla="*/ 0 w 24"/>
                <a:gd name="T7" fmla="*/ 16 h 17"/>
                <a:gd name="T8" fmla="*/ 0 w 2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0" y="0"/>
                  </a:moveTo>
                  <a:lnTo>
                    <a:pt x="21" y="0"/>
                  </a:lnTo>
                  <a:lnTo>
                    <a:pt x="23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05" name="Freeform 1059"/>
            <p:cNvSpPr>
              <a:spLocks/>
            </p:cNvSpPr>
            <p:nvPr/>
          </p:nvSpPr>
          <p:spPr bwMode="auto">
            <a:xfrm>
              <a:off x="3437" y="3117"/>
              <a:ext cx="25" cy="17"/>
            </a:xfrm>
            <a:custGeom>
              <a:avLst/>
              <a:gdLst>
                <a:gd name="T0" fmla="*/ 0 w 25"/>
                <a:gd name="T1" fmla="*/ 0 h 17"/>
                <a:gd name="T2" fmla="*/ 22 w 25"/>
                <a:gd name="T3" fmla="*/ 0 h 17"/>
                <a:gd name="T4" fmla="*/ 24 w 25"/>
                <a:gd name="T5" fmla="*/ 16 h 17"/>
                <a:gd name="T6" fmla="*/ 0 w 25"/>
                <a:gd name="T7" fmla="*/ 16 h 17"/>
                <a:gd name="T8" fmla="*/ 0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0" y="0"/>
                  </a:moveTo>
                  <a:lnTo>
                    <a:pt x="22" y="0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06" name="Freeform 1060"/>
            <p:cNvSpPr>
              <a:spLocks/>
            </p:cNvSpPr>
            <p:nvPr/>
          </p:nvSpPr>
          <p:spPr bwMode="auto">
            <a:xfrm>
              <a:off x="3438" y="3119"/>
              <a:ext cx="25" cy="17"/>
            </a:xfrm>
            <a:custGeom>
              <a:avLst/>
              <a:gdLst>
                <a:gd name="T0" fmla="*/ 0 w 25"/>
                <a:gd name="T1" fmla="*/ 0 h 17"/>
                <a:gd name="T2" fmla="*/ 22 w 25"/>
                <a:gd name="T3" fmla="*/ 0 h 17"/>
                <a:gd name="T4" fmla="*/ 24 w 25"/>
                <a:gd name="T5" fmla="*/ 16 h 17"/>
                <a:gd name="T6" fmla="*/ 0 w 25"/>
                <a:gd name="T7" fmla="*/ 16 h 17"/>
                <a:gd name="T8" fmla="*/ 0 w 25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7"/>
                <a:gd name="T17" fmla="*/ 25 w 25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7">
                  <a:moveTo>
                    <a:pt x="0" y="0"/>
                  </a:moveTo>
                  <a:lnTo>
                    <a:pt x="22" y="0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07" name="Freeform 1061"/>
            <p:cNvSpPr>
              <a:spLocks/>
            </p:cNvSpPr>
            <p:nvPr/>
          </p:nvSpPr>
          <p:spPr bwMode="auto">
            <a:xfrm>
              <a:off x="3439" y="3123"/>
              <a:ext cx="24" cy="17"/>
            </a:xfrm>
            <a:custGeom>
              <a:avLst/>
              <a:gdLst>
                <a:gd name="T0" fmla="*/ 23 w 24"/>
                <a:gd name="T1" fmla="*/ 0 h 17"/>
                <a:gd name="T2" fmla="*/ 23 w 24"/>
                <a:gd name="T3" fmla="*/ 16 h 17"/>
                <a:gd name="T4" fmla="*/ 0 w 24"/>
                <a:gd name="T5" fmla="*/ 16 h 17"/>
                <a:gd name="T6" fmla="*/ 0 w 24"/>
                <a:gd name="T7" fmla="*/ 0 h 17"/>
                <a:gd name="T8" fmla="*/ 23 w 24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7"/>
                <a:gd name="T17" fmla="*/ 24 w 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7">
                  <a:moveTo>
                    <a:pt x="23" y="0"/>
                  </a:moveTo>
                  <a:lnTo>
                    <a:pt x="23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3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08" name="Freeform 1062"/>
            <p:cNvSpPr>
              <a:spLocks/>
            </p:cNvSpPr>
            <p:nvPr/>
          </p:nvSpPr>
          <p:spPr bwMode="auto">
            <a:xfrm>
              <a:off x="3439" y="3125"/>
              <a:ext cx="26" cy="17"/>
            </a:xfrm>
            <a:custGeom>
              <a:avLst/>
              <a:gdLst>
                <a:gd name="T0" fmla="*/ 0 w 26"/>
                <a:gd name="T1" fmla="*/ 0 h 17"/>
                <a:gd name="T2" fmla="*/ 23 w 26"/>
                <a:gd name="T3" fmla="*/ 0 h 17"/>
                <a:gd name="T4" fmla="*/ 25 w 26"/>
                <a:gd name="T5" fmla="*/ 16 h 17"/>
                <a:gd name="T6" fmla="*/ 0 w 26"/>
                <a:gd name="T7" fmla="*/ 16 h 17"/>
                <a:gd name="T8" fmla="*/ 0 w 2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7"/>
                <a:gd name="T17" fmla="*/ 26 w 2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7">
                  <a:moveTo>
                    <a:pt x="0" y="0"/>
                  </a:moveTo>
                  <a:lnTo>
                    <a:pt x="23" y="0"/>
                  </a:lnTo>
                  <a:lnTo>
                    <a:pt x="2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09" name="Freeform 1063"/>
            <p:cNvSpPr>
              <a:spLocks/>
            </p:cNvSpPr>
            <p:nvPr/>
          </p:nvSpPr>
          <p:spPr bwMode="auto">
            <a:xfrm>
              <a:off x="3308" y="3074"/>
              <a:ext cx="163" cy="34"/>
            </a:xfrm>
            <a:custGeom>
              <a:avLst/>
              <a:gdLst>
                <a:gd name="T0" fmla="*/ 0 w 163"/>
                <a:gd name="T1" fmla="*/ 0 h 34"/>
                <a:gd name="T2" fmla="*/ 162 w 163"/>
                <a:gd name="T3" fmla="*/ 0 h 34"/>
                <a:gd name="T4" fmla="*/ 162 w 163"/>
                <a:gd name="T5" fmla="*/ 33 h 34"/>
                <a:gd name="T6" fmla="*/ 0 w 163"/>
                <a:gd name="T7" fmla="*/ 33 h 34"/>
                <a:gd name="T8" fmla="*/ 0 w 163"/>
                <a:gd name="T9" fmla="*/ 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3"/>
                <a:gd name="T16" fmla="*/ 0 h 34"/>
                <a:gd name="T17" fmla="*/ 163 w 163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3" h="34">
                  <a:moveTo>
                    <a:pt x="0" y="0"/>
                  </a:moveTo>
                  <a:lnTo>
                    <a:pt x="162" y="0"/>
                  </a:lnTo>
                  <a:lnTo>
                    <a:pt x="162" y="33"/>
                  </a:lnTo>
                  <a:lnTo>
                    <a:pt x="0" y="3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10" name="Freeform 1064"/>
            <p:cNvSpPr>
              <a:spLocks/>
            </p:cNvSpPr>
            <p:nvPr/>
          </p:nvSpPr>
          <p:spPr bwMode="auto">
            <a:xfrm>
              <a:off x="3373" y="3089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11" name="Freeform 1065"/>
            <p:cNvSpPr>
              <a:spLocks/>
            </p:cNvSpPr>
            <p:nvPr/>
          </p:nvSpPr>
          <p:spPr bwMode="auto">
            <a:xfrm>
              <a:off x="3373" y="3098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12" name="Freeform 1066"/>
            <p:cNvSpPr>
              <a:spLocks/>
            </p:cNvSpPr>
            <p:nvPr/>
          </p:nvSpPr>
          <p:spPr bwMode="auto">
            <a:xfrm>
              <a:off x="3386" y="3090"/>
              <a:ext cx="32" cy="17"/>
            </a:xfrm>
            <a:custGeom>
              <a:avLst/>
              <a:gdLst>
                <a:gd name="T0" fmla="*/ 2 w 32"/>
                <a:gd name="T1" fmla="*/ 0 h 17"/>
                <a:gd name="T2" fmla="*/ 21 w 32"/>
                <a:gd name="T3" fmla="*/ 0 h 17"/>
                <a:gd name="T4" fmla="*/ 22 w 32"/>
                <a:gd name="T5" fmla="*/ 8 h 17"/>
                <a:gd name="T6" fmla="*/ 31 w 32"/>
                <a:gd name="T7" fmla="*/ 8 h 17"/>
                <a:gd name="T8" fmla="*/ 31 w 32"/>
                <a:gd name="T9" fmla="*/ 16 h 17"/>
                <a:gd name="T10" fmla="*/ 0 w 32"/>
                <a:gd name="T11" fmla="*/ 16 h 17"/>
                <a:gd name="T12" fmla="*/ 0 w 32"/>
                <a:gd name="T13" fmla="*/ 8 h 17"/>
                <a:gd name="T14" fmla="*/ 2 w 32"/>
                <a:gd name="T15" fmla="*/ 8 h 17"/>
                <a:gd name="T16" fmla="*/ 2 w 32"/>
                <a:gd name="T17" fmla="*/ 4 h 17"/>
                <a:gd name="T18" fmla="*/ 2 w 32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17"/>
                <a:gd name="T32" fmla="*/ 32 w 32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17">
                  <a:moveTo>
                    <a:pt x="2" y="0"/>
                  </a:moveTo>
                  <a:lnTo>
                    <a:pt x="21" y="0"/>
                  </a:lnTo>
                  <a:lnTo>
                    <a:pt x="22" y="8"/>
                  </a:lnTo>
                  <a:lnTo>
                    <a:pt x="31" y="8"/>
                  </a:lnTo>
                  <a:lnTo>
                    <a:pt x="31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13" name="Freeform 1067"/>
            <p:cNvSpPr>
              <a:spLocks/>
            </p:cNvSpPr>
            <p:nvPr/>
          </p:nvSpPr>
          <p:spPr bwMode="auto">
            <a:xfrm>
              <a:off x="3386" y="3092"/>
              <a:ext cx="32" cy="17"/>
            </a:xfrm>
            <a:custGeom>
              <a:avLst/>
              <a:gdLst>
                <a:gd name="T0" fmla="*/ 0 w 32"/>
                <a:gd name="T1" fmla="*/ 16 h 17"/>
                <a:gd name="T2" fmla="*/ 2 w 32"/>
                <a:gd name="T3" fmla="*/ 0 h 17"/>
                <a:gd name="T4" fmla="*/ 22 w 32"/>
                <a:gd name="T5" fmla="*/ 0 h 17"/>
                <a:gd name="T6" fmla="*/ 22 w 32"/>
                <a:gd name="T7" fmla="*/ 8 h 17"/>
                <a:gd name="T8" fmla="*/ 31 w 32"/>
                <a:gd name="T9" fmla="*/ 8 h 17"/>
                <a:gd name="T10" fmla="*/ 31 w 32"/>
                <a:gd name="T11" fmla="*/ 16 h 17"/>
                <a:gd name="T12" fmla="*/ 0 w 32"/>
                <a:gd name="T13" fmla="*/ 16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7"/>
                <a:gd name="T23" fmla="*/ 32 w 32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7">
                  <a:moveTo>
                    <a:pt x="0" y="16"/>
                  </a:moveTo>
                  <a:lnTo>
                    <a:pt x="2" y="0"/>
                  </a:lnTo>
                  <a:lnTo>
                    <a:pt x="22" y="0"/>
                  </a:lnTo>
                  <a:lnTo>
                    <a:pt x="22" y="8"/>
                  </a:lnTo>
                  <a:lnTo>
                    <a:pt x="31" y="8"/>
                  </a:lnTo>
                  <a:lnTo>
                    <a:pt x="31" y="16"/>
                  </a:lnTo>
                  <a:lnTo>
                    <a:pt x="0" y="1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14" name="Freeform 1068"/>
            <p:cNvSpPr>
              <a:spLocks/>
            </p:cNvSpPr>
            <p:nvPr/>
          </p:nvSpPr>
          <p:spPr bwMode="auto">
            <a:xfrm>
              <a:off x="3373" y="3080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52 w 53"/>
                <a:gd name="T3" fmla="*/ 0 h 17"/>
                <a:gd name="T4" fmla="*/ 52 w 53"/>
                <a:gd name="T5" fmla="*/ 16 h 17"/>
                <a:gd name="T6" fmla="*/ 0 w 53"/>
                <a:gd name="T7" fmla="*/ 16 h 17"/>
                <a:gd name="T8" fmla="*/ 0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7"/>
                <a:gd name="T17" fmla="*/ 53 w 5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7">
                  <a:moveTo>
                    <a:pt x="0" y="0"/>
                  </a:moveTo>
                  <a:lnTo>
                    <a:pt x="52" y="0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15" name="Freeform 1069"/>
            <p:cNvSpPr>
              <a:spLocks/>
            </p:cNvSpPr>
            <p:nvPr/>
          </p:nvSpPr>
          <p:spPr bwMode="auto">
            <a:xfrm>
              <a:off x="3373" y="3078"/>
              <a:ext cx="49" cy="17"/>
            </a:xfrm>
            <a:custGeom>
              <a:avLst/>
              <a:gdLst>
                <a:gd name="T0" fmla="*/ 0 w 49"/>
                <a:gd name="T1" fmla="*/ 16 h 17"/>
                <a:gd name="T2" fmla="*/ 0 w 49"/>
                <a:gd name="T3" fmla="*/ 0 h 17"/>
                <a:gd name="T4" fmla="*/ 48 w 49"/>
                <a:gd name="T5" fmla="*/ 0 h 17"/>
                <a:gd name="T6" fmla="*/ 48 w 49"/>
                <a:gd name="T7" fmla="*/ 16 h 17"/>
                <a:gd name="T8" fmla="*/ 0 w 4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17"/>
                <a:gd name="T17" fmla="*/ 49 w 4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17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16" name="Freeform 1070"/>
            <p:cNvSpPr>
              <a:spLocks/>
            </p:cNvSpPr>
            <p:nvPr/>
          </p:nvSpPr>
          <p:spPr bwMode="auto">
            <a:xfrm>
              <a:off x="3373" y="3081"/>
              <a:ext cx="53" cy="17"/>
            </a:xfrm>
            <a:custGeom>
              <a:avLst/>
              <a:gdLst>
                <a:gd name="T0" fmla="*/ 0 w 53"/>
                <a:gd name="T1" fmla="*/ 0 h 17"/>
                <a:gd name="T2" fmla="*/ 0 w 53"/>
                <a:gd name="T3" fmla="*/ 16 h 17"/>
                <a:gd name="T4" fmla="*/ 52 w 53"/>
                <a:gd name="T5" fmla="*/ 16 h 17"/>
                <a:gd name="T6" fmla="*/ 52 w 53"/>
                <a:gd name="T7" fmla="*/ 0 h 17"/>
                <a:gd name="T8" fmla="*/ 32 w 53"/>
                <a:gd name="T9" fmla="*/ 0 h 17"/>
                <a:gd name="T10" fmla="*/ 32 w 53"/>
                <a:gd name="T11" fmla="*/ 14 h 17"/>
                <a:gd name="T12" fmla="*/ 14 w 53"/>
                <a:gd name="T13" fmla="*/ 14 h 17"/>
                <a:gd name="T14" fmla="*/ 14 w 53"/>
                <a:gd name="T15" fmla="*/ 0 h 17"/>
                <a:gd name="T16" fmla="*/ 0 w 53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3"/>
                <a:gd name="T28" fmla="*/ 0 h 17"/>
                <a:gd name="T29" fmla="*/ 53 w 53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3" h="17">
                  <a:moveTo>
                    <a:pt x="0" y="0"/>
                  </a:moveTo>
                  <a:lnTo>
                    <a:pt x="0" y="16"/>
                  </a:lnTo>
                  <a:lnTo>
                    <a:pt x="52" y="16"/>
                  </a:lnTo>
                  <a:lnTo>
                    <a:pt x="52" y="0"/>
                  </a:lnTo>
                  <a:lnTo>
                    <a:pt x="32" y="0"/>
                  </a:lnTo>
                  <a:lnTo>
                    <a:pt x="32" y="14"/>
                  </a:lnTo>
                  <a:lnTo>
                    <a:pt x="14" y="14"/>
                  </a:lnTo>
                  <a:lnTo>
                    <a:pt x="14" y="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17" name="Freeform 1071"/>
            <p:cNvSpPr>
              <a:spLocks/>
            </p:cNvSpPr>
            <p:nvPr/>
          </p:nvSpPr>
          <p:spPr bwMode="auto">
            <a:xfrm>
              <a:off x="3388" y="3080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18" name="Freeform 1072"/>
            <p:cNvSpPr>
              <a:spLocks/>
            </p:cNvSpPr>
            <p:nvPr/>
          </p:nvSpPr>
          <p:spPr bwMode="auto">
            <a:xfrm>
              <a:off x="3407" y="3081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19" name="Freeform 1073"/>
            <p:cNvSpPr>
              <a:spLocks/>
            </p:cNvSpPr>
            <p:nvPr/>
          </p:nvSpPr>
          <p:spPr bwMode="auto">
            <a:xfrm>
              <a:off x="3375" y="3081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20" name="Freeform 1074"/>
            <p:cNvSpPr>
              <a:spLocks/>
            </p:cNvSpPr>
            <p:nvPr/>
          </p:nvSpPr>
          <p:spPr bwMode="auto">
            <a:xfrm>
              <a:off x="3387" y="3083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21" name="Freeform 1075"/>
            <p:cNvSpPr>
              <a:spLocks/>
            </p:cNvSpPr>
            <p:nvPr/>
          </p:nvSpPr>
          <p:spPr bwMode="auto">
            <a:xfrm>
              <a:off x="3388" y="3093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22" name="Freeform 1076"/>
            <p:cNvSpPr>
              <a:spLocks/>
            </p:cNvSpPr>
            <p:nvPr/>
          </p:nvSpPr>
          <p:spPr bwMode="auto">
            <a:xfrm>
              <a:off x="3387" y="3092"/>
              <a:ext cx="19" cy="17"/>
            </a:xfrm>
            <a:custGeom>
              <a:avLst/>
              <a:gdLst>
                <a:gd name="T0" fmla="*/ 18 w 19"/>
                <a:gd name="T1" fmla="*/ 16 h 17"/>
                <a:gd name="T2" fmla="*/ 18 w 19"/>
                <a:gd name="T3" fmla="*/ 0 h 17"/>
                <a:gd name="T4" fmla="*/ 0 w 19"/>
                <a:gd name="T5" fmla="*/ 0 h 17"/>
                <a:gd name="T6" fmla="*/ 0 w 19"/>
                <a:gd name="T7" fmla="*/ 16 h 17"/>
                <a:gd name="T8" fmla="*/ 18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18" y="1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23" name="Freeform 1077"/>
            <p:cNvSpPr>
              <a:spLocks/>
            </p:cNvSpPr>
            <p:nvPr/>
          </p:nvSpPr>
          <p:spPr bwMode="auto">
            <a:xfrm>
              <a:off x="3412" y="3080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24" name="Freeform 1078"/>
            <p:cNvSpPr>
              <a:spLocks/>
            </p:cNvSpPr>
            <p:nvPr/>
          </p:nvSpPr>
          <p:spPr bwMode="auto">
            <a:xfrm>
              <a:off x="3412" y="3079"/>
              <a:ext cx="19" cy="17"/>
            </a:xfrm>
            <a:custGeom>
              <a:avLst/>
              <a:gdLst>
                <a:gd name="T0" fmla="*/ 0 w 19"/>
                <a:gd name="T1" fmla="*/ 16 h 17"/>
                <a:gd name="T2" fmla="*/ 0 w 19"/>
                <a:gd name="T3" fmla="*/ 0 h 17"/>
                <a:gd name="T4" fmla="*/ 18 w 19"/>
                <a:gd name="T5" fmla="*/ 0 h 17"/>
                <a:gd name="T6" fmla="*/ 18 w 19"/>
                <a:gd name="T7" fmla="*/ 16 h 17"/>
                <a:gd name="T8" fmla="*/ 0 w 19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7"/>
                <a:gd name="T17" fmla="*/ 19 w 19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7">
                  <a:moveTo>
                    <a:pt x="0" y="16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18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25" name="Freeform 1079"/>
            <p:cNvSpPr>
              <a:spLocks/>
            </p:cNvSpPr>
            <p:nvPr/>
          </p:nvSpPr>
          <p:spPr bwMode="auto">
            <a:xfrm>
              <a:off x="3409" y="3093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26" name="Freeform 1080"/>
            <p:cNvSpPr>
              <a:spLocks/>
            </p:cNvSpPr>
            <p:nvPr/>
          </p:nvSpPr>
          <p:spPr bwMode="auto">
            <a:xfrm>
              <a:off x="3409" y="3092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27" name="Freeform 1081"/>
            <p:cNvSpPr>
              <a:spLocks/>
            </p:cNvSpPr>
            <p:nvPr/>
          </p:nvSpPr>
          <p:spPr bwMode="auto">
            <a:xfrm>
              <a:off x="3434" y="3093"/>
              <a:ext cx="18" cy="17"/>
            </a:xfrm>
            <a:custGeom>
              <a:avLst/>
              <a:gdLst>
                <a:gd name="T0" fmla="*/ 17 w 18"/>
                <a:gd name="T1" fmla="*/ 16 h 17"/>
                <a:gd name="T2" fmla="*/ 17 w 18"/>
                <a:gd name="T3" fmla="*/ 0 h 17"/>
                <a:gd name="T4" fmla="*/ 0 w 18"/>
                <a:gd name="T5" fmla="*/ 0 h 17"/>
                <a:gd name="T6" fmla="*/ 0 w 18"/>
                <a:gd name="T7" fmla="*/ 16 h 17"/>
                <a:gd name="T8" fmla="*/ 17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17" y="16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7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28" name="Line 1082"/>
            <p:cNvSpPr>
              <a:spLocks noChangeShapeType="1"/>
            </p:cNvSpPr>
            <p:nvPr/>
          </p:nvSpPr>
          <p:spPr bwMode="auto">
            <a:xfrm>
              <a:off x="3308" y="3079"/>
              <a:ext cx="16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29" name="Line 1083"/>
            <p:cNvSpPr>
              <a:spLocks noChangeShapeType="1"/>
            </p:cNvSpPr>
            <p:nvPr/>
          </p:nvSpPr>
          <p:spPr bwMode="auto">
            <a:xfrm>
              <a:off x="3308" y="3084"/>
              <a:ext cx="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30" name="Line 1084"/>
            <p:cNvSpPr>
              <a:spLocks noChangeShapeType="1"/>
            </p:cNvSpPr>
            <p:nvPr/>
          </p:nvSpPr>
          <p:spPr bwMode="auto">
            <a:xfrm>
              <a:off x="3308" y="3089"/>
              <a:ext cx="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31" name="Line 1085"/>
            <p:cNvSpPr>
              <a:spLocks noChangeShapeType="1"/>
            </p:cNvSpPr>
            <p:nvPr/>
          </p:nvSpPr>
          <p:spPr bwMode="auto">
            <a:xfrm>
              <a:off x="3308" y="3095"/>
              <a:ext cx="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32" name="Line 1086"/>
            <p:cNvSpPr>
              <a:spLocks noChangeShapeType="1"/>
            </p:cNvSpPr>
            <p:nvPr/>
          </p:nvSpPr>
          <p:spPr bwMode="auto">
            <a:xfrm>
              <a:off x="3308" y="3100"/>
              <a:ext cx="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33" name="Line 1087"/>
            <p:cNvSpPr>
              <a:spLocks noChangeShapeType="1"/>
            </p:cNvSpPr>
            <p:nvPr/>
          </p:nvSpPr>
          <p:spPr bwMode="auto">
            <a:xfrm>
              <a:off x="3308" y="3105"/>
              <a:ext cx="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34" name="Line 1088"/>
            <p:cNvSpPr>
              <a:spLocks noChangeShapeType="1"/>
            </p:cNvSpPr>
            <p:nvPr/>
          </p:nvSpPr>
          <p:spPr bwMode="auto">
            <a:xfrm flipH="1">
              <a:off x="3431" y="3089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35" name="Line 1089"/>
            <p:cNvSpPr>
              <a:spLocks noChangeShapeType="1"/>
            </p:cNvSpPr>
            <p:nvPr/>
          </p:nvSpPr>
          <p:spPr bwMode="auto">
            <a:xfrm flipH="1">
              <a:off x="3431" y="3105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36" name="Line 1090"/>
            <p:cNvSpPr>
              <a:spLocks noChangeShapeType="1"/>
            </p:cNvSpPr>
            <p:nvPr/>
          </p:nvSpPr>
          <p:spPr bwMode="auto">
            <a:xfrm flipH="1">
              <a:off x="3431" y="3100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37" name="Line 1091"/>
            <p:cNvSpPr>
              <a:spLocks noChangeShapeType="1"/>
            </p:cNvSpPr>
            <p:nvPr/>
          </p:nvSpPr>
          <p:spPr bwMode="auto">
            <a:xfrm flipH="1">
              <a:off x="3431" y="3095"/>
              <a:ext cx="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38" name="Freeform 1092"/>
            <p:cNvSpPr>
              <a:spLocks/>
            </p:cNvSpPr>
            <p:nvPr/>
          </p:nvSpPr>
          <p:spPr bwMode="auto">
            <a:xfrm>
              <a:off x="3431" y="3080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39" name="Freeform 1093"/>
            <p:cNvSpPr>
              <a:spLocks/>
            </p:cNvSpPr>
            <p:nvPr/>
          </p:nvSpPr>
          <p:spPr bwMode="auto">
            <a:xfrm>
              <a:off x="3459" y="3083"/>
              <a:ext cx="18" cy="17"/>
            </a:xfrm>
            <a:custGeom>
              <a:avLst/>
              <a:gdLst>
                <a:gd name="T0" fmla="*/ 0 w 18"/>
                <a:gd name="T1" fmla="*/ 0 h 17"/>
                <a:gd name="T2" fmla="*/ 17 w 18"/>
                <a:gd name="T3" fmla="*/ 0 h 17"/>
                <a:gd name="T4" fmla="*/ 17 w 18"/>
                <a:gd name="T5" fmla="*/ 16 h 17"/>
                <a:gd name="T6" fmla="*/ 0 w 18"/>
                <a:gd name="T7" fmla="*/ 16 h 17"/>
                <a:gd name="T8" fmla="*/ 0 w 18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40" name="Freeform 1094"/>
            <p:cNvSpPr>
              <a:spLocks/>
            </p:cNvSpPr>
            <p:nvPr/>
          </p:nvSpPr>
          <p:spPr bwMode="auto">
            <a:xfrm>
              <a:off x="3447" y="3083"/>
              <a:ext cx="18" cy="17"/>
            </a:xfrm>
            <a:custGeom>
              <a:avLst/>
              <a:gdLst>
                <a:gd name="T0" fmla="*/ 17 w 18"/>
                <a:gd name="T1" fmla="*/ 8 h 17"/>
                <a:gd name="T2" fmla="*/ 13 w 18"/>
                <a:gd name="T3" fmla="*/ 13 h 17"/>
                <a:gd name="T4" fmla="*/ 8 w 18"/>
                <a:gd name="T5" fmla="*/ 16 h 17"/>
                <a:gd name="T6" fmla="*/ 2 w 18"/>
                <a:gd name="T7" fmla="*/ 13 h 17"/>
                <a:gd name="T8" fmla="*/ 0 w 18"/>
                <a:gd name="T9" fmla="*/ 8 h 17"/>
                <a:gd name="T10" fmla="*/ 2 w 18"/>
                <a:gd name="T11" fmla="*/ 2 h 17"/>
                <a:gd name="T12" fmla="*/ 8 w 18"/>
                <a:gd name="T13" fmla="*/ 0 h 17"/>
                <a:gd name="T14" fmla="*/ 13 w 18"/>
                <a:gd name="T15" fmla="*/ 2 h 17"/>
                <a:gd name="T16" fmla="*/ 17 w 18"/>
                <a:gd name="T17" fmla="*/ 8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7"/>
                <a:gd name="T29" fmla="*/ 18 w 18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7">
                  <a:moveTo>
                    <a:pt x="17" y="8"/>
                  </a:moveTo>
                  <a:lnTo>
                    <a:pt x="13" y="13"/>
                  </a:lnTo>
                  <a:lnTo>
                    <a:pt x="8" y="16"/>
                  </a:lnTo>
                  <a:lnTo>
                    <a:pt x="2" y="13"/>
                  </a:lnTo>
                  <a:lnTo>
                    <a:pt x="0" y="8"/>
                  </a:lnTo>
                  <a:lnTo>
                    <a:pt x="2" y="2"/>
                  </a:lnTo>
                  <a:lnTo>
                    <a:pt x="8" y="0"/>
                  </a:lnTo>
                  <a:lnTo>
                    <a:pt x="13" y="2"/>
                  </a:lnTo>
                  <a:lnTo>
                    <a:pt x="17" y="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41" name="Freeform 1095"/>
            <p:cNvSpPr>
              <a:spLocks/>
            </p:cNvSpPr>
            <p:nvPr/>
          </p:nvSpPr>
          <p:spPr bwMode="auto">
            <a:xfrm>
              <a:off x="3343" y="3068"/>
              <a:ext cx="86" cy="17"/>
            </a:xfrm>
            <a:custGeom>
              <a:avLst/>
              <a:gdLst>
                <a:gd name="T0" fmla="*/ 0 w 86"/>
                <a:gd name="T1" fmla="*/ 0 h 17"/>
                <a:gd name="T2" fmla="*/ 85 w 86"/>
                <a:gd name="T3" fmla="*/ 0 h 17"/>
                <a:gd name="T4" fmla="*/ 85 w 86"/>
                <a:gd name="T5" fmla="*/ 16 h 17"/>
                <a:gd name="T6" fmla="*/ 0 w 86"/>
                <a:gd name="T7" fmla="*/ 16 h 17"/>
                <a:gd name="T8" fmla="*/ 0 w 8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7"/>
                <a:gd name="T17" fmla="*/ 86 w 8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7">
                  <a:moveTo>
                    <a:pt x="0" y="0"/>
                  </a:moveTo>
                  <a:lnTo>
                    <a:pt x="85" y="0"/>
                  </a:lnTo>
                  <a:lnTo>
                    <a:pt x="8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42" name="Freeform 1096"/>
            <p:cNvSpPr>
              <a:spLocks/>
            </p:cNvSpPr>
            <p:nvPr/>
          </p:nvSpPr>
          <p:spPr bwMode="auto">
            <a:xfrm>
              <a:off x="3333" y="2965"/>
              <a:ext cx="106" cy="81"/>
            </a:xfrm>
            <a:custGeom>
              <a:avLst/>
              <a:gdLst>
                <a:gd name="T0" fmla="*/ 0 w 106"/>
                <a:gd name="T1" fmla="*/ 0 h 81"/>
                <a:gd name="T2" fmla="*/ 105 w 106"/>
                <a:gd name="T3" fmla="*/ 0 h 81"/>
                <a:gd name="T4" fmla="*/ 105 w 106"/>
                <a:gd name="T5" fmla="*/ 80 h 81"/>
                <a:gd name="T6" fmla="*/ 0 w 106"/>
                <a:gd name="T7" fmla="*/ 80 h 81"/>
                <a:gd name="T8" fmla="*/ 0 w 106"/>
                <a:gd name="T9" fmla="*/ 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"/>
                <a:gd name="T16" fmla="*/ 0 h 81"/>
                <a:gd name="T17" fmla="*/ 106 w 106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" h="81">
                  <a:moveTo>
                    <a:pt x="0" y="0"/>
                  </a:moveTo>
                  <a:lnTo>
                    <a:pt x="105" y="0"/>
                  </a:lnTo>
                  <a:lnTo>
                    <a:pt x="105" y="80"/>
                  </a:lnTo>
                  <a:lnTo>
                    <a:pt x="0" y="8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43" name="Freeform 1097"/>
            <p:cNvSpPr>
              <a:spLocks/>
            </p:cNvSpPr>
            <p:nvPr/>
          </p:nvSpPr>
          <p:spPr bwMode="auto">
            <a:xfrm>
              <a:off x="3336" y="2969"/>
              <a:ext cx="100" cy="73"/>
            </a:xfrm>
            <a:custGeom>
              <a:avLst/>
              <a:gdLst>
                <a:gd name="T0" fmla="*/ 0 w 100"/>
                <a:gd name="T1" fmla="*/ 0 h 73"/>
                <a:gd name="T2" fmla="*/ 99 w 100"/>
                <a:gd name="T3" fmla="*/ 0 h 73"/>
                <a:gd name="T4" fmla="*/ 99 w 100"/>
                <a:gd name="T5" fmla="*/ 72 h 73"/>
                <a:gd name="T6" fmla="*/ 0 w 100"/>
                <a:gd name="T7" fmla="*/ 72 h 73"/>
                <a:gd name="T8" fmla="*/ 0 w 100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"/>
                <a:gd name="T16" fmla="*/ 0 h 73"/>
                <a:gd name="T17" fmla="*/ 100 w 100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" h="73">
                  <a:moveTo>
                    <a:pt x="0" y="0"/>
                  </a:moveTo>
                  <a:lnTo>
                    <a:pt x="99" y="0"/>
                  </a:lnTo>
                  <a:lnTo>
                    <a:pt x="99" y="72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44" name="Freeform 1098"/>
            <p:cNvSpPr>
              <a:spLocks/>
            </p:cNvSpPr>
            <p:nvPr/>
          </p:nvSpPr>
          <p:spPr bwMode="auto">
            <a:xfrm>
              <a:off x="3358" y="3063"/>
              <a:ext cx="56" cy="17"/>
            </a:xfrm>
            <a:custGeom>
              <a:avLst/>
              <a:gdLst>
                <a:gd name="T0" fmla="*/ 0 w 56"/>
                <a:gd name="T1" fmla="*/ 0 h 17"/>
                <a:gd name="T2" fmla="*/ 55 w 56"/>
                <a:gd name="T3" fmla="*/ 0 h 17"/>
                <a:gd name="T4" fmla="*/ 55 w 56"/>
                <a:gd name="T5" fmla="*/ 16 h 17"/>
                <a:gd name="T6" fmla="*/ 0 w 56"/>
                <a:gd name="T7" fmla="*/ 16 h 17"/>
                <a:gd name="T8" fmla="*/ 0 w 56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17"/>
                <a:gd name="T17" fmla="*/ 56 w 5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17">
                  <a:moveTo>
                    <a:pt x="0" y="0"/>
                  </a:moveTo>
                  <a:lnTo>
                    <a:pt x="55" y="0"/>
                  </a:lnTo>
                  <a:lnTo>
                    <a:pt x="55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45" name="Freeform 1099"/>
            <p:cNvSpPr>
              <a:spLocks/>
            </p:cNvSpPr>
            <p:nvPr/>
          </p:nvSpPr>
          <p:spPr bwMode="auto">
            <a:xfrm>
              <a:off x="3348" y="3059"/>
              <a:ext cx="74" cy="17"/>
            </a:xfrm>
            <a:custGeom>
              <a:avLst/>
              <a:gdLst>
                <a:gd name="T0" fmla="*/ 8 w 74"/>
                <a:gd name="T1" fmla="*/ 16 h 17"/>
                <a:gd name="T2" fmla="*/ 64 w 74"/>
                <a:gd name="T3" fmla="*/ 16 h 17"/>
                <a:gd name="T4" fmla="*/ 73 w 74"/>
                <a:gd name="T5" fmla="*/ 0 h 17"/>
                <a:gd name="T6" fmla="*/ 0 w 74"/>
                <a:gd name="T7" fmla="*/ 0 h 17"/>
                <a:gd name="T8" fmla="*/ 8 w 74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17"/>
                <a:gd name="T17" fmla="*/ 74 w 7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17">
                  <a:moveTo>
                    <a:pt x="8" y="16"/>
                  </a:moveTo>
                  <a:lnTo>
                    <a:pt x="64" y="16"/>
                  </a:lnTo>
                  <a:lnTo>
                    <a:pt x="73" y="0"/>
                  </a:lnTo>
                  <a:lnTo>
                    <a:pt x="0" y="0"/>
                  </a:lnTo>
                  <a:lnTo>
                    <a:pt x="8" y="16"/>
                  </a:lnTo>
                </a:path>
              </a:pathLst>
            </a:custGeom>
            <a:solidFill>
              <a:srgbClr val="F2F2F2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46" name="Freeform 1100"/>
            <p:cNvSpPr>
              <a:spLocks/>
            </p:cNvSpPr>
            <p:nvPr/>
          </p:nvSpPr>
          <p:spPr bwMode="auto">
            <a:xfrm>
              <a:off x="3433" y="3053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0 w 18"/>
                <a:gd name="T3" fmla="*/ 0 h 17"/>
                <a:gd name="T4" fmla="*/ 17 w 18"/>
                <a:gd name="T5" fmla="*/ 0 h 17"/>
                <a:gd name="T6" fmla="*/ 17 w 18"/>
                <a:gd name="T7" fmla="*/ 16 h 17"/>
                <a:gd name="T8" fmla="*/ 0 w 18"/>
                <a:gd name="T9" fmla="*/ 16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7"/>
                <a:gd name="T17" fmla="*/ 18 w 18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7">
                  <a:moveTo>
                    <a:pt x="0" y="1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47" name="Freeform 1101"/>
            <p:cNvSpPr>
              <a:spLocks/>
            </p:cNvSpPr>
            <p:nvPr/>
          </p:nvSpPr>
          <p:spPr bwMode="auto">
            <a:xfrm>
              <a:off x="3333" y="2965"/>
              <a:ext cx="107" cy="82"/>
            </a:xfrm>
            <a:custGeom>
              <a:avLst/>
              <a:gdLst>
                <a:gd name="T0" fmla="*/ 0 w 107"/>
                <a:gd name="T1" fmla="*/ 0 h 82"/>
                <a:gd name="T2" fmla="*/ 106 w 107"/>
                <a:gd name="T3" fmla="*/ 0 h 82"/>
                <a:gd name="T4" fmla="*/ 101 w 107"/>
                <a:gd name="T5" fmla="*/ 3 h 82"/>
                <a:gd name="T6" fmla="*/ 3 w 107"/>
                <a:gd name="T7" fmla="*/ 3 h 82"/>
                <a:gd name="T8" fmla="*/ 3 w 107"/>
                <a:gd name="T9" fmla="*/ 77 h 82"/>
                <a:gd name="T10" fmla="*/ 0 w 107"/>
                <a:gd name="T11" fmla="*/ 81 h 82"/>
                <a:gd name="T12" fmla="*/ 0 w 107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7"/>
                <a:gd name="T22" fmla="*/ 0 h 82"/>
                <a:gd name="T23" fmla="*/ 107 w 107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7" h="82">
                  <a:moveTo>
                    <a:pt x="0" y="0"/>
                  </a:moveTo>
                  <a:lnTo>
                    <a:pt x="106" y="0"/>
                  </a:lnTo>
                  <a:lnTo>
                    <a:pt x="101" y="3"/>
                  </a:lnTo>
                  <a:lnTo>
                    <a:pt x="3" y="3"/>
                  </a:lnTo>
                  <a:lnTo>
                    <a:pt x="3" y="77"/>
                  </a:lnTo>
                  <a:lnTo>
                    <a:pt x="0" y="81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48" name="Freeform 1102"/>
            <p:cNvSpPr>
              <a:spLocks/>
            </p:cNvSpPr>
            <p:nvPr/>
          </p:nvSpPr>
          <p:spPr bwMode="auto">
            <a:xfrm>
              <a:off x="3470" y="3094"/>
              <a:ext cx="78" cy="24"/>
            </a:xfrm>
            <a:custGeom>
              <a:avLst/>
              <a:gdLst>
                <a:gd name="T0" fmla="*/ 0 w 78"/>
                <a:gd name="T1" fmla="*/ 0 h 24"/>
                <a:gd name="T2" fmla="*/ 8 w 78"/>
                <a:gd name="T3" fmla="*/ 5 h 24"/>
                <a:gd name="T4" fmla="*/ 20 w 78"/>
                <a:gd name="T5" fmla="*/ 7 h 24"/>
                <a:gd name="T6" fmla="*/ 47 w 78"/>
                <a:gd name="T7" fmla="*/ 8 h 24"/>
                <a:gd name="T8" fmla="*/ 59 w 78"/>
                <a:gd name="T9" fmla="*/ 8 h 24"/>
                <a:gd name="T10" fmla="*/ 68 w 78"/>
                <a:gd name="T11" fmla="*/ 9 h 24"/>
                <a:gd name="T12" fmla="*/ 74 w 78"/>
                <a:gd name="T13" fmla="*/ 10 h 24"/>
                <a:gd name="T14" fmla="*/ 75 w 78"/>
                <a:gd name="T15" fmla="*/ 11 h 24"/>
                <a:gd name="T16" fmla="*/ 77 w 78"/>
                <a:gd name="T17" fmla="*/ 12 h 24"/>
                <a:gd name="T18" fmla="*/ 69 w 78"/>
                <a:gd name="T19" fmla="*/ 15 h 24"/>
                <a:gd name="T20" fmla="*/ 62 w 78"/>
                <a:gd name="T21" fmla="*/ 16 h 24"/>
                <a:gd name="T22" fmla="*/ 43 w 78"/>
                <a:gd name="T23" fmla="*/ 16 h 24"/>
                <a:gd name="T24" fmla="*/ 23 w 78"/>
                <a:gd name="T25" fmla="*/ 14 h 24"/>
                <a:gd name="T26" fmla="*/ 16 w 78"/>
                <a:gd name="T27" fmla="*/ 15 h 24"/>
                <a:gd name="T28" fmla="*/ 9 w 78"/>
                <a:gd name="T29" fmla="*/ 17 h 24"/>
                <a:gd name="T30" fmla="*/ 8 w 78"/>
                <a:gd name="T31" fmla="*/ 18 h 24"/>
                <a:gd name="T32" fmla="*/ 8 w 78"/>
                <a:gd name="T33" fmla="*/ 20 h 24"/>
                <a:gd name="T34" fmla="*/ 13 w 78"/>
                <a:gd name="T35" fmla="*/ 22 h 24"/>
                <a:gd name="T36" fmla="*/ 17 w 78"/>
                <a:gd name="T37" fmla="*/ 23 h 24"/>
                <a:gd name="T38" fmla="*/ 19 w 78"/>
                <a:gd name="T39" fmla="*/ 23 h 24"/>
                <a:gd name="T40" fmla="*/ 19 w 78"/>
                <a:gd name="T41" fmla="*/ 22 h 24"/>
                <a:gd name="T42" fmla="*/ 17 w 78"/>
                <a:gd name="T43" fmla="*/ 22 h 24"/>
                <a:gd name="T44" fmla="*/ 13 w 78"/>
                <a:gd name="T45" fmla="*/ 21 h 24"/>
                <a:gd name="T46" fmla="*/ 8 w 78"/>
                <a:gd name="T47" fmla="*/ 18 h 24"/>
                <a:gd name="T48" fmla="*/ 8 w 78"/>
                <a:gd name="T49" fmla="*/ 17 h 24"/>
                <a:gd name="T50" fmla="*/ 9 w 78"/>
                <a:gd name="T51" fmla="*/ 15 h 24"/>
                <a:gd name="T52" fmla="*/ 16 w 78"/>
                <a:gd name="T53" fmla="*/ 13 h 24"/>
                <a:gd name="T54" fmla="*/ 23 w 78"/>
                <a:gd name="T55" fmla="*/ 13 h 24"/>
                <a:gd name="T56" fmla="*/ 43 w 78"/>
                <a:gd name="T57" fmla="*/ 15 h 24"/>
                <a:gd name="T58" fmla="*/ 62 w 78"/>
                <a:gd name="T59" fmla="*/ 15 h 24"/>
                <a:gd name="T60" fmla="*/ 69 w 78"/>
                <a:gd name="T61" fmla="*/ 14 h 24"/>
                <a:gd name="T62" fmla="*/ 77 w 78"/>
                <a:gd name="T63" fmla="*/ 11 h 24"/>
                <a:gd name="T64" fmla="*/ 75 w 78"/>
                <a:gd name="T65" fmla="*/ 10 h 24"/>
                <a:gd name="T66" fmla="*/ 74 w 78"/>
                <a:gd name="T67" fmla="*/ 9 h 24"/>
                <a:gd name="T68" fmla="*/ 68 w 78"/>
                <a:gd name="T69" fmla="*/ 7 h 24"/>
                <a:gd name="T70" fmla="*/ 47 w 78"/>
                <a:gd name="T71" fmla="*/ 7 h 24"/>
                <a:gd name="T72" fmla="*/ 20 w 78"/>
                <a:gd name="T73" fmla="*/ 6 h 24"/>
                <a:gd name="T74" fmla="*/ 8 w 78"/>
                <a:gd name="T75" fmla="*/ 4 h 24"/>
                <a:gd name="T76" fmla="*/ 0 w 78"/>
                <a:gd name="T77" fmla="*/ 0 h 24"/>
                <a:gd name="T78" fmla="*/ 0 w 78"/>
                <a:gd name="T79" fmla="*/ 0 h 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8"/>
                <a:gd name="T121" fmla="*/ 0 h 24"/>
                <a:gd name="T122" fmla="*/ 78 w 78"/>
                <a:gd name="T123" fmla="*/ 24 h 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8" h="24">
                  <a:moveTo>
                    <a:pt x="0" y="0"/>
                  </a:moveTo>
                  <a:lnTo>
                    <a:pt x="8" y="5"/>
                  </a:lnTo>
                  <a:lnTo>
                    <a:pt x="20" y="7"/>
                  </a:lnTo>
                  <a:lnTo>
                    <a:pt x="47" y="8"/>
                  </a:lnTo>
                  <a:lnTo>
                    <a:pt x="59" y="8"/>
                  </a:lnTo>
                  <a:lnTo>
                    <a:pt x="68" y="9"/>
                  </a:lnTo>
                  <a:lnTo>
                    <a:pt x="74" y="10"/>
                  </a:lnTo>
                  <a:lnTo>
                    <a:pt x="75" y="11"/>
                  </a:lnTo>
                  <a:lnTo>
                    <a:pt x="77" y="12"/>
                  </a:lnTo>
                  <a:lnTo>
                    <a:pt x="69" y="15"/>
                  </a:lnTo>
                  <a:lnTo>
                    <a:pt x="62" y="16"/>
                  </a:lnTo>
                  <a:lnTo>
                    <a:pt x="43" y="16"/>
                  </a:lnTo>
                  <a:lnTo>
                    <a:pt x="23" y="14"/>
                  </a:lnTo>
                  <a:lnTo>
                    <a:pt x="16" y="15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13" y="22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3" y="21"/>
                  </a:lnTo>
                  <a:lnTo>
                    <a:pt x="8" y="18"/>
                  </a:lnTo>
                  <a:lnTo>
                    <a:pt x="8" y="17"/>
                  </a:lnTo>
                  <a:lnTo>
                    <a:pt x="9" y="15"/>
                  </a:lnTo>
                  <a:lnTo>
                    <a:pt x="16" y="13"/>
                  </a:lnTo>
                  <a:lnTo>
                    <a:pt x="23" y="13"/>
                  </a:lnTo>
                  <a:lnTo>
                    <a:pt x="43" y="15"/>
                  </a:lnTo>
                  <a:lnTo>
                    <a:pt x="62" y="15"/>
                  </a:lnTo>
                  <a:lnTo>
                    <a:pt x="69" y="14"/>
                  </a:lnTo>
                  <a:lnTo>
                    <a:pt x="77" y="11"/>
                  </a:lnTo>
                  <a:lnTo>
                    <a:pt x="75" y="10"/>
                  </a:lnTo>
                  <a:lnTo>
                    <a:pt x="74" y="9"/>
                  </a:lnTo>
                  <a:lnTo>
                    <a:pt x="68" y="7"/>
                  </a:lnTo>
                  <a:lnTo>
                    <a:pt x="47" y="7"/>
                  </a:lnTo>
                  <a:lnTo>
                    <a:pt x="20" y="6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49" name="Freeform 1103"/>
            <p:cNvSpPr>
              <a:spLocks/>
            </p:cNvSpPr>
            <p:nvPr/>
          </p:nvSpPr>
          <p:spPr bwMode="auto">
            <a:xfrm>
              <a:off x="3485" y="3111"/>
              <a:ext cx="48" cy="17"/>
            </a:xfrm>
            <a:custGeom>
              <a:avLst/>
              <a:gdLst>
                <a:gd name="T0" fmla="*/ 0 w 48"/>
                <a:gd name="T1" fmla="*/ 7 h 17"/>
                <a:gd name="T2" fmla="*/ 1 w 48"/>
                <a:gd name="T3" fmla="*/ 6 h 17"/>
                <a:gd name="T4" fmla="*/ 2 w 48"/>
                <a:gd name="T5" fmla="*/ 5 h 17"/>
                <a:gd name="T6" fmla="*/ 4 w 48"/>
                <a:gd name="T7" fmla="*/ 3 h 17"/>
                <a:gd name="T8" fmla="*/ 5 w 48"/>
                <a:gd name="T9" fmla="*/ 2 h 17"/>
                <a:gd name="T10" fmla="*/ 7 w 48"/>
                <a:gd name="T11" fmla="*/ 2 h 17"/>
                <a:gd name="T12" fmla="*/ 8 w 48"/>
                <a:gd name="T13" fmla="*/ 1 h 17"/>
                <a:gd name="T14" fmla="*/ 10 w 48"/>
                <a:gd name="T15" fmla="*/ 0 h 17"/>
                <a:gd name="T16" fmla="*/ 13 w 48"/>
                <a:gd name="T17" fmla="*/ 0 h 17"/>
                <a:gd name="T18" fmla="*/ 16 w 48"/>
                <a:gd name="T19" fmla="*/ 0 h 17"/>
                <a:gd name="T20" fmla="*/ 20 w 48"/>
                <a:gd name="T21" fmla="*/ 0 h 17"/>
                <a:gd name="T22" fmla="*/ 23 w 48"/>
                <a:gd name="T23" fmla="*/ 0 h 17"/>
                <a:gd name="T24" fmla="*/ 26 w 48"/>
                <a:gd name="T25" fmla="*/ 0 h 17"/>
                <a:gd name="T26" fmla="*/ 30 w 48"/>
                <a:gd name="T27" fmla="*/ 1 h 17"/>
                <a:gd name="T28" fmla="*/ 35 w 48"/>
                <a:gd name="T29" fmla="*/ 2 h 17"/>
                <a:gd name="T30" fmla="*/ 38 w 48"/>
                <a:gd name="T31" fmla="*/ 4 h 17"/>
                <a:gd name="T32" fmla="*/ 42 w 48"/>
                <a:gd name="T33" fmla="*/ 6 h 17"/>
                <a:gd name="T34" fmla="*/ 47 w 48"/>
                <a:gd name="T35" fmla="*/ 10 h 17"/>
                <a:gd name="T36" fmla="*/ 45 w 48"/>
                <a:gd name="T37" fmla="*/ 11 h 17"/>
                <a:gd name="T38" fmla="*/ 44 w 48"/>
                <a:gd name="T39" fmla="*/ 12 h 17"/>
                <a:gd name="T40" fmla="*/ 43 w 48"/>
                <a:gd name="T41" fmla="*/ 13 h 17"/>
                <a:gd name="T42" fmla="*/ 41 w 48"/>
                <a:gd name="T43" fmla="*/ 14 h 17"/>
                <a:gd name="T44" fmla="*/ 39 w 48"/>
                <a:gd name="T45" fmla="*/ 14 h 17"/>
                <a:gd name="T46" fmla="*/ 37 w 48"/>
                <a:gd name="T47" fmla="*/ 15 h 17"/>
                <a:gd name="T48" fmla="*/ 35 w 48"/>
                <a:gd name="T49" fmla="*/ 14 h 17"/>
                <a:gd name="T50" fmla="*/ 30 w 48"/>
                <a:gd name="T51" fmla="*/ 12 h 17"/>
                <a:gd name="T52" fmla="*/ 25 w 48"/>
                <a:gd name="T53" fmla="*/ 10 h 17"/>
                <a:gd name="T54" fmla="*/ 22 w 48"/>
                <a:gd name="T55" fmla="*/ 8 h 17"/>
                <a:gd name="T56" fmla="*/ 17 w 48"/>
                <a:gd name="T57" fmla="*/ 6 h 17"/>
                <a:gd name="T58" fmla="*/ 13 w 48"/>
                <a:gd name="T59" fmla="*/ 6 h 17"/>
                <a:gd name="T60" fmla="*/ 10 w 48"/>
                <a:gd name="T61" fmla="*/ 5 h 17"/>
                <a:gd name="T62" fmla="*/ 8 w 48"/>
                <a:gd name="T63" fmla="*/ 5 h 17"/>
                <a:gd name="T64" fmla="*/ 6 w 48"/>
                <a:gd name="T65" fmla="*/ 6 h 17"/>
                <a:gd name="T66" fmla="*/ 4 w 48"/>
                <a:gd name="T67" fmla="*/ 6 h 17"/>
                <a:gd name="T68" fmla="*/ 2 w 48"/>
                <a:gd name="T69" fmla="*/ 6 h 17"/>
                <a:gd name="T70" fmla="*/ 0 w 48"/>
                <a:gd name="T71" fmla="*/ 7 h 1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8"/>
                <a:gd name="T109" fmla="*/ 0 h 17"/>
                <a:gd name="T110" fmla="*/ 48 w 48"/>
                <a:gd name="T111" fmla="*/ 17 h 1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8" h="17">
                  <a:moveTo>
                    <a:pt x="0" y="8"/>
                  </a:moveTo>
                  <a:lnTo>
                    <a:pt x="0" y="7"/>
                  </a:lnTo>
                  <a:lnTo>
                    <a:pt x="0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3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3"/>
                  </a:lnTo>
                  <a:lnTo>
                    <a:pt x="38" y="4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8"/>
                  </a:lnTo>
                  <a:lnTo>
                    <a:pt x="47" y="10"/>
                  </a:lnTo>
                  <a:lnTo>
                    <a:pt x="45" y="10"/>
                  </a:lnTo>
                  <a:lnTo>
                    <a:pt x="45" y="11"/>
                  </a:lnTo>
                  <a:lnTo>
                    <a:pt x="44" y="11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5" y="14"/>
                  </a:lnTo>
                  <a:lnTo>
                    <a:pt x="32" y="13"/>
                  </a:lnTo>
                  <a:lnTo>
                    <a:pt x="30" y="12"/>
                  </a:lnTo>
                  <a:lnTo>
                    <a:pt x="28" y="11"/>
                  </a:lnTo>
                  <a:lnTo>
                    <a:pt x="25" y="10"/>
                  </a:lnTo>
                  <a:lnTo>
                    <a:pt x="23" y="9"/>
                  </a:lnTo>
                  <a:lnTo>
                    <a:pt x="22" y="8"/>
                  </a:lnTo>
                  <a:lnTo>
                    <a:pt x="19" y="7"/>
                  </a:lnTo>
                  <a:lnTo>
                    <a:pt x="17" y="6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8"/>
                  </a:lnTo>
                </a:path>
              </a:pathLst>
            </a:custGeom>
            <a:solidFill>
              <a:srgbClr val="D9D9D9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50" name="Freeform 1104"/>
            <p:cNvSpPr>
              <a:spLocks/>
            </p:cNvSpPr>
            <p:nvPr/>
          </p:nvSpPr>
          <p:spPr bwMode="auto">
            <a:xfrm>
              <a:off x="3492" y="3111"/>
              <a:ext cx="19" cy="17"/>
            </a:xfrm>
            <a:custGeom>
              <a:avLst/>
              <a:gdLst>
                <a:gd name="T0" fmla="*/ 18 w 19"/>
                <a:gd name="T1" fmla="*/ 4 h 17"/>
                <a:gd name="T2" fmla="*/ 18 w 19"/>
                <a:gd name="T3" fmla="*/ 0 h 17"/>
                <a:gd name="T4" fmla="*/ 14 w 19"/>
                <a:gd name="T5" fmla="*/ 0 h 17"/>
                <a:gd name="T6" fmla="*/ 12 w 19"/>
                <a:gd name="T7" fmla="*/ 4 h 17"/>
                <a:gd name="T8" fmla="*/ 4 w 19"/>
                <a:gd name="T9" fmla="*/ 4 h 17"/>
                <a:gd name="T10" fmla="*/ 0 w 19"/>
                <a:gd name="T11" fmla="*/ 12 h 17"/>
                <a:gd name="T12" fmla="*/ 0 w 19"/>
                <a:gd name="T13" fmla="*/ 16 h 17"/>
                <a:gd name="T14" fmla="*/ 18 w 19"/>
                <a:gd name="T15" fmla="*/ 4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17"/>
                <a:gd name="T26" fmla="*/ 19 w 19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17">
                  <a:moveTo>
                    <a:pt x="18" y="4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4" y="4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8" y="4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51" name="Freeform 1105"/>
            <p:cNvSpPr>
              <a:spLocks/>
            </p:cNvSpPr>
            <p:nvPr/>
          </p:nvSpPr>
          <p:spPr bwMode="auto">
            <a:xfrm>
              <a:off x="3500" y="3111"/>
              <a:ext cx="18" cy="17"/>
            </a:xfrm>
            <a:custGeom>
              <a:avLst/>
              <a:gdLst>
                <a:gd name="T0" fmla="*/ 17 w 18"/>
                <a:gd name="T1" fmla="*/ 0 h 17"/>
                <a:gd name="T2" fmla="*/ 8 w 18"/>
                <a:gd name="T3" fmla="*/ 0 h 17"/>
                <a:gd name="T4" fmla="*/ 0 w 18"/>
                <a:gd name="T5" fmla="*/ 16 h 17"/>
                <a:gd name="T6" fmla="*/ 0 60000 65536"/>
                <a:gd name="T7" fmla="*/ 0 60000 65536"/>
                <a:gd name="T8" fmla="*/ 0 60000 65536"/>
                <a:gd name="T9" fmla="*/ 0 w 18"/>
                <a:gd name="T10" fmla="*/ 0 h 17"/>
                <a:gd name="T11" fmla="*/ 18 w 1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17">
                  <a:moveTo>
                    <a:pt x="17" y="0"/>
                  </a:moveTo>
                  <a:lnTo>
                    <a:pt x="8" y="0"/>
                  </a:lnTo>
                  <a:lnTo>
                    <a:pt x="0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52" name="Freeform 1106"/>
            <p:cNvSpPr>
              <a:spLocks/>
            </p:cNvSpPr>
            <p:nvPr/>
          </p:nvSpPr>
          <p:spPr bwMode="auto">
            <a:xfrm>
              <a:off x="3492" y="3111"/>
              <a:ext cx="19" cy="17"/>
            </a:xfrm>
            <a:custGeom>
              <a:avLst/>
              <a:gdLst>
                <a:gd name="T0" fmla="*/ 6 w 19"/>
                <a:gd name="T1" fmla="*/ 12 h 17"/>
                <a:gd name="T2" fmla="*/ 18 w 19"/>
                <a:gd name="T3" fmla="*/ 4 h 17"/>
                <a:gd name="T4" fmla="*/ 18 w 19"/>
                <a:gd name="T5" fmla="*/ 0 h 17"/>
                <a:gd name="T6" fmla="*/ 14 w 19"/>
                <a:gd name="T7" fmla="*/ 0 h 17"/>
                <a:gd name="T8" fmla="*/ 4 w 19"/>
                <a:gd name="T9" fmla="*/ 8 h 17"/>
                <a:gd name="T10" fmla="*/ 2 w 19"/>
                <a:gd name="T11" fmla="*/ 8 h 17"/>
                <a:gd name="T12" fmla="*/ 0 w 19"/>
                <a:gd name="T13" fmla="*/ 12 h 17"/>
                <a:gd name="T14" fmla="*/ 0 w 19"/>
                <a:gd name="T15" fmla="*/ 16 h 17"/>
                <a:gd name="T16" fmla="*/ 2 w 19"/>
                <a:gd name="T17" fmla="*/ 16 h 17"/>
                <a:gd name="T18" fmla="*/ 6 w 19"/>
                <a:gd name="T19" fmla="*/ 12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6" y="12"/>
                  </a:moveTo>
                  <a:lnTo>
                    <a:pt x="18" y="4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6" y="12"/>
                  </a:lnTo>
                </a:path>
              </a:pathLst>
            </a:custGeom>
            <a:solidFill>
              <a:srgbClr val="808080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53" name="Freeform 1107" descr="Narrow vertical"/>
            <p:cNvSpPr>
              <a:spLocks/>
            </p:cNvSpPr>
            <p:nvPr/>
          </p:nvSpPr>
          <p:spPr bwMode="auto">
            <a:xfrm>
              <a:off x="3488" y="3113"/>
              <a:ext cx="18" cy="17"/>
            </a:xfrm>
            <a:custGeom>
              <a:avLst/>
              <a:gdLst>
                <a:gd name="T0" fmla="*/ 17 w 18"/>
                <a:gd name="T1" fmla="*/ 3 h 17"/>
                <a:gd name="T2" fmla="*/ 14 w 18"/>
                <a:gd name="T3" fmla="*/ 0 h 17"/>
                <a:gd name="T4" fmla="*/ 10 w 18"/>
                <a:gd name="T5" fmla="*/ 3 h 17"/>
                <a:gd name="T6" fmla="*/ 4 w 18"/>
                <a:gd name="T7" fmla="*/ 9 h 17"/>
                <a:gd name="T8" fmla="*/ 0 w 18"/>
                <a:gd name="T9" fmla="*/ 12 h 17"/>
                <a:gd name="T10" fmla="*/ 0 w 18"/>
                <a:gd name="T11" fmla="*/ 16 h 17"/>
                <a:gd name="T12" fmla="*/ 10 w 18"/>
                <a:gd name="T13" fmla="*/ 6 h 17"/>
                <a:gd name="T14" fmla="*/ 17 w 18"/>
                <a:gd name="T15" fmla="*/ 3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17"/>
                <a:gd name="T26" fmla="*/ 18 w 18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17">
                  <a:moveTo>
                    <a:pt x="17" y="3"/>
                  </a:moveTo>
                  <a:lnTo>
                    <a:pt x="14" y="0"/>
                  </a:lnTo>
                  <a:lnTo>
                    <a:pt x="10" y="3"/>
                  </a:lnTo>
                  <a:lnTo>
                    <a:pt x="4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0" y="6"/>
                  </a:lnTo>
                  <a:lnTo>
                    <a:pt x="17" y="3"/>
                  </a:lnTo>
                </a:path>
              </a:pathLst>
            </a:custGeom>
            <a:pattFill prst="narVert">
              <a:fgClr>
                <a:srgbClr val="808080"/>
              </a:fgClr>
              <a:bgClr>
                <a:srgbClr val="FFFFFF"/>
              </a:bgClr>
            </a:patt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54" name="Freeform 1108"/>
            <p:cNvSpPr>
              <a:spLocks/>
            </p:cNvSpPr>
            <p:nvPr/>
          </p:nvSpPr>
          <p:spPr bwMode="auto">
            <a:xfrm>
              <a:off x="3485" y="3115"/>
              <a:ext cx="48" cy="20"/>
            </a:xfrm>
            <a:custGeom>
              <a:avLst/>
              <a:gdLst>
                <a:gd name="T0" fmla="*/ 0 w 48"/>
                <a:gd name="T1" fmla="*/ 6 h 20"/>
                <a:gd name="T2" fmla="*/ 0 w 48"/>
                <a:gd name="T3" fmla="*/ 4 h 20"/>
                <a:gd name="T4" fmla="*/ 0 w 48"/>
                <a:gd name="T5" fmla="*/ 2 h 20"/>
                <a:gd name="T6" fmla="*/ 2 w 48"/>
                <a:gd name="T7" fmla="*/ 1 h 20"/>
                <a:gd name="T8" fmla="*/ 4 w 48"/>
                <a:gd name="T9" fmla="*/ 1 h 20"/>
                <a:gd name="T10" fmla="*/ 5 w 48"/>
                <a:gd name="T11" fmla="*/ 0 h 20"/>
                <a:gd name="T12" fmla="*/ 7 w 48"/>
                <a:gd name="T13" fmla="*/ 0 h 20"/>
                <a:gd name="T14" fmla="*/ 9 w 48"/>
                <a:gd name="T15" fmla="*/ 0 h 20"/>
                <a:gd name="T16" fmla="*/ 11 w 48"/>
                <a:gd name="T17" fmla="*/ 0 h 20"/>
                <a:gd name="T18" fmla="*/ 13 w 48"/>
                <a:gd name="T19" fmla="*/ 0 h 20"/>
                <a:gd name="T20" fmla="*/ 18 w 48"/>
                <a:gd name="T21" fmla="*/ 1 h 20"/>
                <a:gd name="T22" fmla="*/ 21 w 48"/>
                <a:gd name="T23" fmla="*/ 2 h 20"/>
                <a:gd name="T24" fmla="*/ 25 w 48"/>
                <a:gd name="T25" fmla="*/ 4 h 20"/>
                <a:gd name="T26" fmla="*/ 28 w 48"/>
                <a:gd name="T27" fmla="*/ 6 h 20"/>
                <a:gd name="T28" fmla="*/ 33 w 48"/>
                <a:gd name="T29" fmla="*/ 7 h 20"/>
                <a:gd name="T30" fmla="*/ 37 w 48"/>
                <a:gd name="T31" fmla="*/ 10 h 20"/>
                <a:gd name="T32" fmla="*/ 39 w 48"/>
                <a:gd name="T33" fmla="*/ 9 h 20"/>
                <a:gd name="T34" fmla="*/ 40 w 48"/>
                <a:gd name="T35" fmla="*/ 8 h 20"/>
                <a:gd name="T36" fmla="*/ 42 w 48"/>
                <a:gd name="T37" fmla="*/ 7 h 20"/>
                <a:gd name="T38" fmla="*/ 43 w 48"/>
                <a:gd name="T39" fmla="*/ 6 h 20"/>
                <a:gd name="T40" fmla="*/ 45 w 48"/>
                <a:gd name="T41" fmla="*/ 6 h 20"/>
                <a:gd name="T42" fmla="*/ 47 w 48"/>
                <a:gd name="T43" fmla="*/ 5 h 20"/>
                <a:gd name="T44" fmla="*/ 47 w 48"/>
                <a:gd name="T45" fmla="*/ 7 h 20"/>
                <a:gd name="T46" fmla="*/ 47 w 48"/>
                <a:gd name="T47" fmla="*/ 9 h 20"/>
                <a:gd name="T48" fmla="*/ 45 w 48"/>
                <a:gd name="T49" fmla="*/ 11 h 20"/>
                <a:gd name="T50" fmla="*/ 44 w 48"/>
                <a:gd name="T51" fmla="*/ 12 h 20"/>
                <a:gd name="T52" fmla="*/ 43 w 48"/>
                <a:gd name="T53" fmla="*/ 14 h 20"/>
                <a:gd name="T54" fmla="*/ 42 w 48"/>
                <a:gd name="T55" fmla="*/ 16 h 20"/>
                <a:gd name="T56" fmla="*/ 40 w 48"/>
                <a:gd name="T57" fmla="*/ 16 h 20"/>
                <a:gd name="T58" fmla="*/ 39 w 48"/>
                <a:gd name="T59" fmla="*/ 18 h 20"/>
                <a:gd name="T60" fmla="*/ 37 w 48"/>
                <a:gd name="T61" fmla="*/ 18 h 20"/>
                <a:gd name="T62" fmla="*/ 35 w 48"/>
                <a:gd name="T63" fmla="*/ 18 h 20"/>
                <a:gd name="T64" fmla="*/ 34 w 48"/>
                <a:gd name="T65" fmla="*/ 19 h 20"/>
                <a:gd name="T66" fmla="*/ 28 w 48"/>
                <a:gd name="T67" fmla="*/ 17 h 20"/>
                <a:gd name="T68" fmla="*/ 23 w 48"/>
                <a:gd name="T69" fmla="*/ 16 h 20"/>
                <a:gd name="T70" fmla="*/ 18 w 48"/>
                <a:gd name="T71" fmla="*/ 14 h 20"/>
                <a:gd name="T72" fmla="*/ 12 w 48"/>
                <a:gd name="T73" fmla="*/ 12 h 20"/>
                <a:gd name="T74" fmla="*/ 6 w 48"/>
                <a:gd name="T75" fmla="*/ 10 h 20"/>
                <a:gd name="T76" fmla="*/ 3 w 48"/>
                <a:gd name="T77" fmla="*/ 8 h 20"/>
                <a:gd name="T78" fmla="*/ 0 w 48"/>
                <a:gd name="T79" fmla="*/ 7 h 2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8"/>
                <a:gd name="T121" fmla="*/ 0 h 20"/>
                <a:gd name="T122" fmla="*/ 48 w 48"/>
                <a:gd name="T123" fmla="*/ 20 h 2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8" h="20">
                  <a:moveTo>
                    <a:pt x="0" y="7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5" y="4"/>
                  </a:lnTo>
                  <a:lnTo>
                    <a:pt x="26" y="5"/>
                  </a:lnTo>
                  <a:lnTo>
                    <a:pt x="28" y="6"/>
                  </a:lnTo>
                  <a:lnTo>
                    <a:pt x="32" y="6"/>
                  </a:lnTo>
                  <a:lnTo>
                    <a:pt x="33" y="7"/>
                  </a:lnTo>
                  <a:lnTo>
                    <a:pt x="35" y="8"/>
                  </a:lnTo>
                  <a:lnTo>
                    <a:pt x="37" y="10"/>
                  </a:lnTo>
                  <a:lnTo>
                    <a:pt x="38" y="9"/>
                  </a:lnTo>
                  <a:lnTo>
                    <a:pt x="39" y="9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3" y="6"/>
                  </a:lnTo>
                  <a:lnTo>
                    <a:pt x="44" y="6"/>
                  </a:lnTo>
                  <a:lnTo>
                    <a:pt x="45" y="6"/>
                  </a:lnTo>
                  <a:lnTo>
                    <a:pt x="45" y="5"/>
                  </a:lnTo>
                  <a:lnTo>
                    <a:pt x="47" y="5"/>
                  </a:lnTo>
                  <a:lnTo>
                    <a:pt x="47" y="6"/>
                  </a:lnTo>
                  <a:lnTo>
                    <a:pt x="47" y="7"/>
                  </a:lnTo>
                  <a:lnTo>
                    <a:pt x="47" y="8"/>
                  </a:lnTo>
                  <a:lnTo>
                    <a:pt x="47" y="9"/>
                  </a:lnTo>
                  <a:lnTo>
                    <a:pt x="47" y="10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2" y="18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23" y="16"/>
                  </a:lnTo>
                  <a:lnTo>
                    <a:pt x="20" y="15"/>
                  </a:lnTo>
                  <a:lnTo>
                    <a:pt x="18" y="14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9" y="11"/>
                  </a:lnTo>
                  <a:lnTo>
                    <a:pt x="6" y="10"/>
                  </a:lnTo>
                  <a:lnTo>
                    <a:pt x="5" y="9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7"/>
                  </a:lnTo>
                </a:path>
              </a:pathLst>
            </a:custGeom>
            <a:solidFill>
              <a:srgbClr val="BFBFBF"/>
            </a:solidFill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55" name="Freeform 1109"/>
            <p:cNvSpPr>
              <a:spLocks/>
            </p:cNvSpPr>
            <p:nvPr/>
          </p:nvSpPr>
          <p:spPr bwMode="auto">
            <a:xfrm>
              <a:off x="3485" y="3120"/>
              <a:ext cx="38" cy="17"/>
            </a:xfrm>
            <a:custGeom>
              <a:avLst/>
              <a:gdLst>
                <a:gd name="T0" fmla="*/ 0 w 38"/>
                <a:gd name="T1" fmla="*/ 0 h 17"/>
                <a:gd name="T2" fmla="*/ 1 w 38"/>
                <a:gd name="T3" fmla="*/ 1 h 17"/>
                <a:gd name="T4" fmla="*/ 3 w 38"/>
                <a:gd name="T5" fmla="*/ 1 h 17"/>
                <a:gd name="T6" fmla="*/ 5 w 38"/>
                <a:gd name="T7" fmla="*/ 2 h 17"/>
                <a:gd name="T8" fmla="*/ 6 w 38"/>
                <a:gd name="T9" fmla="*/ 3 h 17"/>
                <a:gd name="T10" fmla="*/ 9 w 38"/>
                <a:gd name="T11" fmla="*/ 4 h 17"/>
                <a:gd name="T12" fmla="*/ 13 w 38"/>
                <a:gd name="T13" fmla="*/ 6 h 17"/>
                <a:gd name="T14" fmla="*/ 15 w 38"/>
                <a:gd name="T15" fmla="*/ 7 h 17"/>
                <a:gd name="T16" fmla="*/ 18 w 38"/>
                <a:gd name="T17" fmla="*/ 9 h 17"/>
                <a:gd name="T18" fmla="*/ 21 w 38"/>
                <a:gd name="T19" fmla="*/ 11 h 17"/>
                <a:gd name="T20" fmla="*/ 25 w 38"/>
                <a:gd name="T21" fmla="*/ 12 h 17"/>
                <a:gd name="T22" fmla="*/ 28 w 38"/>
                <a:gd name="T23" fmla="*/ 13 h 17"/>
                <a:gd name="T24" fmla="*/ 30 w 38"/>
                <a:gd name="T25" fmla="*/ 13 h 17"/>
                <a:gd name="T26" fmla="*/ 33 w 38"/>
                <a:gd name="T27" fmla="*/ 14 h 17"/>
                <a:gd name="T28" fmla="*/ 37 w 38"/>
                <a:gd name="T29" fmla="*/ 16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"/>
                <a:gd name="T46" fmla="*/ 0 h 17"/>
                <a:gd name="T47" fmla="*/ 38 w 38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" h="17">
                  <a:moveTo>
                    <a:pt x="0" y="0"/>
                  </a:moveTo>
                  <a:lnTo>
                    <a:pt x="1" y="1"/>
                  </a:lnTo>
                  <a:lnTo>
                    <a:pt x="3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9" y="4"/>
                  </a:lnTo>
                  <a:lnTo>
                    <a:pt x="13" y="6"/>
                  </a:lnTo>
                  <a:lnTo>
                    <a:pt x="15" y="7"/>
                  </a:lnTo>
                  <a:lnTo>
                    <a:pt x="18" y="9"/>
                  </a:lnTo>
                  <a:lnTo>
                    <a:pt x="21" y="11"/>
                  </a:lnTo>
                  <a:lnTo>
                    <a:pt x="25" y="12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3" y="14"/>
                  </a:lnTo>
                  <a:lnTo>
                    <a:pt x="37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556" name="Freeform 1110"/>
            <p:cNvSpPr>
              <a:spLocks/>
            </p:cNvSpPr>
            <p:nvPr/>
          </p:nvSpPr>
          <p:spPr bwMode="auto">
            <a:xfrm>
              <a:off x="3522" y="3126"/>
              <a:ext cx="18" cy="17"/>
            </a:xfrm>
            <a:custGeom>
              <a:avLst/>
              <a:gdLst>
                <a:gd name="T0" fmla="*/ 0 w 18"/>
                <a:gd name="T1" fmla="*/ 16 h 17"/>
                <a:gd name="T2" fmla="*/ 1 w 18"/>
                <a:gd name="T3" fmla="*/ 13 h 17"/>
                <a:gd name="T4" fmla="*/ 4 w 18"/>
                <a:gd name="T5" fmla="*/ 13 h 17"/>
                <a:gd name="T6" fmla="*/ 5 w 18"/>
                <a:gd name="T7" fmla="*/ 13 h 17"/>
                <a:gd name="T8" fmla="*/ 6 w 18"/>
                <a:gd name="T9" fmla="*/ 10 h 17"/>
                <a:gd name="T10" fmla="*/ 8 w 18"/>
                <a:gd name="T11" fmla="*/ 10 h 17"/>
                <a:gd name="T12" fmla="*/ 9 w 18"/>
                <a:gd name="T13" fmla="*/ 8 h 17"/>
                <a:gd name="T14" fmla="*/ 10 w 18"/>
                <a:gd name="T15" fmla="*/ 8 h 17"/>
                <a:gd name="T16" fmla="*/ 12 w 18"/>
                <a:gd name="T17" fmla="*/ 5 h 17"/>
                <a:gd name="T18" fmla="*/ 13 w 18"/>
                <a:gd name="T19" fmla="*/ 5 h 17"/>
                <a:gd name="T20" fmla="*/ 13 w 18"/>
                <a:gd name="T21" fmla="*/ 2 h 17"/>
                <a:gd name="T22" fmla="*/ 14 w 18"/>
                <a:gd name="T23" fmla="*/ 2 h 17"/>
                <a:gd name="T24" fmla="*/ 14 w 18"/>
                <a:gd name="T25" fmla="*/ 0 h 17"/>
                <a:gd name="T26" fmla="*/ 17 w 18"/>
                <a:gd name="T27" fmla="*/ 0 h 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"/>
                <a:gd name="T43" fmla="*/ 0 h 17"/>
                <a:gd name="T44" fmla="*/ 18 w 18"/>
                <a:gd name="T45" fmla="*/ 17 h 1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" h="17">
                  <a:moveTo>
                    <a:pt x="0" y="16"/>
                  </a:moveTo>
                  <a:lnTo>
                    <a:pt x="1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7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3252" name="Line 1111"/>
          <p:cNvSpPr>
            <a:spLocks noChangeShapeType="1"/>
          </p:cNvSpPr>
          <p:nvPr/>
        </p:nvSpPr>
        <p:spPr bwMode="auto">
          <a:xfrm>
            <a:off x="5481638" y="5183982"/>
            <a:ext cx="0" cy="1317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53" name="Line 1112"/>
          <p:cNvSpPr>
            <a:spLocks noChangeShapeType="1"/>
          </p:cNvSpPr>
          <p:nvPr/>
        </p:nvSpPr>
        <p:spPr bwMode="auto">
          <a:xfrm>
            <a:off x="4948238" y="5183982"/>
            <a:ext cx="0" cy="1317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54" name="Line 1113"/>
          <p:cNvSpPr>
            <a:spLocks noChangeShapeType="1"/>
          </p:cNvSpPr>
          <p:nvPr/>
        </p:nvSpPr>
        <p:spPr bwMode="auto">
          <a:xfrm>
            <a:off x="4481513" y="5183982"/>
            <a:ext cx="0" cy="1317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55" name="Rectangle 1114"/>
          <p:cNvSpPr>
            <a:spLocks noChangeArrowheads="1"/>
          </p:cNvSpPr>
          <p:nvPr/>
        </p:nvSpPr>
        <p:spPr bwMode="auto">
          <a:xfrm>
            <a:off x="3060700" y="5152232"/>
            <a:ext cx="60483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Ethernet</a:t>
            </a:r>
            <a:endParaRPr lang="en-US" sz="8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56" name="Line 1115"/>
          <p:cNvSpPr>
            <a:spLocks noChangeShapeType="1"/>
          </p:cNvSpPr>
          <p:nvPr/>
        </p:nvSpPr>
        <p:spPr bwMode="auto">
          <a:xfrm>
            <a:off x="4014788" y="5249069"/>
            <a:ext cx="14668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57" name="Freeform 1116"/>
          <p:cNvSpPr>
            <a:spLocks/>
          </p:cNvSpPr>
          <p:nvPr/>
        </p:nvSpPr>
        <p:spPr bwMode="auto">
          <a:xfrm>
            <a:off x="620713" y="4126707"/>
            <a:ext cx="725487" cy="249237"/>
          </a:xfrm>
          <a:custGeom>
            <a:avLst/>
            <a:gdLst>
              <a:gd name="T0" fmla="*/ 0 w 495"/>
              <a:gd name="T1" fmla="*/ 0 h 157"/>
              <a:gd name="T2" fmla="*/ 2147483647 w 495"/>
              <a:gd name="T3" fmla="*/ 0 h 157"/>
              <a:gd name="T4" fmla="*/ 2147483647 w 495"/>
              <a:gd name="T5" fmla="*/ 2147483647 h 157"/>
              <a:gd name="T6" fmla="*/ 0 w 495"/>
              <a:gd name="T7" fmla="*/ 2147483647 h 157"/>
              <a:gd name="T8" fmla="*/ 0 w 495"/>
              <a:gd name="T9" fmla="*/ 0 h 1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157"/>
              <a:gd name="T17" fmla="*/ 495 w 495"/>
              <a:gd name="T18" fmla="*/ 157 h 15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157">
                <a:moveTo>
                  <a:pt x="0" y="0"/>
                </a:moveTo>
                <a:lnTo>
                  <a:pt x="494" y="0"/>
                </a:lnTo>
                <a:lnTo>
                  <a:pt x="494" y="156"/>
                </a:lnTo>
                <a:lnTo>
                  <a:pt x="0" y="156"/>
                </a:lnTo>
                <a:lnTo>
                  <a:pt x="0" y="0"/>
                </a:lnTo>
              </a:path>
            </a:pathLst>
          </a:custGeom>
          <a:solidFill>
            <a:srgbClr val="BFBFBF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58" name="Freeform 1117"/>
          <p:cNvSpPr>
            <a:spLocks/>
          </p:cNvSpPr>
          <p:nvPr/>
        </p:nvSpPr>
        <p:spPr bwMode="auto">
          <a:xfrm>
            <a:off x="620713" y="4053682"/>
            <a:ext cx="725487" cy="74612"/>
          </a:xfrm>
          <a:custGeom>
            <a:avLst/>
            <a:gdLst>
              <a:gd name="T0" fmla="*/ 2147483647 w 495"/>
              <a:gd name="T1" fmla="*/ 0 h 47"/>
              <a:gd name="T2" fmla="*/ 0 w 495"/>
              <a:gd name="T3" fmla="*/ 2147483647 h 47"/>
              <a:gd name="T4" fmla="*/ 2147483647 w 495"/>
              <a:gd name="T5" fmla="*/ 2147483647 h 47"/>
              <a:gd name="T6" fmla="*/ 2147483647 w 495"/>
              <a:gd name="T7" fmla="*/ 0 h 47"/>
              <a:gd name="T8" fmla="*/ 2147483647 w 495"/>
              <a:gd name="T9" fmla="*/ 0 h 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47"/>
              <a:gd name="T17" fmla="*/ 495 w 495"/>
              <a:gd name="T18" fmla="*/ 47 h 4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47">
                <a:moveTo>
                  <a:pt x="39" y="0"/>
                </a:moveTo>
                <a:lnTo>
                  <a:pt x="0" y="46"/>
                </a:lnTo>
                <a:lnTo>
                  <a:pt x="494" y="46"/>
                </a:lnTo>
                <a:lnTo>
                  <a:pt x="438" y="0"/>
                </a:lnTo>
                <a:lnTo>
                  <a:pt x="39" y="0"/>
                </a:lnTo>
              </a:path>
            </a:pathLst>
          </a:custGeom>
          <a:solidFill>
            <a:srgbClr val="E6E6E6"/>
          </a:solidFill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259" name="Rectangle 1118"/>
          <p:cNvSpPr>
            <a:spLocks noChangeArrowheads="1"/>
          </p:cNvSpPr>
          <p:nvPr/>
        </p:nvSpPr>
        <p:spPr bwMode="auto">
          <a:xfrm>
            <a:off x="663575" y="4169569"/>
            <a:ext cx="64452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DISPLAY</a:t>
            </a:r>
          </a:p>
        </p:txBody>
      </p:sp>
      <p:sp>
        <p:nvSpPr>
          <p:cNvPr id="3260" name="Line 1119"/>
          <p:cNvSpPr>
            <a:spLocks noChangeShapeType="1"/>
          </p:cNvSpPr>
          <p:nvPr/>
        </p:nvSpPr>
        <p:spPr bwMode="auto">
          <a:xfrm>
            <a:off x="3081338" y="3877469"/>
            <a:ext cx="866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61" name="Rectangle 1120"/>
          <p:cNvSpPr>
            <a:spLocks noChangeArrowheads="1"/>
          </p:cNvSpPr>
          <p:nvPr/>
        </p:nvSpPr>
        <p:spPr bwMode="auto">
          <a:xfrm>
            <a:off x="3011488" y="3872707"/>
            <a:ext cx="8302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Tel. ústředna</a:t>
            </a:r>
          </a:p>
        </p:txBody>
      </p:sp>
      <p:grpSp>
        <p:nvGrpSpPr>
          <p:cNvPr id="3262" name="Group 1121"/>
          <p:cNvGrpSpPr>
            <a:grpSpLocks/>
          </p:cNvGrpSpPr>
          <p:nvPr/>
        </p:nvGrpSpPr>
        <p:grpSpPr bwMode="auto">
          <a:xfrm>
            <a:off x="4757738" y="4104482"/>
            <a:ext cx="606425" cy="663575"/>
            <a:chOff x="3577" y="2470"/>
            <a:chExt cx="413" cy="418"/>
          </a:xfrm>
        </p:grpSpPr>
        <p:grpSp>
          <p:nvGrpSpPr>
            <p:cNvPr id="3449" name="Group 1122"/>
            <p:cNvGrpSpPr>
              <a:grpSpLocks/>
            </p:cNvGrpSpPr>
            <p:nvPr/>
          </p:nvGrpSpPr>
          <p:grpSpPr bwMode="auto">
            <a:xfrm>
              <a:off x="3610" y="2470"/>
              <a:ext cx="380" cy="418"/>
              <a:chOff x="3610" y="2470"/>
              <a:chExt cx="380" cy="418"/>
            </a:xfrm>
          </p:grpSpPr>
          <p:sp>
            <p:nvSpPr>
              <p:cNvPr id="3454" name="Freeform 1123"/>
              <p:cNvSpPr>
                <a:spLocks/>
              </p:cNvSpPr>
              <p:nvPr/>
            </p:nvSpPr>
            <p:spPr bwMode="auto">
              <a:xfrm>
                <a:off x="3848" y="2524"/>
                <a:ext cx="71" cy="82"/>
              </a:xfrm>
              <a:custGeom>
                <a:avLst/>
                <a:gdLst>
                  <a:gd name="T0" fmla="*/ 0 w 71"/>
                  <a:gd name="T1" fmla="*/ 0 h 82"/>
                  <a:gd name="T2" fmla="*/ 70 w 71"/>
                  <a:gd name="T3" fmla="*/ 0 h 82"/>
                  <a:gd name="T4" fmla="*/ 70 w 71"/>
                  <a:gd name="T5" fmla="*/ 81 h 82"/>
                  <a:gd name="T6" fmla="*/ 0 w 71"/>
                  <a:gd name="T7" fmla="*/ 81 h 82"/>
                  <a:gd name="T8" fmla="*/ 0 w 71"/>
                  <a:gd name="T9" fmla="*/ 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82"/>
                  <a:gd name="T17" fmla="*/ 71 w 71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82">
                    <a:moveTo>
                      <a:pt x="0" y="0"/>
                    </a:moveTo>
                    <a:lnTo>
                      <a:pt x="70" y="0"/>
                    </a:lnTo>
                    <a:lnTo>
                      <a:pt x="70" y="81"/>
                    </a:lnTo>
                    <a:lnTo>
                      <a:pt x="0" y="8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455" name="Freeform 1124"/>
              <p:cNvSpPr>
                <a:spLocks/>
              </p:cNvSpPr>
              <p:nvPr/>
            </p:nvSpPr>
            <p:spPr bwMode="auto">
              <a:xfrm>
                <a:off x="3918" y="2470"/>
                <a:ext cx="72" cy="190"/>
              </a:xfrm>
              <a:custGeom>
                <a:avLst/>
                <a:gdLst>
                  <a:gd name="T0" fmla="*/ 0 w 72"/>
                  <a:gd name="T1" fmla="*/ 53 h 190"/>
                  <a:gd name="T2" fmla="*/ 71 w 72"/>
                  <a:gd name="T3" fmla="*/ 0 h 190"/>
                  <a:gd name="T4" fmla="*/ 71 w 72"/>
                  <a:gd name="T5" fmla="*/ 189 h 190"/>
                  <a:gd name="T6" fmla="*/ 0 w 72"/>
                  <a:gd name="T7" fmla="*/ 135 h 190"/>
                  <a:gd name="T8" fmla="*/ 0 w 72"/>
                  <a:gd name="T9" fmla="*/ 53 h 1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90"/>
                  <a:gd name="T17" fmla="*/ 72 w 72"/>
                  <a:gd name="T18" fmla="*/ 190 h 1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90">
                    <a:moveTo>
                      <a:pt x="0" y="53"/>
                    </a:moveTo>
                    <a:lnTo>
                      <a:pt x="71" y="0"/>
                    </a:lnTo>
                    <a:lnTo>
                      <a:pt x="71" y="189"/>
                    </a:lnTo>
                    <a:lnTo>
                      <a:pt x="0" y="135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C0C0C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456" name="Freeform 1125"/>
              <p:cNvSpPr>
                <a:spLocks/>
              </p:cNvSpPr>
              <p:nvPr/>
            </p:nvSpPr>
            <p:spPr bwMode="auto">
              <a:xfrm>
                <a:off x="3610" y="2560"/>
                <a:ext cx="110" cy="328"/>
              </a:xfrm>
              <a:custGeom>
                <a:avLst/>
                <a:gdLst>
                  <a:gd name="T0" fmla="*/ 0 w 110"/>
                  <a:gd name="T1" fmla="*/ 0 h 328"/>
                  <a:gd name="T2" fmla="*/ 109 w 110"/>
                  <a:gd name="T3" fmla="*/ 0 h 328"/>
                  <a:gd name="T4" fmla="*/ 109 w 110"/>
                  <a:gd name="T5" fmla="*/ 327 h 328"/>
                  <a:gd name="T6" fmla="*/ 0 w 110"/>
                  <a:gd name="T7" fmla="*/ 327 h 328"/>
                  <a:gd name="T8" fmla="*/ 0 w 110"/>
                  <a:gd name="T9" fmla="*/ 0 h 3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28"/>
                  <a:gd name="T17" fmla="*/ 110 w 110"/>
                  <a:gd name="T18" fmla="*/ 328 h 3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28">
                    <a:moveTo>
                      <a:pt x="0" y="0"/>
                    </a:moveTo>
                    <a:lnTo>
                      <a:pt x="109" y="0"/>
                    </a:lnTo>
                    <a:lnTo>
                      <a:pt x="109" y="327"/>
                    </a:lnTo>
                    <a:lnTo>
                      <a:pt x="0" y="32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457" name="Freeform 1126"/>
              <p:cNvSpPr>
                <a:spLocks/>
              </p:cNvSpPr>
              <p:nvPr/>
            </p:nvSpPr>
            <p:spPr bwMode="auto">
              <a:xfrm>
                <a:off x="3610" y="2499"/>
                <a:ext cx="150" cy="62"/>
              </a:xfrm>
              <a:custGeom>
                <a:avLst/>
                <a:gdLst>
                  <a:gd name="T0" fmla="*/ 39 w 150"/>
                  <a:gd name="T1" fmla="*/ 0 h 62"/>
                  <a:gd name="T2" fmla="*/ 0 w 150"/>
                  <a:gd name="T3" fmla="*/ 61 h 62"/>
                  <a:gd name="T4" fmla="*/ 108 w 150"/>
                  <a:gd name="T5" fmla="*/ 61 h 62"/>
                  <a:gd name="T6" fmla="*/ 149 w 150"/>
                  <a:gd name="T7" fmla="*/ 0 h 62"/>
                  <a:gd name="T8" fmla="*/ 39 w 150"/>
                  <a:gd name="T9" fmla="*/ 0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62"/>
                  <a:gd name="T17" fmla="*/ 150 w 150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62">
                    <a:moveTo>
                      <a:pt x="39" y="0"/>
                    </a:moveTo>
                    <a:lnTo>
                      <a:pt x="0" y="61"/>
                    </a:lnTo>
                    <a:lnTo>
                      <a:pt x="108" y="61"/>
                    </a:lnTo>
                    <a:lnTo>
                      <a:pt x="149" y="0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808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458" name="Freeform 1127"/>
              <p:cNvSpPr>
                <a:spLocks/>
              </p:cNvSpPr>
              <p:nvPr/>
            </p:nvSpPr>
            <p:spPr bwMode="auto">
              <a:xfrm>
                <a:off x="3719" y="2499"/>
                <a:ext cx="41" cy="388"/>
              </a:xfrm>
              <a:custGeom>
                <a:avLst/>
                <a:gdLst>
                  <a:gd name="T0" fmla="*/ 0 w 41"/>
                  <a:gd name="T1" fmla="*/ 60 h 388"/>
                  <a:gd name="T2" fmla="*/ 0 w 41"/>
                  <a:gd name="T3" fmla="*/ 387 h 388"/>
                  <a:gd name="T4" fmla="*/ 40 w 41"/>
                  <a:gd name="T5" fmla="*/ 326 h 388"/>
                  <a:gd name="T6" fmla="*/ 40 w 41"/>
                  <a:gd name="T7" fmla="*/ 0 h 388"/>
                  <a:gd name="T8" fmla="*/ 0 w 41"/>
                  <a:gd name="T9" fmla="*/ 6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388"/>
                  <a:gd name="T17" fmla="*/ 41 w 41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388">
                    <a:moveTo>
                      <a:pt x="0" y="60"/>
                    </a:moveTo>
                    <a:lnTo>
                      <a:pt x="0" y="387"/>
                    </a:lnTo>
                    <a:lnTo>
                      <a:pt x="40" y="326"/>
                    </a:lnTo>
                    <a:lnTo>
                      <a:pt x="40" y="0"/>
                    </a:lnTo>
                    <a:lnTo>
                      <a:pt x="0" y="60"/>
                    </a:lnTo>
                  </a:path>
                </a:pathLst>
              </a:custGeom>
              <a:solidFill>
                <a:srgbClr val="80808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459" name="Freeform 1128"/>
              <p:cNvSpPr>
                <a:spLocks/>
              </p:cNvSpPr>
              <p:nvPr/>
            </p:nvSpPr>
            <p:spPr bwMode="auto">
              <a:xfrm>
                <a:off x="3848" y="2731"/>
                <a:ext cx="71" cy="82"/>
              </a:xfrm>
              <a:custGeom>
                <a:avLst/>
                <a:gdLst>
                  <a:gd name="T0" fmla="*/ 0 w 71"/>
                  <a:gd name="T1" fmla="*/ 0 h 82"/>
                  <a:gd name="T2" fmla="*/ 70 w 71"/>
                  <a:gd name="T3" fmla="*/ 0 h 82"/>
                  <a:gd name="T4" fmla="*/ 70 w 71"/>
                  <a:gd name="T5" fmla="*/ 81 h 82"/>
                  <a:gd name="T6" fmla="*/ 0 w 71"/>
                  <a:gd name="T7" fmla="*/ 81 h 82"/>
                  <a:gd name="T8" fmla="*/ 0 w 71"/>
                  <a:gd name="T9" fmla="*/ 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82"/>
                  <a:gd name="T17" fmla="*/ 71 w 71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82">
                    <a:moveTo>
                      <a:pt x="0" y="0"/>
                    </a:moveTo>
                    <a:lnTo>
                      <a:pt x="70" y="0"/>
                    </a:lnTo>
                    <a:lnTo>
                      <a:pt x="70" y="81"/>
                    </a:lnTo>
                    <a:lnTo>
                      <a:pt x="0" y="8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460" name="Freeform 1129"/>
              <p:cNvSpPr>
                <a:spLocks/>
              </p:cNvSpPr>
              <p:nvPr/>
            </p:nvSpPr>
            <p:spPr bwMode="auto">
              <a:xfrm>
                <a:off x="3918" y="2676"/>
                <a:ext cx="72" cy="191"/>
              </a:xfrm>
              <a:custGeom>
                <a:avLst/>
                <a:gdLst>
                  <a:gd name="T0" fmla="*/ 0 w 72"/>
                  <a:gd name="T1" fmla="*/ 54 h 191"/>
                  <a:gd name="T2" fmla="*/ 71 w 72"/>
                  <a:gd name="T3" fmla="*/ 0 h 191"/>
                  <a:gd name="T4" fmla="*/ 71 w 72"/>
                  <a:gd name="T5" fmla="*/ 190 h 191"/>
                  <a:gd name="T6" fmla="*/ 0 w 72"/>
                  <a:gd name="T7" fmla="*/ 136 h 191"/>
                  <a:gd name="T8" fmla="*/ 0 w 72"/>
                  <a:gd name="T9" fmla="*/ 54 h 1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91"/>
                  <a:gd name="T17" fmla="*/ 72 w 72"/>
                  <a:gd name="T18" fmla="*/ 191 h 1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91">
                    <a:moveTo>
                      <a:pt x="0" y="54"/>
                    </a:moveTo>
                    <a:lnTo>
                      <a:pt x="71" y="0"/>
                    </a:lnTo>
                    <a:lnTo>
                      <a:pt x="71" y="190"/>
                    </a:lnTo>
                    <a:lnTo>
                      <a:pt x="0" y="136"/>
                    </a:lnTo>
                    <a:lnTo>
                      <a:pt x="0" y="54"/>
                    </a:lnTo>
                  </a:path>
                </a:pathLst>
              </a:custGeom>
              <a:solidFill>
                <a:srgbClr val="C0C0C0"/>
              </a:solidFill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461" name="Line 1130"/>
              <p:cNvSpPr>
                <a:spLocks noChangeShapeType="1"/>
              </p:cNvSpPr>
              <p:nvPr/>
            </p:nvSpPr>
            <p:spPr bwMode="auto">
              <a:xfrm flipH="1">
                <a:off x="3740" y="2569"/>
                <a:ext cx="10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462" name="Line 1131"/>
              <p:cNvSpPr>
                <a:spLocks noChangeShapeType="1"/>
              </p:cNvSpPr>
              <p:nvPr/>
            </p:nvSpPr>
            <p:spPr bwMode="auto">
              <a:xfrm flipH="1">
                <a:off x="3739" y="2776"/>
                <a:ext cx="10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450" name="Group 1132"/>
            <p:cNvGrpSpPr>
              <a:grpSpLocks/>
            </p:cNvGrpSpPr>
            <p:nvPr/>
          </p:nvGrpSpPr>
          <p:grpSpPr bwMode="auto">
            <a:xfrm>
              <a:off x="3577" y="2580"/>
              <a:ext cx="175" cy="308"/>
              <a:chOff x="3577" y="2580"/>
              <a:chExt cx="175" cy="308"/>
            </a:xfrm>
          </p:grpSpPr>
          <p:sp>
            <p:nvSpPr>
              <p:cNvPr id="3451" name="Rectangle 1133"/>
              <p:cNvSpPr>
                <a:spLocks noChangeArrowheads="1"/>
              </p:cNvSpPr>
              <p:nvPr/>
            </p:nvSpPr>
            <p:spPr bwMode="auto">
              <a:xfrm>
                <a:off x="3577" y="2580"/>
                <a:ext cx="163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0962" tIns="39688" rIns="80962" bIns="39688">
                <a:spAutoFit/>
              </a:bodyPr>
              <a:lstStyle/>
              <a:p>
                <a:pPr defTabSz="584200">
                  <a:lnSpc>
                    <a:spcPct val="90000"/>
                  </a:lnSpc>
                </a:pPr>
                <a:r>
                  <a:rPr lang="en-US">
                    <a:latin typeface="Tahoma" pitchFamily="34" charset="0"/>
                  </a:rPr>
                  <a:t>E</a:t>
                </a:r>
              </a:p>
            </p:txBody>
          </p:sp>
          <p:sp>
            <p:nvSpPr>
              <p:cNvPr id="3452" name="Rectangle 1134"/>
              <p:cNvSpPr>
                <a:spLocks noChangeArrowheads="1"/>
              </p:cNvSpPr>
              <p:nvPr/>
            </p:nvSpPr>
            <p:spPr bwMode="auto">
              <a:xfrm>
                <a:off x="3583" y="2669"/>
                <a:ext cx="160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0962" tIns="39688" rIns="80962" bIns="39688">
                <a:spAutoFit/>
              </a:bodyPr>
              <a:lstStyle/>
              <a:p>
                <a:pPr defTabSz="584200">
                  <a:lnSpc>
                    <a:spcPct val="90000"/>
                  </a:lnSpc>
                </a:pPr>
                <a:r>
                  <a:rPr lang="en-US">
                    <a:latin typeface="Tahoma" pitchFamily="34" charset="0"/>
                  </a:rPr>
                  <a:t>L</a:t>
                </a:r>
              </a:p>
            </p:txBody>
          </p:sp>
          <p:sp>
            <p:nvSpPr>
              <p:cNvPr id="3453" name="Rectangle 1135"/>
              <p:cNvSpPr>
                <a:spLocks noChangeArrowheads="1"/>
              </p:cNvSpPr>
              <p:nvPr/>
            </p:nvSpPr>
            <p:spPr bwMode="auto">
              <a:xfrm>
                <a:off x="3582" y="2752"/>
                <a:ext cx="170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0962" tIns="39688" rIns="80962" bIns="39688">
                <a:spAutoFit/>
              </a:bodyPr>
              <a:lstStyle/>
              <a:p>
                <a:pPr defTabSz="584200">
                  <a:lnSpc>
                    <a:spcPct val="90000"/>
                  </a:lnSpc>
                </a:pPr>
                <a:r>
                  <a:rPr lang="en-US">
                    <a:latin typeface="Tahoma" pitchFamily="34" charset="0"/>
                  </a:rPr>
                  <a:t>A</a:t>
                </a:r>
              </a:p>
            </p:txBody>
          </p:sp>
        </p:grpSp>
      </p:grpSp>
      <p:sp>
        <p:nvSpPr>
          <p:cNvPr id="3263" name="Rectangle 1136"/>
          <p:cNvSpPr>
            <a:spLocks noChangeArrowheads="1"/>
          </p:cNvSpPr>
          <p:nvPr/>
        </p:nvSpPr>
        <p:spPr bwMode="auto">
          <a:xfrm>
            <a:off x="1309688" y="3558382"/>
            <a:ext cx="8445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>
                <a:latin typeface="Tahoma" pitchFamily="34" charset="0"/>
              </a:rPr>
              <a:t>    </a:t>
            </a:r>
            <a:r>
              <a:rPr lang="en-US" sz="800">
                <a:latin typeface="Tahoma" pitchFamily="34" charset="0"/>
              </a:rPr>
              <a:t>V.24</a:t>
            </a:r>
            <a:r>
              <a:rPr lang="en-US">
                <a:latin typeface="Tahoma" pitchFamily="34" charset="0"/>
              </a:rPr>
              <a:t> </a:t>
            </a:r>
          </a:p>
        </p:txBody>
      </p:sp>
      <p:sp>
        <p:nvSpPr>
          <p:cNvPr id="3264" name="Rectangle 1137"/>
          <p:cNvSpPr>
            <a:spLocks noChangeArrowheads="1"/>
          </p:cNvSpPr>
          <p:nvPr/>
        </p:nvSpPr>
        <p:spPr bwMode="auto">
          <a:xfrm>
            <a:off x="1309688" y="3686969"/>
            <a:ext cx="6032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>
                <a:latin typeface="Tahoma" pitchFamily="34" charset="0"/>
              </a:rPr>
              <a:t> </a:t>
            </a:r>
            <a:r>
              <a:rPr lang="en-US" sz="800">
                <a:latin typeface="Tahoma" pitchFamily="34" charset="0"/>
              </a:rPr>
              <a:t>dohled</a:t>
            </a:r>
          </a:p>
        </p:txBody>
      </p:sp>
      <p:sp>
        <p:nvSpPr>
          <p:cNvPr id="3265" name="Text Box 1138"/>
          <p:cNvSpPr txBox="1">
            <a:spLocks noChangeArrowheads="1"/>
          </p:cNvSpPr>
          <p:nvPr/>
        </p:nvSpPr>
        <p:spPr bwMode="auto">
          <a:xfrm>
            <a:off x="41275" y="3361532"/>
            <a:ext cx="85248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900">
                <a:latin typeface="Tahoma" pitchFamily="34" charset="0"/>
              </a:rPr>
              <a:t>Parkovací-</a:t>
            </a:r>
          </a:p>
          <a:p>
            <a:r>
              <a:rPr lang="cs-CZ" sz="900">
                <a:latin typeface="Tahoma" pitchFamily="34" charset="0"/>
              </a:rPr>
              <a:t>jízdenkový-</a:t>
            </a:r>
          </a:p>
          <a:p>
            <a:r>
              <a:rPr lang="cs-CZ" sz="900">
                <a:latin typeface="Tahoma" pitchFamily="34" charset="0"/>
              </a:rPr>
              <a:t> automat</a:t>
            </a:r>
            <a:endParaRPr lang="cs-CZ">
              <a:latin typeface="Tahoma" pitchFamily="34" charset="0"/>
            </a:endParaRPr>
          </a:p>
        </p:txBody>
      </p:sp>
      <p:sp>
        <p:nvSpPr>
          <p:cNvPr id="3266" name="Freeform 1139"/>
          <p:cNvSpPr>
            <a:spLocks/>
          </p:cNvSpPr>
          <p:nvPr/>
        </p:nvSpPr>
        <p:spPr bwMode="auto">
          <a:xfrm>
            <a:off x="2044700" y="1124744"/>
            <a:ext cx="1981200" cy="4737100"/>
          </a:xfrm>
          <a:custGeom>
            <a:avLst/>
            <a:gdLst>
              <a:gd name="T0" fmla="*/ 2147483647 w 684"/>
              <a:gd name="T1" fmla="*/ 2147483647 h 593"/>
              <a:gd name="T2" fmla="*/ 2147483647 w 684"/>
              <a:gd name="T3" fmla="*/ 2147483647 h 593"/>
              <a:gd name="T4" fmla="*/ 2147483647 w 684"/>
              <a:gd name="T5" fmla="*/ 2147483647 h 593"/>
              <a:gd name="T6" fmla="*/ 2147483647 w 684"/>
              <a:gd name="T7" fmla="*/ 2147483647 h 593"/>
              <a:gd name="T8" fmla="*/ 2147483647 w 684"/>
              <a:gd name="T9" fmla="*/ 2147483647 h 593"/>
              <a:gd name="T10" fmla="*/ 2147483647 w 684"/>
              <a:gd name="T11" fmla="*/ 2147483647 h 593"/>
              <a:gd name="T12" fmla="*/ 2147483647 w 684"/>
              <a:gd name="T13" fmla="*/ 2147483647 h 593"/>
              <a:gd name="T14" fmla="*/ 2147483647 w 684"/>
              <a:gd name="T15" fmla="*/ 2147483647 h 593"/>
              <a:gd name="T16" fmla="*/ 2147483647 w 684"/>
              <a:gd name="T17" fmla="*/ 2147483647 h 593"/>
              <a:gd name="T18" fmla="*/ 2147483647 w 684"/>
              <a:gd name="T19" fmla="*/ 0 h 593"/>
              <a:gd name="T20" fmla="*/ 2147483647 w 684"/>
              <a:gd name="T21" fmla="*/ 0 h 593"/>
              <a:gd name="T22" fmla="*/ 2147483647 w 684"/>
              <a:gd name="T23" fmla="*/ 2147483647 h 593"/>
              <a:gd name="T24" fmla="*/ 2147483647 w 684"/>
              <a:gd name="T25" fmla="*/ 2147483647 h 593"/>
              <a:gd name="T26" fmla="*/ 2147483647 w 684"/>
              <a:gd name="T27" fmla="*/ 2147483647 h 593"/>
              <a:gd name="T28" fmla="*/ 0 w 684"/>
              <a:gd name="T29" fmla="*/ 2147483647 h 593"/>
              <a:gd name="T30" fmla="*/ 0 w 684"/>
              <a:gd name="T31" fmla="*/ 2147483647 h 593"/>
              <a:gd name="T32" fmla="*/ 2147483647 w 684"/>
              <a:gd name="T33" fmla="*/ 2147483647 h 593"/>
              <a:gd name="T34" fmla="*/ 2147483647 w 684"/>
              <a:gd name="T35" fmla="*/ 2147483647 h 593"/>
              <a:gd name="T36" fmla="*/ 2147483647 w 684"/>
              <a:gd name="T37" fmla="*/ 2147483647 h 593"/>
              <a:gd name="T38" fmla="*/ 2147483647 w 684"/>
              <a:gd name="T39" fmla="*/ 2147483647 h 593"/>
              <a:gd name="T40" fmla="*/ 2147483647 w 684"/>
              <a:gd name="T41" fmla="*/ 2147483647 h 59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84"/>
              <a:gd name="T64" fmla="*/ 0 h 593"/>
              <a:gd name="T65" fmla="*/ 684 w 684"/>
              <a:gd name="T66" fmla="*/ 593 h 593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84" h="593">
                <a:moveTo>
                  <a:pt x="653" y="592"/>
                </a:moveTo>
                <a:lnTo>
                  <a:pt x="666" y="588"/>
                </a:lnTo>
                <a:lnTo>
                  <a:pt x="675" y="584"/>
                </a:lnTo>
                <a:lnTo>
                  <a:pt x="682" y="574"/>
                </a:lnTo>
                <a:lnTo>
                  <a:pt x="683" y="563"/>
                </a:lnTo>
                <a:lnTo>
                  <a:pt x="683" y="28"/>
                </a:lnTo>
                <a:lnTo>
                  <a:pt x="682" y="19"/>
                </a:lnTo>
                <a:lnTo>
                  <a:pt x="675" y="7"/>
                </a:lnTo>
                <a:lnTo>
                  <a:pt x="666" y="1"/>
                </a:lnTo>
                <a:lnTo>
                  <a:pt x="653" y="0"/>
                </a:lnTo>
                <a:lnTo>
                  <a:pt x="30" y="0"/>
                </a:lnTo>
                <a:lnTo>
                  <a:pt x="19" y="1"/>
                </a:lnTo>
                <a:lnTo>
                  <a:pt x="7" y="7"/>
                </a:lnTo>
                <a:lnTo>
                  <a:pt x="1" y="19"/>
                </a:lnTo>
                <a:lnTo>
                  <a:pt x="0" y="28"/>
                </a:lnTo>
                <a:lnTo>
                  <a:pt x="0" y="563"/>
                </a:lnTo>
                <a:lnTo>
                  <a:pt x="1" y="574"/>
                </a:lnTo>
                <a:lnTo>
                  <a:pt x="7" y="584"/>
                </a:lnTo>
                <a:lnTo>
                  <a:pt x="19" y="588"/>
                </a:lnTo>
                <a:lnTo>
                  <a:pt x="30" y="592"/>
                </a:lnTo>
                <a:lnTo>
                  <a:pt x="653" y="592"/>
                </a:ln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grpSp>
        <p:nvGrpSpPr>
          <p:cNvPr id="3267" name="Group 1140"/>
          <p:cNvGrpSpPr>
            <a:grpSpLocks/>
          </p:cNvGrpSpPr>
          <p:nvPr/>
        </p:nvGrpSpPr>
        <p:grpSpPr bwMode="auto">
          <a:xfrm>
            <a:off x="6211888" y="1272382"/>
            <a:ext cx="1449387" cy="452437"/>
            <a:chOff x="3504" y="1138"/>
            <a:chExt cx="913" cy="285"/>
          </a:xfrm>
        </p:grpSpPr>
        <p:sp>
          <p:nvSpPr>
            <p:cNvPr id="3429" name="Rectangle 1141"/>
            <p:cNvSpPr>
              <a:spLocks noChangeArrowheads="1"/>
            </p:cNvSpPr>
            <p:nvPr/>
          </p:nvSpPr>
          <p:spPr bwMode="auto">
            <a:xfrm>
              <a:off x="3504" y="1152"/>
              <a:ext cx="865" cy="2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430" name="Rectangle 1142"/>
            <p:cNvSpPr>
              <a:spLocks noChangeArrowheads="1"/>
            </p:cNvSpPr>
            <p:nvPr/>
          </p:nvSpPr>
          <p:spPr bwMode="auto">
            <a:xfrm>
              <a:off x="3540" y="1224"/>
              <a:ext cx="198" cy="1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cs-CZ" b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3431" name="Rectangle 1143"/>
            <p:cNvSpPr>
              <a:spLocks noChangeArrowheads="1"/>
            </p:cNvSpPr>
            <p:nvPr/>
          </p:nvSpPr>
          <p:spPr bwMode="auto">
            <a:xfrm>
              <a:off x="4080" y="1296"/>
              <a:ext cx="337" cy="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800">
                  <a:latin typeface="Tahoma" pitchFamily="34" charset="0"/>
                </a:rPr>
                <a:t>ACM-N</a:t>
              </a:r>
              <a:endParaRPr lang="cs-CZ" sz="1600">
                <a:latin typeface="Tahoma" pitchFamily="34" charset="0"/>
              </a:endParaRPr>
            </a:p>
          </p:txBody>
        </p:sp>
        <p:sp>
          <p:nvSpPr>
            <p:cNvPr id="3432" name="Rectangle 1144"/>
            <p:cNvSpPr>
              <a:spLocks noChangeArrowheads="1"/>
            </p:cNvSpPr>
            <p:nvPr/>
          </p:nvSpPr>
          <p:spPr bwMode="auto">
            <a:xfrm>
              <a:off x="4134" y="1224"/>
              <a:ext cx="199" cy="3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cs-CZ" b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3433" name="Rectangle 1145"/>
            <p:cNvSpPr>
              <a:spLocks noChangeArrowheads="1"/>
            </p:cNvSpPr>
            <p:nvPr/>
          </p:nvSpPr>
          <p:spPr bwMode="auto">
            <a:xfrm>
              <a:off x="4132" y="1196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1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34" name="Rectangle 1146"/>
            <p:cNvSpPr>
              <a:spLocks noChangeArrowheads="1"/>
            </p:cNvSpPr>
            <p:nvPr/>
          </p:nvSpPr>
          <p:spPr bwMode="auto">
            <a:xfrm>
              <a:off x="4110" y="1138"/>
              <a:ext cx="25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600">
                  <a:latin typeface="Tahoma" pitchFamily="34" charset="0"/>
                </a:rPr>
                <a:t>ACNO</a:t>
              </a:r>
              <a:endParaRPr lang="cs-CZ" sz="1300">
                <a:latin typeface="Tahoma" pitchFamily="34" charset="0"/>
              </a:endParaRPr>
            </a:p>
          </p:txBody>
        </p:sp>
        <p:sp>
          <p:nvSpPr>
            <p:cNvPr id="3435" name="Rectangle 1147"/>
            <p:cNvSpPr>
              <a:spLocks noChangeArrowheads="1"/>
            </p:cNvSpPr>
            <p:nvPr/>
          </p:nvSpPr>
          <p:spPr bwMode="auto">
            <a:xfrm>
              <a:off x="3810" y="1224"/>
              <a:ext cx="199" cy="7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cs-CZ" b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3436" name="Line 1148"/>
            <p:cNvSpPr>
              <a:spLocks noChangeShapeType="1"/>
            </p:cNvSpPr>
            <p:nvPr/>
          </p:nvSpPr>
          <p:spPr bwMode="auto">
            <a:xfrm>
              <a:off x="3810" y="1260"/>
              <a:ext cx="1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437" name="Rectangle 1149"/>
            <p:cNvSpPr>
              <a:spLocks noChangeArrowheads="1"/>
            </p:cNvSpPr>
            <p:nvPr/>
          </p:nvSpPr>
          <p:spPr bwMode="auto">
            <a:xfrm>
              <a:off x="3825" y="1200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1</a:t>
              </a:r>
            </a:p>
          </p:txBody>
        </p:sp>
        <p:sp>
          <p:nvSpPr>
            <p:cNvPr id="3438" name="Rectangle 1150"/>
            <p:cNvSpPr>
              <a:spLocks noChangeArrowheads="1"/>
            </p:cNvSpPr>
            <p:nvPr/>
          </p:nvSpPr>
          <p:spPr bwMode="auto">
            <a:xfrm>
              <a:off x="3825" y="1237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2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39" name="Rectangle 1151"/>
            <p:cNvSpPr>
              <a:spLocks noChangeArrowheads="1"/>
            </p:cNvSpPr>
            <p:nvPr/>
          </p:nvSpPr>
          <p:spPr bwMode="auto">
            <a:xfrm>
              <a:off x="3798" y="1138"/>
              <a:ext cx="25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600">
                  <a:latin typeface="Tahoma" pitchFamily="34" charset="0"/>
                </a:rPr>
                <a:t>RENO</a:t>
              </a:r>
              <a:endParaRPr lang="cs-CZ" sz="1300">
                <a:latin typeface="Tahoma" pitchFamily="34" charset="0"/>
              </a:endParaRPr>
            </a:p>
          </p:txBody>
        </p:sp>
        <p:sp>
          <p:nvSpPr>
            <p:cNvPr id="3440" name="Oval 1152"/>
            <p:cNvSpPr>
              <a:spLocks noChangeArrowheads="1"/>
            </p:cNvSpPr>
            <p:nvPr/>
          </p:nvSpPr>
          <p:spPr bwMode="auto">
            <a:xfrm>
              <a:off x="3808" y="1277"/>
              <a:ext cx="4" cy="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cxnSp>
          <p:nvCxnSpPr>
            <p:cNvPr id="3441" name="AutoShape 1153"/>
            <p:cNvCxnSpPr>
              <a:cxnSpLocks noChangeShapeType="1"/>
              <a:stCxn id="3430" idx="3"/>
              <a:endCxn id="3440" idx="1"/>
            </p:cNvCxnSpPr>
            <p:nvPr/>
          </p:nvCxnSpPr>
          <p:spPr bwMode="auto">
            <a:xfrm flipV="1">
              <a:off x="3738" y="1277"/>
              <a:ext cx="71" cy="1"/>
            </a:xfrm>
            <a:prstGeom prst="straightConnector1">
              <a:avLst/>
            </a:prstGeom>
            <a:noFill/>
            <a:ln w="38100">
              <a:solidFill>
                <a:srgbClr val="FE6D3A"/>
              </a:solidFill>
              <a:round/>
              <a:headEnd/>
              <a:tailEnd/>
            </a:ln>
          </p:spPr>
        </p:cxnSp>
        <p:cxnSp>
          <p:nvCxnSpPr>
            <p:cNvPr id="3442" name="AutoShape 1154"/>
            <p:cNvCxnSpPr>
              <a:cxnSpLocks noChangeShapeType="1"/>
              <a:endCxn id="3432" idx="1"/>
            </p:cNvCxnSpPr>
            <p:nvPr/>
          </p:nvCxnSpPr>
          <p:spPr bwMode="auto">
            <a:xfrm>
              <a:off x="4012" y="1241"/>
              <a:ext cx="122" cy="0"/>
            </a:xfrm>
            <a:prstGeom prst="straightConnector1">
              <a:avLst/>
            </a:prstGeom>
            <a:noFill/>
            <a:ln w="38100">
              <a:solidFill>
                <a:srgbClr val="FE6D3A"/>
              </a:solidFill>
              <a:round/>
              <a:headEnd/>
              <a:tailEnd/>
            </a:ln>
          </p:spPr>
        </p:cxnSp>
        <p:sp>
          <p:nvSpPr>
            <p:cNvPr id="3443" name="Line 1155"/>
            <p:cNvSpPr>
              <a:spLocks noChangeShapeType="1"/>
            </p:cNvSpPr>
            <p:nvPr/>
          </p:nvSpPr>
          <p:spPr bwMode="auto">
            <a:xfrm>
              <a:off x="3540" y="1260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444" name="Line 1156"/>
            <p:cNvSpPr>
              <a:spLocks noChangeShapeType="1"/>
            </p:cNvSpPr>
            <p:nvPr/>
          </p:nvSpPr>
          <p:spPr bwMode="auto">
            <a:xfrm>
              <a:off x="3540" y="1296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445" name="Rectangle 1157"/>
            <p:cNvSpPr>
              <a:spLocks noChangeArrowheads="1"/>
            </p:cNvSpPr>
            <p:nvPr/>
          </p:nvSpPr>
          <p:spPr bwMode="auto">
            <a:xfrm>
              <a:off x="3535" y="1200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1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46" name="Rectangle 1158"/>
            <p:cNvSpPr>
              <a:spLocks noChangeArrowheads="1"/>
            </p:cNvSpPr>
            <p:nvPr/>
          </p:nvSpPr>
          <p:spPr bwMode="auto">
            <a:xfrm>
              <a:off x="3535" y="1237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3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47" name="Rectangle 1159"/>
            <p:cNvSpPr>
              <a:spLocks noChangeArrowheads="1"/>
            </p:cNvSpPr>
            <p:nvPr/>
          </p:nvSpPr>
          <p:spPr bwMode="auto">
            <a:xfrm>
              <a:off x="3535" y="1272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2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48" name="Rectangle 1160"/>
            <p:cNvSpPr>
              <a:spLocks noChangeArrowheads="1"/>
            </p:cNvSpPr>
            <p:nvPr/>
          </p:nvSpPr>
          <p:spPr bwMode="auto">
            <a:xfrm>
              <a:off x="3508" y="1142"/>
              <a:ext cx="249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600">
                  <a:latin typeface="Tahoma" pitchFamily="34" charset="0"/>
                </a:rPr>
                <a:t>DINO</a:t>
              </a:r>
              <a:endParaRPr lang="cs-CZ" sz="1300">
                <a:latin typeface="Tahoma" pitchFamily="34" charset="0"/>
              </a:endParaRPr>
            </a:p>
          </p:txBody>
        </p:sp>
      </p:grpSp>
      <p:grpSp>
        <p:nvGrpSpPr>
          <p:cNvPr id="3268" name="Group 1161"/>
          <p:cNvGrpSpPr>
            <a:grpSpLocks/>
          </p:cNvGrpSpPr>
          <p:nvPr/>
        </p:nvGrpSpPr>
        <p:grpSpPr bwMode="auto">
          <a:xfrm>
            <a:off x="6213475" y="1720057"/>
            <a:ext cx="1449388" cy="452437"/>
            <a:chOff x="3504" y="1138"/>
            <a:chExt cx="913" cy="285"/>
          </a:xfrm>
        </p:grpSpPr>
        <p:sp>
          <p:nvSpPr>
            <p:cNvPr id="3409" name="Rectangle 1162"/>
            <p:cNvSpPr>
              <a:spLocks noChangeArrowheads="1"/>
            </p:cNvSpPr>
            <p:nvPr/>
          </p:nvSpPr>
          <p:spPr bwMode="auto">
            <a:xfrm>
              <a:off x="3504" y="1152"/>
              <a:ext cx="865" cy="2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410" name="Rectangle 1163"/>
            <p:cNvSpPr>
              <a:spLocks noChangeArrowheads="1"/>
            </p:cNvSpPr>
            <p:nvPr/>
          </p:nvSpPr>
          <p:spPr bwMode="auto">
            <a:xfrm>
              <a:off x="3540" y="1224"/>
              <a:ext cx="198" cy="1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cs-CZ" b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3411" name="Rectangle 1164"/>
            <p:cNvSpPr>
              <a:spLocks noChangeArrowheads="1"/>
            </p:cNvSpPr>
            <p:nvPr/>
          </p:nvSpPr>
          <p:spPr bwMode="auto">
            <a:xfrm>
              <a:off x="4080" y="1296"/>
              <a:ext cx="337" cy="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800">
                  <a:latin typeface="Tahoma" pitchFamily="34" charset="0"/>
                </a:rPr>
                <a:t>ACM-N</a:t>
              </a:r>
              <a:endParaRPr lang="cs-CZ" sz="1600">
                <a:latin typeface="Tahoma" pitchFamily="34" charset="0"/>
              </a:endParaRPr>
            </a:p>
          </p:txBody>
        </p:sp>
        <p:sp>
          <p:nvSpPr>
            <p:cNvPr id="3412" name="Rectangle 1165"/>
            <p:cNvSpPr>
              <a:spLocks noChangeArrowheads="1"/>
            </p:cNvSpPr>
            <p:nvPr/>
          </p:nvSpPr>
          <p:spPr bwMode="auto">
            <a:xfrm>
              <a:off x="4134" y="1224"/>
              <a:ext cx="199" cy="3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cs-CZ" b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3413" name="Rectangle 1166"/>
            <p:cNvSpPr>
              <a:spLocks noChangeArrowheads="1"/>
            </p:cNvSpPr>
            <p:nvPr/>
          </p:nvSpPr>
          <p:spPr bwMode="auto">
            <a:xfrm>
              <a:off x="4132" y="1196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1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14" name="Rectangle 1167"/>
            <p:cNvSpPr>
              <a:spLocks noChangeArrowheads="1"/>
            </p:cNvSpPr>
            <p:nvPr/>
          </p:nvSpPr>
          <p:spPr bwMode="auto">
            <a:xfrm>
              <a:off x="4110" y="1138"/>
              <a:ext cx="25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600">
                  <a:latin typeface="Tahoma" pitchFamily="34" charset="0"/>
                </a:rPr>
                <a:t>ACNO</a:t>
              </a:r>
              <a:endParaRPr lang="cs-CZ" sz="1300">
                <a:latin typeface="Tahoma" pitchFamily="34" charset="0"/>
              </a:endParaRPr>
            </a:p>
          </p:txBody>
        </p:sp>
        <p:sp>
          <p:nvSpPr>
            <p:cNvPr id="3415" name="Rectangle 1168"/>
            <p:cNvSpPr>
              <a:spLocks noChangeArrowheads="1"/>
            </p:cNvSpPr>
            <p:nvPr/>
          </p:nvSpPr>
          <p:spPr bwMode="auto">
            <a:xfrm>
              <a:off x="3810" y="1224"/>
              <a:ext cx="199" cy="7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cs-CZ" b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3416" name="Line 1169"/>
            <p:cNvSpPr>
              <a:spLocks noChangeShapeType="1"/>
            </p:cNvSpPr>
            <p:nvPr/>
          </p:nvSpPr>
          <p:spPr bwMode="auto">
            <a:xfrm>
              <a:off x="3810" y="1260"/>
              <a:ext cx="1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417" name="Rectangle 1170"/>
            <p:cNvSpPr>
              <a:spLocks noChangeArrowheads="1"/>
            </p:cNvSpPr>
            <p:nvPr/>
          </p:nvSpPr>
          <p:spPr bwMode="auto">
            <a:xfrm>
              <a:off x="3825" y="1200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1</a:t>
              </a:r>
            </a:p>
          </p:txBody>
        </p:sp>
        <p:sp>
          <p:nvSpPr>
            <p:cNvPr id="3418" name="Rectangle 1171"/>
            <p:cNvSpPr>
              <a:spLocks noChangeArrowheads="1"/>
            </p:cNvSpPr>
            <p:nvPr/>
          </p:nvSpPr>
          <p:spPr bwMode="auto">
            <a:xfrm>
              <a:off x="3825" y="1237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2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19" name="Rectangle 1172"/>
            <p:cNvSpPr>
              <a:spLocks noChangeArrowheads="1"/>
            </p:cNvSpPr>
            <p:nvPr/>
          </p:nvSpPr>
          <p:spPr bwMode="auto">
            <a:xfrm>
              <a:off x="3798" y="1138"/>
              <a:ext cx="25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600">
                  <a:latin typeface="Tahoma" pitchFamily="34" charset="0"/>
                </a:rPr>
                <a:t>RENO</a:t>
              </a:r>
              <a:endParaRPr lang="cs-CZ" sz="1300">
                <a:latin typeface="Tahoma" pitchFamily="34" charset="0"/>
              </a:endParaRPr>
            </a:p>
          </p:txBody>
        </p:sp>
        <p:sp>
          <p:nvSpPr>
            <p:cNvPr id="3420" name="Oval 1173"/>
            <p:cNvSpPr>
              <a:spLocks noChangeArrowheads="1"/>
            </p:cNvSpPr>
            <p:nvPr/>
          </p:nvSpPr>
          <p:spPr bwMode="auto">
            <a:xfrm>
              <a:off x="3808" y="1277"/>
              <a:ext cx="4" cy="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cxnSp>
          <p:nvCxnSpPr>
            <p:cNvPr id="3421" name="AutoShape 1174"/>
            <p:cNvCxnSpPr>
              <a:cxnSpLocks noChangeShapeType="1"/>
              <a:stCxn id="3410" idx="3"/>
              <a:endCxn id="3420" idx="1"/>
            </p:cNvCxnSpPr>
            <p:nvPr/>
          </p:nvCxnSpPr>
          <p:spPr bwMode="auto">
            <a:xfrm flipV="1">
              <a:off x="3738" y="1277"/>
              <a:ext cx="71" cy="1"/>
            </a:xfrm>
            <a:prstGeom prst="straightConnector1">
              <a:avLst/>
            </a:prstGeom>
            <a:noFill/>
            <a:ln w="38100">
              <a:solidFill>
                <a:srgbClr val="FE6D3A"/>
              </a:solidFill>
              <a:round/>
              <a:headEnd/>
              <a:tailEnd/>
            </a:ln>
          </p:spPr>
        </p:cxnSp>
        <p:cxnSp>
          <p:nvCxnSpPr>
            <p:cNvPr id="3422" name="AutoShape 1175"/>
            <p:cNvCxnSpPr>
              <a:cxnSpLocks noChangeShapeType="1"/>
              <a:endCxn id="3412" idx="1"/>
            </p:cNvCxnSpPr>
            <p:nvPr/>
          </p:nvCxnSpPr>
          <p:spPr bwMode="auto">
            <a:xfrm>
              <a:off x="4012" y="1241"/>
              <a:ext cx="122" cy="0"/>
            </a:xfrm>
            <a:prstGeom prst="straightConnector1">
              <a:avLst/>
            </a:prstGeom>
            <a:noFill/>
            <a:ln w="38100">
              <a:solidFill>
                <a:srgbClr val="FE6D3A"/>
              </a:solidFill>
              <a:round/>
              <a:headEnd/>
              <a:tailEnd/>
            </a:ln>
          </p:spPr>
        </p:cxnSp>
        <p:sp>
          <p:nvSpPr>
            <p:cNvPr id="3423" name="Line 1176"/>
            <p:cNvSpPr>
              <a:spLocks noChangeShapeType="1"/>
            </p:cNvSpPr>
            <p:nvPr/>
          </p:nvSpPr>
          <p:spPr bwMode="auto">
            <a:xfrm>
              <a:off x="3540" y="1260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424" name="Line 1177"/>
            <p:cNvSpPr>
              <a:spLocks noChangeShapeType="1"/>
            </p:cNvSpPr>
            <p:nvPr/>
          </p:nvSpPr>
          <p:spPr bwMode="auto">
            <a:xfrm>
              <a:off x="3540" y="1296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425" name="Rectangle 1178"/>
            <p:cNvSpPr>
              <a:spLocks noChangeArrowheads="1"/>
            </p:cNvSpPr>
            <p:nvPr/>
          </p:nvSpPr>
          <p:spPr bwMode="auto">
            <a:xfrm>
              <a:off x="3535" y="1200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1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26" name="Rectangle 1179"/>
            <p:cNvSpPr>
              <a:spLocks noChangeArrowheads="1"/>
            </p:cNvSpPr>
            <p:nvPr/>
          </p:nvSpPr>
          <p:spPr bwMode="auto">
            <a:xfrm>
              <a:off x="3535" y="1237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3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27" name="Rectangle 1180"/>
            <p:cNvSpPr>
              <a:spLocks noChangeArrowheads="1"/>
            </p:cNvSpPr>
            <p:nvPr/>
          </p:nvSpPr>
          <p:spPr bwMode="auto">
            <a:xfrm>
              <a:off x="3535" y="1272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2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28" name="Rectangle 1181"/>
            <p:cNvSpPr>
              <a:spLocks noChangeArrowheads="1"/>
            </p:cNvSpPr>
            <p:nvPr/>
          </p:nvSpPr>
          <p:spPr bwMode="auto">
            <a:xfrm>
              <a:off x="3508" y="1142"/>
              <a:ext cx="249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600">
                  <a:latin typeface="Tahoma" pitchFamily="34" charset="0"/>
                </a:rPr>
                <a:t>DINO</a:t>
              </a:r>
              <a:endParaRPr lang="cs-CZ" sz="1300">
                <a:latin typeface="Tahoma" pitchFamily="34" charset="0"/>
              </a:endParaRPr>
            </a:p>
          </p:txBody>
        </p:sp>
      </p:grpSp>
      <p:sp>
        <p:nvSpPr>
          <p:cNvPr id="3269" name="Rectangle 1182"/>
          <p:cNvSpPr>
            <a:spLocks noChangeArrowheads="1"/>
          </p:cNvSpPr>
          <p:nvPr/>
        </p:nvSpPr>
        <p:spPr bwMode="auto">
          <a:xfrm>
            <a:off x="7724775" y="2420144"/>
            <a:ext cx="113823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cs-CZ" sz="1000">
                <a:latin typeface="Tahoma" pitchFamily="34" charset="0"/>
              </a:rPr>
              <a:t>Centrum řízení</a:t>
            </a:r>
          </a:p>
        </p:txBody>
      </p:sp>
      <p:sp>
        <p:nvSpPr>
          <p:cNvPr id="3270" name="Rectangle 1183"/>
          <p:cNvSpPr>
            <a:spLocks noChangeArrowheads="1"/>
          </p:cNvSpPr>
          <p:nvPr/>
        </p:nvSpPr>
        <p:spPr bwMode="auto">
          <a:xfrm>
            <a:off x="5803900" y="2370932"/>
            <a:ext cx="1785938" cy="373062"/>
          </a:xfrm>
          <a:prstGeom prst="rect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71" name="Rectangle 1184"/>
          <p:cNvSpPr>
            <a:spLocks noChangeArrowheads="1"/>
          </p:cNvSpPr>
          <p:nvPr/>
        </p:nvSpPr>
        <p:spPr bwMode="auto">
          <a:xfrm>
            <a:off x="6273800" y="2485232"/>
            <a:ext cx="314325" cy="171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cs-CZ" b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2" name="Rectangle 1185"/>
          <p:cNvSpPr>
            <a:spLocks noChangeArrowheads="1"/>
          </p:cNvSpPr>
          <p:nvPr/>
        </p:nvSpPr>
        <p:spPr bwMode="auto">
          <a:xfrm>
            <a:off x="7216775" y="2485232"/>
            <a:ext cx="315913" cy="52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cs-CZ" b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3" name="Rectangle 1186"/>
          <p:cNvSpPr>
            <a:spLocks noChangeArrowheads="1"/>
          </p:cNvSpPr>
          <p:nvPr/>
        </p:nvSpPr>
        <p:spPr bwMode="auto">
          <a:xfrm>
            <a:off x="7213600" y="2440782"/>
            <a:ext cx="338138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cs-CZ" sz="400">
                <a:latin typeface="Tahoma" pitchFamily="34" charset="0"/>
              </a:rPr>
              <a:t>Port 1</a:t>
            </a:r>
            <a:endParaRPr lang="cs-CZ">
              <a:latin typeface="Tahoma" pitchFamily="34" charset="0"/>
            </a:endParaRPr>
          </a:p>
        </p:txBody>
      </p:sp>
      <p:sp>
        <p:nvSpPr>
          <p:cNvPr id="3274" name="Rectangle 1187"/>
          <p:cNvSpPr>
            <a:spLocks noChangeArrowheads="1"/>
          </p:cNvSpPr>
          <p:nvPr/>
        </p:nvSpPr>
        <p:spPr bwMode="auto">
          <a:xfrm>
            <a:off x="7178675" y="2348707"/>
            <a:ext cx="40481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cs-CZ" sz="600">
                <a:latin typeface="Tahoma" pitchFamily="34" charset="0"/>
              </a:rPr>
              <a:t>ACNO</a:t>
            </a:r>
            <a:endParaRPr lang="cs-CZ" sz="1300">
              <a:latin typeface="Tahoma" pitchFamily="34" charset="0"/>
            </a:endParaRPr>
          </a:p>
        </p:txBody>
      </p:sp>
      <p:sp>
        <p:nvSpPr>
          <p:cNvPr id="3275" name="Rectangle 1188"/>
          <p:cNvSpPr>
            <a:spLocks noChangeArrowheads="1"/>
          </p:cNvSpPr>
          <p:nvPr/>
        </p:nvSpPr>
        <p:spPr bwMode="auto">
          <a:xfrm>
            <a:off x="6702425" y="2485232"/>
            <a:ext cx="315913" cy="115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cs-CZ" b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6" name="Line 1189"/>
          <p:cNvSpPr>
            <a:spLocks noChangeShapeType="1"/>
          </p:cNvSpPr>
          <p:nvPr/>
        </p:nvSpPr>
        <p:spPr bwMode="auto">
          <a:xfrm>
            <a:off x="6702425" y="2542382"/>
            <a:ext cx="315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77" name="Rectangle 1190"/>
          <p:cNvSpPr>
            <a:spLocks noChangeArrowheads="1"/>
          </p:cNvSpPr>
          <p:nvPr/>
        </p:nvSpPr>
        <p:spPr bwMode="auto">
          <a:xfrm>
            <a:off x="6726238" y="2447132"/>
            <a:ext cx="33813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cs-CZ" sz="400">
                <a:latin typeface="Tahoma" pitchFamily="34" charset="0"/>
              </a:rPr>
              <a:t>Port 1</a:t>
            </a:r>
          </a:p>
        </p:txBody>
      </p:sp>
      <p:sp>
        <p:nvSpPr>
          <p:cNvPr id="3278" name="Rectangle 1191"/>
          <p:cNvSpPr>
            <a:spLocks noChangeArrowheads="1"/>
          </p:cNvSpPr>
          <p:nvPr/>
        </p:nvSpPr>
        <p:spPr bwMode="auto">
          <a:xfrm>
            <a:off x="6726238" y="2505869"/>
            <a:ext cx="33813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cs-CZ" sz="400">
                <a:latin typeface="Tahoma" pitchFamily="34" charset="0"/>
              </a:rPr>
              <a:t>Port 2</a:t>
            </a:r>
            <a:endParaRPr lang="cs-CZ">
              <a:latin typeface="Tahoma" pitchFamily="34" charset="0"/>
            </a:endParaRPr>
          </a:p>
        </p:txBody>
      </p:sp>
      <p:sp>
        <p:nvSpPr>
          <p:cNvPr id="3279" name="Rectangle 1192"/>
          <p:cNvSpPr>
            <a:spLocks noChangeArrowheads="1"/>
          </p:cNvSpPr>
          <p:nvPr/>
        </p:nvSpPr>
        <p:spPr bwMode="auto">
          <a:xfrm>
            <a:off x="6683375" y="2348707"/>
            <a:ext cx="40481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cs-CZ" sz="600">
                <a:latin typeface="Tahoma" pitchFamily="34" charset="0"/>
              </a:rPr>
              <a:t>RENO</a:t>
            </a:r>
            <a:endParaRPr lang="cs-CZ" sz="1300">
              <a:latin typeface="Tahoma" pitchFamily="34" charset="0"/>
            </a:endParaRPr>
          </a:p>
        </p:txBody>
      </p:sp>
      <p:sp>
        <p:nvSpPr>
          <p:cNvPr id="3280" name="Oval 1193"/>
          <p:cNvSpPr>
            <a:spLocks noChangeArrowheads="1"/>
          </p:cNvSpPr>
          <p:nvPr/>
        </p:nvSpPr>
        <p:spPr bwMode="auto">
          <a:xfrm>
            <a:off x="6699250" y="2569369"/>
            <a:ext cx="6350" cy="47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cxnSp>
        <p:nvCxnSpPr>
          <p:cNvPr id="3281" name="AutoShape 1194"/>
          <p:cNvCxnSpPr>
            <a:cxnSpLocks noChangeShapeType="1"/>
            <a:stCxn id="3271" idx="3"/>
            <a:endCxn id="3280" idx="1"/>
          </p:cNvCxnSpPr>
          <p:nvPr/>
        </p:nvCxnSpPr>
        <p:spPr bwMode="auto">
          <a:xfrm flipV="1">
            <a:off x="6588125" y="2569369"/>
            <a:ext cx="112713" cy="1588"/>
          </a:xfrm>
          <a:prstGeom prst="straightConnector1">
            <a:avLst/>
          </a:prstGeom>
          <a:noFill/>
          <a:ln w="38100">
            <a:solidFill>
              <a:srgbClr val="FE6D3A"/>
            </a:solidFill>
            <a:round/>
            <a:headEnd/>
            <a:tailEnd/>
          </a:ln>
        </p:spPr>
      </p:cxnSp>
      <p:cxnSp>
        <p:nvCxnSpPr>
          <p:cNvPr id="3282" name="AutoShape 1195"/>
          <p:cNvCxnSpPr>
            <a:cxnSpLocks noChangeShapeType="1"/>
            <a:endCxn id="3272" idx="1"/>
          </p:cNvCxnSpPr>
          <p:nvPr/>
        </p:nvCxnSpPr>
        <p:spPr bwMode="auto">
          <a:xfrm>
            <a:off x="7023100" y="2512219"/>
            <a:ext cx="193675" cy="0"/>
          </a:xfrm>
          <a:prstGeom prst="straightConnector1">
            <a:avLst/>
          </a:prstGeom>
          <a:noFill/>
          <a:ln w="38100">
            <a:solidFill>
              <a:srgbClr val="FE6D3A"/>
            </a:solidFill>
            <a:round/>
            <a:headEnd/>
            <a:tailEnd/>
          </a:ln>
        </p:spPr>
      </p:cxnSp>
      <p:sp>
        <p:nvSpPr>
          <p:cNvPr id="3283" name="Line 1196"/>
          <p:cNvSpPr>
            <a:spLocks noChangeShapeType="1"/>
          </p:cNvSpPr>
          <p:nvPr/>
        </p:nvSpPr>
        <p:spPr bwMode="auto">
          <a:xfrm>
            <a:off x="6273800" y="2542382"/>
            <a:ext cx="31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84" name="Line 1197"/>
          <p:cNvSpPr>
            <a:spLocks noChangeShapeType="1"/>
          </p:cNvSpPr>
          <p:nvPr/>
        </p:nvSpPr>
        <p:spPr bwMode="auto">
          <a:xfrm>
            <a:off x="6273800" y="2599532"/>
            <a:ext cx="31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85" name="Rectangle 1198"/>
          <p:cNvSpPr>
            <a:spLocks noChangeArrowheads="1"/>
          </p:cNvSpPr>
          <p:nvPr/>
        </p:nvSpPr>
        <p:spPr bwMode="auto">
          <a:xfrm>
            <a:off x="6265863" y="2447132"/>
            <a:ext cx="33813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cs-CZ" sz="400">
                <a:latin typeface="Tahoma" pitchFamily="34" charset="0"/>
              </a:rPr>
              <a:t>Port 1</a:t>
            </a:r>
            <a:endParaRPr lang="cs-CZ">
              <a:latin typeface="Tahoma" pitchFamily="34" charset="0"/>
            </a:endParaRPr>
          </a:p>
        </p:txBody>
      </p:sp>
      <p:sp>
        <p:nvSpPr>
          <p:cNvPr id="3286" name="Rectangle 1199"/>
          <p:cNvSpPr>
            <a:spLocks noChangeArrowheads="1"/>
          </p:cNvSpPr>
          <p:nvPr/>
        </p:nvSpPr>
        <p:spPr bwMode="auto">
          <a:xfrm>
            <a:off x="6265863" y="2505869"/>
            <a:ext cx="33813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cs-CZ" sz="400">
                <a:latin typeface="Tahoma" pitchFamily="34" charset="0"/>
              </a:rPr>
              <a:t>Port 3</a:t>
            </a:r>
            <a:endParaRPr lang="cs-CZ">
              <a:latin typeface="Tahoma" pitchFamily="34" charset="0"/>
            </a:endParaRPr>
          </a:p>
        </p:txBody>
      </p:sp>
      <p:sp>
        <p:nvSpPr>
          <p:cNvPr id="3287" name="Rectangle 1200"/>
          <p:cNvSpPr>
            <a:spLocks noChangeArrowheads="1"/>
          </p:cNvSpPr>
          <p:nvPr/>
        </p:nvSpPr>
        <p:spPr bwMode="auto">
          <a:xfrm>
            <a:off x="6265863" y="2561432"/>
            <a:ext cx="33813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cs-CZ" sz="400">
                <a:latin typeface="Tahoma" pitchFamily="34" charset="0"/>
              </a:rPr>
              <a:t>Port 2</a:t>
            </a:r>
            <a:endParaRPr lang="cs-CZ">
              <a:latin typeface="Tahoma" pitchFamily="34" charset="0"/>
            </a:endParaRPr>
          </a:p>
        </p:txBody>
      </p:sp>
      <p:sp>
        <p:nvSpPr>
          <p:cNvPr id="3288" name="Rectangle 1201"/>
          <p:cNvSpPr>
            <a:spLocks noChangeArrowheads="1"/>
          </p:cNvSpPr>
          <p:nvPr/>
        </p:nvSpPr>
        <p:spPr bwMode="auto">
          <a:xfrm>
            <a:off x="6223000" y="2355057"/>
            <a:ext cx="395288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0000"/>
              </a:lnSpc>
            </a:pPr>
            <a:r>
              <a:rPr lang="cs-CZ" sz="600">
                <a:latin typeface="Tahoma" pitchFamily="34" charset="0"/>
              </a:rPr>
              <a:t>DINO</a:t>
            </a:r>
            <a:endParaRPr lang="cs-CZ" sz="1300">
              <a:latin typeface="Tahoma" pitchFamily="34" charset="0"/>
            </a:endParaRPr>
          </a:p>
        </p:txBody>
      </p:sp>
      <p:grpSp>
        <p:nvGrpSpPr>
          <p:cNvPr id="3289" name="Group 1202"/>
          <p:cNvGrpSpPr>
            <a:grpSpLocks/>
          </p:cNvGrpSpPr>
          <p:nvPr/>
        </p:nvGrpSpPr>
        <p:grpSpPr bwMode="auto">
          <a:xfrm>
            <a:off x="5791200" y="2350294"/>
            <a:ext cx="482600" cy="352425"/>
            <a:chOff x="3936" y="1488"/>
            <a:chExt cx="304" cy="222"/>
          </a:xfrm>
        </p:grpSpPr>
        <p:sp>
          <p:nvSpPr>
            <p:cNvPr id="3400" name="Rectangle 1203"/>
            <p:cNvSpPr>
              <a:spLocks noChangeArrowheads="1"/>
            </p:cNvSpPr>
            <p:nvPr/>
          </p:nvSpPr>
          <p:spPr bwMode="auto">
            <a:xfrm>
              <a:off x="3968" y="1570"/>
              <a:ext cx="198" cy="10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cs-CZ" b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3401" name="Oval 1204"/>
            <p:cNvSpPr>
              <a:spLocks noChangeArrowheads="1"/>
            </p:cNvSpPr>
            <p:nvPr/>
          </p:nvSpPr>
          <p:spPr bwMode="auto">
            <a:xfrm>
              <a:off x="4236" y="1623"/>
              <a:ext cx="4" cy="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cxnSp>
          <p:nvCxnSpPr>
            <p:cNvPr id="3402" name="AutoShape 1205"/>
            <p:cNvCxnSpPr>
              <a:cxnSpLocks noChangeShapeType="1"/>
              <a:stCxn id="3400" idx="3"/>
              <a:endCxn id="3401" idx="1"/>
            </p:cNvCxnSpPr>
            <p:nvPr/>
          </p:nvCxnSpPr>
          <p:spPr bwMode="auto">
            <a:xfrm flipV="1">
              <a:off x="4166" y="1623"/>
              <a:ext cx="71" cy="1"/>
            </a:xfrm>
            <a:prstGeom prst="straightConnector1">
              <a:avLst/>
            </a:prstGeom>
            <a:noFill/>
            <a:ln w="38100">
              <a:solidFill>
                <a:srgbClr val="FE6D3A"/>
              </a:solidFill>
              <a:round/>
              <a:headEnd/>
              <a:tailEnd/>
            </a:ln>
          </p:spPr>
        </p:cxnSp>
        <p:sp>
          <p:nvSpPr>
            <p:cNvPr id="3403" name="Line 1206"/>
            <p:cNvSpPr>
              <a:spLocks noChangeShapeType="1"/>
            </p:cNvSpPr>
            <p:nvPr/>
          </p:nvSpPr>
          <p:spPr bwMode="auto">
            <a:xfrm>
              <a:off x="3968" y="1606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404" name="Line 1207"/>
            <p:cNvSpPr>
              <a:spLocks noChangeShapeType="1"/>
            </p:cNvSpPr>
            <p:nvPr/>
          </p:nvSpPr>
          <p:spPr bwMode="auto">
            <a:xfrm>
              <a:off x="3968" y="1642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405" name="Rectangle 1208"/>
            <p:cNvSpPr>
              <a:spLocks noChangeArrowheads="1"/>
            </p:cNvSpPr>
            <p:nvPr/>
          </p:nvSpPr>
          <p:spPr bwMode="auto">
            <a:xfrm>
              <a:off x="3963" y="1546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1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06" name="Rectangle 1209"/>
            <p:cNvSpPr>
              <a:spLocks noChangeArrowheads="1"/>
            </p:cNvSpPr>
            <p:nvPr/>
          </p:nvSpPr>
          <p:spPr bwMode="auto">
            <a:xfrm>
              <a:off x="3963" y="1583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3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07" name="Rectangle 1210"/>
            <p:cNvSpPr>
              <a:spLocks noChangeArrowheads="1"/>
            </p:cNvSpPr>
            <p:nvPr/>
          </p:nvSpPr>
          <p:spPr bwMode="auto">
            <a:xfrm>
              <a:off x="3963" y="1618"/>
              <a:ext cx="21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400">
                  <a:latin typeface="Tahoma" pitchFamily="34" charset="0"/>
                </a:rPr>
                <a:t>Port 2</a:t>
              </a:r>
              <a:endParaRPr lang="cs-CZ">
                <a:latin typeface="Tahoma" pitchFamily="34" charset="0"/>
              </a:endParaRPr>
            </a:p>
          </p:txBody>
        </p:sp>
        <p:sp>
          <p:nvSpPr>
            <p:cNvPr id="3408" name="Rectangle 1211"/>
            <p:cNvSpPr>
              <a:spLocks noChangeArrowheads="1"/>
            </p:cNvSpPr>
            <p:nvPr/>
          </p:nvSpPr>
          <p:spPr bwMode="auto">
            <a:xfrm>
              <a:off x="3936" y="1488"/>
              <a:ext cx="249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defTabSz="762000">
                <a:lnSpc>
                  <a:spcPct val="90000"/>
                </a:lnSpc>
              </a:pPr>
              <a:r>
                <a:rPr lang="cs-CZ" sz="600">
                  <a:latin typeface="Tahoma" pitchFamily="34" charset="0"/>
                </a:rPr>
                <a:t>DINO</a:t>
              </a:r>
              <a:endParaRPr lang="cs-CZ" sz="1300">
                <a:latin typeface="Tahoma" pitchFamily="34" charset="0"/>
              </a:endParaRPr>
            </a:p>
          </p:txBody>
        </p:sp>
      </p:grpSp>
      <p:sp>
        <p:nvSpPr>
          <p:cNvPr id="3290" name="Text Box 1212"/>
          <p:cNvSpPr txBox="1">
            <a:spLocks noChangeArrowheads="1"/>
          </p:cNvSpPr>
          <p:nvPr/>
        </p:nvSpPr>
        <p:spPr bwMode="auto">
          <a:xfrm>
            <a:off x="3035300" y="5412582"/>
            <a:ext cx="908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cs-CZ" sz="800">
                <a:latin typeface="Tahoma" pitchFamily="34" charset="0"/>
              </a:rPr>
              <a:t>ATM/Ethernet</a:t>
            </a:r>
          </a:p>
          <a:p>
            <a:pPr algn="ctr"/>
            <a:r>
              <a:rPr lang="cs-CZ" sz="800">
                <a:latin typeface="Tahoma" pitchFamily="34" charset="0"/>
              </a:rPr>
              <a:t>ROUTER</a:t>
            </a:r>
            <a:endParaRPr lang="cs-CZ" sz="1200" b="0">
              <a:latin typeface="Tahoma" pitchFamily="34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233515"/>
              </p:ext>
            </p:extLst>
          </p:nvPr>
        </p:nvGraphicFramePr>
        <p:xfrm>
          <a:off x="6650038" y="4325144"/>
          <a:ext cx="2201862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Rastrový obraz" r:id="rId3" imgW="3666667" imgH="3209524" progId="PBrush">
                  <p:embed/>
                </p:oleObj>
              </mc:Choice>
              <mc:Fallback>
                <p:oleObj name="Rastrový obraz" r:id="rId3" imgW="3666667" imgH="3209524" progId="PBrush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2768"/>
                      <a:stretch>
                        <a:fillRect/>
                      </a:stretch>
                    </p:blipFill>
                    <p:spPr bwMode="auto">
                      <a:xfrm>
                        <a:off x="6650038" y="4325144"/>
                        <a:ext cx="2201862" cy="148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227778"/>
              </p:ext>
            </p:extLst>
          </p:nvPr>
        </p:nvGraphicFramePr>
        <p:xfrm>
          <a:off x="6794500" y="3182144"/>
          <a:ext cx="2057400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Rastrový obraz" r:id="rId5" imgW="5544324" imgH="2324424" progId="PBrush">
                  <p:embed/>
                </p:oleObj>
              </mc:Choice>
              <mc:Fallback>
                <p:oleObj name="Rastrový obraz" r:id="rId5" imgW="5544324" imgH="2324424" progId="PBrush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576" b="10997"/>
                      <a:stretch>
                        <a:fillRect/>
                      </a:stretch>
                    </p:blipFill>
                    <p:spPr bwMode="auto">
                      <a:xfrm>
                        <a:off x="6794500" y="3182144"/>
                        <a:ext cx="2057400" cy="1163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91" name="Freeform 1215"/>
          <p:cNvSpPr>
            <a:spLocks/>
          </p:cNvSpPr>
          <p:nvPr/>
        </p:nvSpPr>
        <p:spPr bwMode="auto">
          <a:xfrm>
            <a:off x="3670300" y="5696744"/>
            <a:ext cx="4343400" cy="228600"/>
          </a:xfrm>
          <a:custGeom>
            <a:avLst/>
            <a:gdLst>
              <a:gd name="T0" fmla="*/ 0 w 2016"/>
              <a:gd name="T1" fmla="*/ 0 h 144"/>
              <a:gd name="T2" fmla="*/ 0 w 2016"/>
              <a:gd name="T3" fmla="*/ 2147483647 h 144"/>
              <a:gd name="T4" fmla="*/ 2147483647 w 2016"/>
              <a:gd name="T5" fmla="*/ 2147483647 h 144"/>
              <a:gd name="T6" fmla="*/ 0 60000 65536"/>
              <a:gd name="T7" fmla="*/ 0 60000 65536"/>
              <a:gd name="T8" fmla="*/ 0 60000 65536"/>
              <a:gd name="T9" fmla="*/ 0 w 2016"/>
              <a:gd name="T10" fmla="*/ 0 h 144"/>
              <a:gd name="T11" fmla="*/ 2016 w 2016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6" h="144">
                <a:moveTo>
                  <a:pt x="0" y="0"/>
                </a:moveTo>
                <a:lnTo>
                  <a:pt x="0" y="144"/>
                </a:lnTo>
                <a:lnTo>
                  <a:pt x="2016" y="144"/>
                </a:lnTo>
              </a:path>
            </a:pathLst>
          </a:custGeom>
          <a:noFill/>
          <a:ln w="38100">
            <a:solidFill>
              <a:srgbClr val="FE6D3A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92" name="Text Box 1216"/>
          <p:cNvSpPr txBox="1">
            <a:spLocks noChangeArrowheads="1"/>
          </p:cNvSpPr>
          <p:nvPr/>
        </p:nvSpPr>
        <p:spPr bwMode="auto">
          <a:xfrm>
            <a:off x="6261100" y="5925344"/>
            <a:ext cx="20701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cs-CZ" sz="800" b="0">
                <a:latin typeface="Tahoma" pitchFamily="34" charset="0"/>
              </a:rPr>
              <a:t> </a:t>
            </a:r>
            <a:r>
              <a:rPr lang="cs-CZ" sz="800">
                <a:solidFill>
                  <a:srgbClr val="FE6D3A"/>
                </a:solidFill>
                <a:latin typeface="Tahoma" pitchFamily="34" charset="0"/>
              </a:rPr>
              <a:t>3,2 Mbps do 3km, 1,6 Mbps do 9km</a:t>
            </a:r>
            <a:endParaRPr lang="cs-CZ" sz="800" b="0">
              <a:latin typeface="Tahoma" pitchFamily="34" charset="0"/>
            </a:endParaRPr>
          </a:p>
        </p:txBody>
      </p:sp>
      <p:sp>
        <p:nvSpPr>
          <p:cNvPr id="3293" name="Line 1217"/>
          <p:cNvSpPr>
            <a:spLocks noChangeShapeType="1"/>
          </p:cNvSpPr>
          <p:nvPr/>
        </p:nvSpPr>
        <p:spPr bwMode="auto">
          <a:xfrm flipV="1">
            <a:off x="7994650" y="5239544"/>
            <a:ext cx="0" cy="685800"/>
          </a:xfrm>
          <a:prstGeom prst="line">
            <a:avLst/>
          </a:prstGeom>
          <a:noFill/>
          <a:ln w="38100">
            <a:solidFill>
              <a:srgbClr val="FE6D3A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94" name="Freeform 1218"/>
          <p:cNvSpPr>
            <a:spLocks/>
          </p:cNvSpPr>
          <p:nvPr/>
        </p:nvSpPr>
        <p:spPr bwMode="auto">
          <a:xfrm>
            <a:off x="5819775" y="3310732"/>
            <a:ext cx="1588" cy="314325"/>
          </a:xfrm>
          <a:custGeom>
            <a:avLst/>
            <a:gdLst>
              <a:gd name="T0" fmla="*/ 0 w 1"/>
              <a:gd name="T1" fmla="*/ 0 h 248"/>
              <a:gd name="T2" fmla="*/ 0 w 1"/>
              <a:gd name="T3" fmla="*/ 2147483647 h 248"/>
              <a:gd name="T4" fmla="*/ 0 60000 65536"/>
              <a:gd name="T5" fmla="*/ 0 60000 65536"/>
              <a:gd name="T6" fmla="*/ 0 w 1"/>
              <a:gd name="T7" fmla="*/ 0 h 248"/>
              <a:gd name="T8" fmla="*/ 1 w 1"/>
              <a:gd name="T9" fmla="*/ 248 h 24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48">
                <a:moveTo>
                  <a:pt x="0" y="0"/>
                </a:moveTo>
                <a:lnTo>
                  <a:pt x="0" y="247"/>
                </a:lnTo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cs-CZ"/>
          </a:p>
        </p:txBody>
      </p:sp>
      <p:sp>
        <p:nvSpPr>
          <p:cNvPr id="3295" name="Line 1219"/>
          <p:cNvSpPr>
            <a:spLocks noChangeShapeType="1"/>
          </p:cNvSpPr>
          <p:nvPr/>
        </p:nvSpPr>
        <p:spPr bwMode="auto">
          <a:xfrm>
            <a:off x="6561138" y="3744119"/>
            <a:ext cx="36512" cy="446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96" name="Line 1220"/>
          <p:cNvSpPr>
            <a:spLocks noChangeShapeType="1"/>
          </p:cNvSpPr>
          <p:nvPr/>
        </p:nvSpPr>
        <p:spPr bwMode="auto">
          <a:xfrm>
            <a:off x="5862638" y="3982244"/>
            <a:ext cx="506412" cy="327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97" name="Line 1221"/>
          <p:cNvSpPr>
            <a:spLocks noChangeShapeType="1"/>
          </p:cNvSpPr>
          <p:nvPr/>
        </p:nvSpPr>
        <p:spPr bwMode="auto">
          <a:xfrm flipV="1">
            <a:off x="5943600" y="3579019"/>
            <a:ext cx="441325" cy="250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98" name="Oval 1222"/>
          <p:cNvSpPr>
            <a:spLocks noChangeArrowheads="1"/>
          </p:cNvSpPr>
          <p:nvPr/>
        </p:nvSpPr>
        <p:spPr bwMode="auto">
          <a:xfrm>
            <a:off x="5789613" y="3115469"/>
            <a:ext cx="155575" cy="920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299" name="Oval 1223"/>
          <p:cNvSpPr>
            <a:spLocks noChangeArrowheads="1"/>
          </p:cNvSpPr>
          <p:nvPr/>
        </p:nvSpPr>
        <p:spPr bwMode="auto">
          <a:xfrm>
            <a:off x="5926138" y="3105944"/>
            <a:ext cx="125412" cy="746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00" name="Oval 1224"/>
          <p:cNvSpPr>
            <a:spLocks noChangeArrowheads="1"/>
          </p:cNvSpPr>
          <p:nvPr/>
        </p:nvSpPr>
        <p:spPr bwMode="auto">
          <a:xfrm>
            <a:off x="6048375" y="3188494"/>
            <a:ext cx="203200" cy="11906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01" name="Oval 1225"/>
          <p:cNvSpPr>
            <a:spLocks noChangeArrowheads="1"/>
          </p:cNvSpPr>
          <p:nvPr/>
        </p:nvSpPr>
        <p:spPr bwMode="auto">
          <a:xfrm>
            <a:off x="5649913" y="3244057"/>
            <a:ext cx="234950" cy="1365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02" name="Oval 1226"/>
          <p:cNvSpPr>
            <a:spLocks noChangeArrowheads="1"/>
          </p:cNvSpPr>
          <p:nvPr/>
        </p:nvSpPr>
        <p:spPr bwMode="auto">
          <a:xfrm>
            <a:off x="5988050" y="3261519"/>
            <a:ext cx="171450" cy="101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03" name="Oval 1227"/>
          <p:cNvSpPr>
            <a:spLocks noChangeArrowheads="1"/>
          </p:cNvSpPr>
          <p:nvPr/>
        </p:nvSpPr>
        <p:spPr bwMode="auto">
          <a:xfrm>
            <a:off x="5589588" y="3271044"/>
            <a:ext cx="125412" cy="730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04" name="Oval 1228"/>
          <p:cNvSpPr>
            <a:spLocks noChangeArrowheads="1"/>
          </p:cNvSpPr>
          <p:nvPr/>
        </p:nvSpPr>
        <p:spPr bwMode="auto">
          <a:xfrm>
            <a:off x="5575300" y="3205957"/>
            <a:ext cx="125413" cy="746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05" name="Oval 1229"/>
          <p:cNvSpPr>
            <a:spLocks noChangeArrowheads="1"/>
          </p:cNvSpPr>
          <p:nvPr/>
        </p:nvSpPr>
        <p:spPr bwMode="auto">
          <a:xfrm>
            <a:off x="5635625" y="3132932"/>
            <a:ext cx="203200" cy="1206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06" name="Oval 1230"/>
          <p:cNvSpPr>
            <a:spLocks noChangeArrowheads="1"/>
          </p:cNvSpPr>
          <p:nvPr/>
        </p:nvSpPr>
        <p:spPr bwMode="auto">
          <a:xfrm>
            <a:off x="5818188" y="3280569"/>
            <a:ext cx="204787" cy="11906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07" name="Oval 1231"/>
          <p:cNvSpPr>
            <a:spLocks noChangeArrowheads="1"/>
          </p:cNvSpPr>
          <p:nvPr/>
        </p:nvSpPr>
        <p:spPr bwMode="auto">
          <a:xfrm>
            <a:off x="6078538" y="3142457"/>
            <a:ext cx="157162" cy="920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08" name="Oval 1232"/>
          <p:cNvSpPr>
            <a:spLocks noChangeArrowheads="1"/>
          </p:cNvSpPr>
          <p:nvPr/>
        </p:nvSpPr>
        <p:spPr bwMode="auto">
          <a:xfrm>
            <a:off x="6032500" y="3105944"/>
            <a:ext cx="141288" cy="825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09" name="Freeform 1233"/>
          <p:cNvSpPr>
            <a:spLocks/>
          </p:cNvSpPr>
          <p:nvPr/>
        </p:nvSpPr>
        <p:spPr bwMode="auto">
          <a:xfrm>
            <a:off x="5595938" y="3128169"/>
            <a:ext cx="587375" cy="234950"/>
          </a:xfrm>
          <a:custGeom>
            <a:avLst/>
            <a:gdLst>
              <a:gd name="T0" fmla="*/ 2147483647 w 833"/>
              <a:gd name="T1" fmla="*/ 2147483647 h 309"/>
              <a:gd name="T2" fmla="*/ 2147483647 w 833"/>
              <a:gd name="T3" fmla="*/ 2147483647 h 309"/>
              <a:gd name="T4" fmla="*/ 2147483647 w 833"/>
              <a:gd name="T5" fmla="*/ 2147483647 h 309"/>
              <a:gd name="T6" fmla="*/ 2147483647 w 833"/>
              <a:gd name="T7" fmla="*/ 0 h 309"/>
              <a:gd name="T8" fmla="*/ 2147483647 w 833"/>
              <a:gd name="T9" fmla="*/ 2147483647 h 309"/>
              <a:gd name="T10" fmla="*/ 2147483647 w 833"/>
              <a:gd name="T11" fmla="*/ 2147483647 h 309"/>
              <a:gd name="T12" fmla="*/ 2147483647 w 833"/>
              <a:gd name="T13" fmla="*/ 2147483647 h 309"/>
              <a:gd name="T14" fmla="*/ 2147483647 w 833"/>
              <a:gd name="T15" fmla="*/ 2147483647 h 309"/>
              <a:gd name="T16" fmla="*/ 2147483647 w 833"/>
              <a:gd name="T17" fmla="*/ 2147483647 h 309"/>
              <a:gd name="T18" fmla="*/ 2147483647 w 833"/>
              <a:gd name="T19" fmla="*/ 2147483647 h 309"/>
              <a:gd name="T20" fmla="*/ 2147483647 w 833"/>
              <a:gd name="T21" fmla="*/ 2147483647 h 309"/>
              <a:gd name="T22" fmla="*/ 2147483647 w 833"/>
              <a:gd name="T23" fmla="*/ 2147483647 h 309"/>
              <a:gd name="T24" fmla="*/ 2147483647 w 833"/>
              <a:gd name="T25" fmla="*/ 2147483647 h 309"/>
              <a:gd name="T26" fmla="*/ 2147483647 w 833"/>
              <a:gd name="T27" fmla="*/ 2147483647 h 309"/>
              <a:gd name="T28" fmla="*/ 2147483647 w 833"/>
              <a:gd name="T29" fmla="*/ 2147483647 h 309"/>
              <a:gd name="T30" fmla="*/ 2147483647 w 833"/>
              <a:gd name="T31" fmla="*/ 2147483647 h 309"/>
              <a:gd name="T32" fmla="*/ 2147483647 w 833"/>
              <a:gd name="T33" fmla="*/ 2147483647 h 309"/>
              <a:gd name="T34" fmla="*/ 0 w 833"/>
              <a:gd name="T35" fmla="*/ 2147483647 h 309"/>
              <a:gd name="T36" fmla="*/ 2147483647 w 833"/>
              <a:gd name="T37" fmla="*/ 2147483647 h 3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33"/>
              <a:gd name="T58" fmla="*/ 0 h 309"/>
              <a:gd name="T59" fmla="*/ 833 w 833"/>
              <a:gd name="T60" fmla="*/ 309 h 30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33" h="309">
                <a:moveTo>
                  <a:pt x="256" y="30"/>
                </a:moveTo>
                <a:lnTo>
                  <a:pt x="291" y="8"/>
                </a:lnTo>
                <a:lnTo>
                  <a:pt x="445" y="9"/>
                </a:lnTo>
                <a:lnTo>
                  <a:pt x="555" y="0"/>
                </a:lnTo>
                <a:lnTo>
                  <a:pt x="695" y="36"/>
                </a:lnTo>
                <a:lnTo>
                  <a:pt x="763" y="26"/>
                </a:lnTo>
                <a:lnTo>
                  <a:pt x="802" y="30"/>
                </a:lnTo>
                <a:lnTo>
                  <a:pt x="810" y="122"/>
                </a:lnTo>
                <a:lnTo>
                  <a:pt x="832" y="136"/>
                </a:lnTo>
                <a:lnTo>
                  <a:pt x="768" y="207"/>
                </a:lnTo>
                <a:lnTo>
                  <a:pt x="697" y="159"/>
                </a:lnTo>
                <a:lnTo>
                  <a:pt x="679" y="183"/>
                </a:lnTo>
                <a:lnTo>
                  <a:pt x="580" y="280"/>
                </a:lnTo>
                <a:lnTo>
                  <a:pt x="251" y="308"/>
                </a:lnTo>
                <a:lnTo>
                  <a:pt x="81" y="289"/>
                </a:lnTo>
                <a:lnTo>
                  <a:pt x="27" y="228"/>
                </a:lnTo>
                <a:lnTo>
                  <a:pt x="27" y="166"/>
                </a:lnTo>
                <a:lnTo>
                  <a:pt x="0" y="114"/>
                </a:lnTo>
                <a:lnTo>
                  <a:pt x="256" y="3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3310" name="Rectangle 1234"/>
          <p:cNvSpPr>
            <a:spLocks noChangeArrowheads="1"/>
          </p:cNvSpPr>
          <p:nvPr/>
        </p:nvSpPr>
        <p:spPr bwMode="auto">
          <a:xfrm>
            <a:off x="5643563" y="3182144"/>
            <a:ext cx="5048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1000">
                <a:latin typeface="Tahoma" pitchFamily="34" charset="0"/>
              </a:rPr>
              <a:t>ISDN</a:t>
            </a:r>
            <a:endParaRPr lang="en-US" sz="1000" b="0">
              <a:latin typeface="Tahoma" pitchFamily="34" charset="0"/>
            </a:endParaRPr>
          </a:p>
        </p:txBody>
      </p:sp>
      <p:sp>
        <p:nvSpPr>
          <p:cNvPr id="3311" name="Rectangle 1235"/>
          <p:cNvSpPr>
            <a:spLocks noChangeArrowheads="1"/>
          </p:cNvSpPr>
          <p:nvPr/>
        </p:nvSpPr>
        <p:spPr bwMode="auto">
          <a:xfrm>
            <a:off x="5984875" y="3791744"/>
            <a:ext cx="538163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algn="ctr"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Systém</a:t>
            </a:r>
          </a:p>
          <a:p>
            <a:pPr algn="ctr" defTabSz="584200">
              <a:lnSpc>
                <a:spcPct val="90000"/>
              </a:lnSpc>
            </a:pPr>
            <a:r>
              <a:rPr lang="en-US" sz="800">
                <a:latin typeface="Tahoma" pitchFamily="34" charset="0"/>
              </a:rPr>
              <a:t>(PBX</a:t>
            </a:r>
            <a:r>
              <a:rPr lang="en-US">
                <a:latin typeface="Tahoma" pitchFamily="34" charset="0"/>
              </a:rPr>
              <a:t>)</a:t>
            </a:r>
            <a:endParaRPr lang="en-US" sz="1400">
              <a:latin typeface="Tahoma" pitchFamily="34" charset="0"/>
            </a:endParaRPr>
          </a:p>
        </p:txBody>
      </p:sp>
      <p:grpSp>
        <p:nvGrpSpPr>
          <p:cNvPr id="3312" name="Group 1236"/>
          <p:cNvGrpSpPr>
            <a:grpSpLocks/>
          </p:cNvGrpSpPr>
          <p:nvPr/>
        </p:nvGrpSpPr>
        <p:grpSpPr bwMode="auto">
          <a:xfrm>
            <a:off x="6348413" y="3258344"/>
            <a:ext cx="304800" cy="609600"/>
            <a:chOff x="5216" y="1666"/>
            <a:chExt cx="433" cy="799"/>
          </a:xfrm>
        </p:grpSpPr>
        <p:sp>
          <p:nvSpPr>
            <p:cNvPr id="3373" name="Freeform 1237"/>
            <p:cNvSpPr>
              <a:spLocks/>
            </p:cNvSpPr>
            <p:nvPr/>
          </p:nvSpPr>
          <p:spPr bwMode="auto">
            <a:xfrm>
              <a:off x="5216" y="1785"/>
              <a:ext cx="247" cy="670"/>
            </a:xfrm>
            <a:custGeom>
              <a:avLst/>
              <a:gdLst>
                <a:gd name="T0" fmla="*/ 0 w 247"/>
                <a:gd name="T1" fmla="*/ 513 h 670"/>
                <a:gd name="T2" fmla="*/ 246 w 247"/>
                <a:gd name="T3" fmla="*/ 669 h 670"/>
                <a:gd name="T4" fmla="*/ 246 w 247"/>
                <a:gd name="T5" fmla="*/ 156 h 670"/>
                <a:gd name="T6" fmla="*/ 0 w 247"/>
                <a:gd name="T7" fmla="*/ 0 h 670"/>
                <a:gd name="T8" fmla="*/ 0 w 247"/>
                <a:gd name="T9" fmla="*/ 513 h 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7"/>
                <a:gd name="T16" fmla="*/ 0 h 670"/>
                <a:gd name="T17" fmla="*/ 247 w 247"/>
                <a:gd name="T18" fmla="*/ 670 h 6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7" h="670">
                  <a:moveTo>
                    <a:pt x="0" y="513"/>
                  </a:moveTo>
                  <a:lnTo>
                    <a:pt x="246" y="669"/>
                  </a:lnTo>
                  <a:lnTo>
                    <a:pt x="246" y="156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solidFill>
              <a:srgbClr val="DFDFD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74" name="Freeform 1238"/>
            <p:cNvSpPr>
              <a:spLocks/>
            </p:cNvSpPr>
            <p:nvPr/>
          </p:nvSpPr>
          <p:spPr bwMode="auto">
            <a:xfrm>
              <a:off x="5462" y="1823"/>
              <a:ext cx="185" cy="632"/>
            </a:xfrm>
            <a:custGeom>
              <a:avLst/>
              <a:gdLst>
                <a:gd name="T0" fmla="*/ 0 w 185"/>
                <a:gd name="T1" fmla="*/ 631 h 632"/>
                <a:gd name="T2" fmla="*/ 184 w 185"/>
                <a:gd name="T3" fmla="*/ 513 h 632"/>
                <a:gd name="T4" fmla="*/ 184 w 185"/>
                <a:gd name="T5" fmla="*/ 0 h 632"/>
                <a:gd name="T6" fmla="*/ 0 w 185"/>
                <a:gd name="T7" fmla="*/ 118 h 632"/>
                <a:gd name="T8" fmla="*/ 0 w 185"/>
                <a:gd name="T9" fmla="*/ 631 h 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632"/>
                <a:gd name="T17" fmla="*/ 185 w 185"/>
                <a:gd name="T18" fmla="*/ 632 h 6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632">
                  <a:moveTo>
                    <a:pt x="0" y="631"/>
                  </a:moveTo>
                  <a:lnTo>
                    <a:pt x="184" y="513"/>
                  </a:lnTo>
                  <a:lnTo>
                    <a:pt x="184" y="0"/>
                  </a:lnTo>
                  <a:lnTo>
                    <a:pt x="0" y="118"/>
                  </a:lnTo>
                  <a:lnTo>
                    <a:pt x="0" y="631"/>
                  </a:lnTo>
                </a:path>
              </a:pathLst>
            </a:custGeom>
            <a:solidFill>
              <a:srgbClr val="9F9F9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75" name="Freeform 1239"/>
            <p:cNvSpPr>
              <a:spLocks/>
            </p:cNvSpPr>
            <p:nvPr/>
          </p:nvSpPr>
          <p:spPr bwMode="auto">
            <a:xfrm>
              <a:off x="5216" y="1785"/>
              <a:ext cx="247" cy="670"/>
            </a:xfrm>
            <a:custGeom>
              <a:avLst/>
              <a:gdLst>
                <a:gd name="T0" fmla="*/ 0 w 247"/>
                <a:gd name="T1" fmla="*/ 513 h 670"/>
                <a:gd name="T2" fmla="*/ 246 w 247"/>
                <a:gd name="T3" fmla="*/ 669 h 670"/>
                <a:gd name="T4" fmla="*/ 246 w 247"/>
                <a:gd name="T5" fmla="*/ 156 h 670"/>
                <a:gd name="T6" fmla="*/ 0 w 247"/>
                <a:gd name="T7" fmla="*/ 0 h 670"/>
                <a:gd name="T8" fmla="*/ 0 w 247"/>
                <a:gd name="T9" fmla="*/ 513 h 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7"/>
                <a:gd name="T16" fmla="*/ 0 h 670"/>
                <a:gd name="T17" fmla="*/ 247 w 247"/>
                <a:gd name="T18" fmla="*/ 670 h 6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7" h="670">
                  <a:moveTo>
                    <a:pt x="0" y="513"/>
                  </a:moveTo>
                  <a:lnTo>
                    <a:pt x="246" y="669"/>
                  </a:lnTo>
                  <a:lnTo>
                    <a:pt x="246" y="156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76" name="Freeform 1240"/>
            <p:cNvSpPr>
              <a:spLocks/>
            </p:cNvSpPr>
            <p:nvPr/>
          </p:nvSpPr>
          <p:spPr bwMode="auto">
            <a:xfrm>
              <a:off x="5462" y="1823"/>
              <a:ext cx="185" cy="632"/>
            </a:xfrm>
            <a:custGeom>
              <a:avLst/>
              <a:gdLst>
                <a:gd name="T0" fmla="*/ 0 w 185"/>
                <a:gd name="T1" fmla="*/ 631 h 632"/>
                <a:gd name="T2" fmla="*/ 184 w 185"/>
                <a:gd name="T3" fmla="*/ 513 h 632"/>
                <a:gd name="T4" fmla="*/ 184 w 185"/>
                <a:gd name="T5" fmla="*/ 0 h 632"/>
                <a:gd name="T6" fmla="*/ 0 w 185"/>
                <a:gd name="T7" fmla="*/ 118 h 632"/>
                <a:gd name="T8" fmla="*/ 0 w 185"/>
                <a:gd name="T9" fmla="*/ 631 h 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632"/>
                <a:gd name="T17" fmla="*/ 185 w 185"/>
                <a:gd name="T18" fmla="*/ 632 h 6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632">
                  <a:moveTo>
                    <a:pt x="0" y="631"/>
                  </a:moveTo>
                  <a:lnTo>
                    <a:pt x="184" y="513"/>
                  </a:lnTo>
                  <a:lnTo>
                    <a:pt x="184" y="0"/>
                  </a:lnTo>
                  <a:lnTo>
                    <a:pt x="0" y="118"/>
                  </a:lnTo>
                  <a:lnTo>
                    <a:pt x="0" y="63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77" name="Freeform 1241"/>
            <p:cNvSpPr>
              <a:spLocks/>
            </p:cNvSpPr>
            <p:nvPr/>
          </p:nvSpPr>
          <p:spPr bwMode="auto">
            <a:xfrm>
              <a:off x="5232" y="1795"/>
              <a:ext cx="215" cy="649"/>
            </a:xfrm>
            <a:custGeom>
              <a:avLst/>
              <a:gdLst>
                <a:gd name="T0" fmla="*/ 0 w 215"/>
                <a:gd name="T1" fmla="*/ 513 h 649"/>
                <a:gd name="T2" fmla="*/ 214 w 215"/>
                <a:gd name="T3" fmla="*/ 648 h 649"/>
                <a:gd name="T4" fmla="*/ 214 w 215"/>
                <a:gd name="T5" fmla="*/ 138 h 649"/>
                <a:gd name="T6" fmla="*/ 0 w 215"/>
                <a:gd name="T7" fmla="*/ 0 h 649"/>
                <a:gd name="T8" fmla="*/ 0 w 215"/>
                <a:gd name="T9" fmla="*/ 513 h 6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5"/>
                <a:gd name="T16" fmla="*/ 0 h 649"/>
                <a:gd name="T17" fmla="*/ 215 w 215"/>
                <a:gd name="T18" fmla="*/ 649 h 6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5" h="649">
                  <a:moveTo>
                    <a:pt x="0" y="513"/>
                  </a:moveTo>
                  <a:lnTo>
                    <a:pt x="214" y="648"/>
                  </a:lnTo>
                  <a:lnTo>
                    <a:pt x="214" y="138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78" name="Freeform 1242"/>
            <p:cNvSpPr>
              <a:spLocks/>
            </p:cNvSpPr>
            <p:nvPr/>
          </p:nvSpPr>
          <p:spPr bwMode="auto">
            <a:xfrm>
              <a:off x="5232" y="1795"/>
              <a:ext cx="215" cy="649"/>
            </a:xfrm>
            <a:custGeom>
              <a:avLst/>
              <a:gdLst>
                <a:gd name="T0" fmla="*/ 0 w 215"/>
                <a:gd name="T1" fmla="*/ 513 h 649"/>
                <a:gd name="T2" fmla="*/ 214 w 215"/>
                <a:gd name="T3" fmla="*/ 648 h 649"/>
                <a:gd name="T4" fmla="*/ 214 w 215"/>
                <a:gd name="T5" fmla="*/ 138 h 649"/>
                <a:gd name="T6" fmla="*/ 0 w 215"/>
                <a:gd name="T7" fmla="*/ 0 h 649"/>
                <a:gd name="T8" fmla="*/ 0 w 215"/>
                <a:gd name="T9" fmla="*/ 513 h 6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5"/>
                <a:gd name="T16" fmla="*/ 0 h 649"/>
                <a:gd name="T17" fmla="*/ 215 w 215"/>
                <a:gd name="T18" fmla="*/ 649 h 6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5" h="649">
                  <a:moveTo>
                    <a:pt x="0" y="513"/>
                  </a:moveTo>
                  <a:lnTo>
                    <a:pt x="214" y="648"/>
                  </a:lnTo>
                  <a:lnTo>
                    <a:pt x="214" y="138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79" name="Freeform 1243"/>
            <p:cNvSpPr>
              <a:spLocks/>
            </p:cNvSpPr>
            <p:nvPr/>
          </p:nvSpPr>
          <p:spPr bwMode="auto">
            <a:xfrm>
              <a:off x="5416" y="2426"/>
              <a:ext cx="31" cy="39"/>
            </a:xfrm>
            <a:custGeom>
              <a:avLst/>
              <a:gdLst>
                <a:gd name="T0" fmla="*/ 30 w 31"/>
                <a:gd name="T1" fmla="*/ 17 h 39"/>
                <a:gd name="T2" fmla="*/ 0 w 31"/>
                <a:gd name="T3" fmla="*/ 0 h 39"/>
                <a:gd name="T4" fmla="*/ 0 w 31"/>
                <a:gd name="T5" fmla="*/ 17 h 39"/>
                <a:gd name="T6" fmla="*/ 30 w 31"/>
                <a:gd name="T7" fmla="*/ 38 h 39"/>
                <a:gd name="T8" fmla="*/ 30 w 31"/>
                <a:gd name="T9" fmla="*/ 1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9"/>
                <a:gd name="T17" fmla="*/ 31 w 31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9">
                  <a:moveTo>
                    <a:pt x="30" y="17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30" y="38"/>
                  </a:lnTo>
                  <a:lnTo>
                    <a:pt x="30" y="1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80" name="Freeform 1244"/>
            <p:cNvSpPr>
              <a:spLocks/>
            </p:cNvSpPr>
            <p:nvPr/>
          </p:nvSpPr>
          <p:spPr bwMode="auto">
            <a:xfrm>
              <a:off x="5446" y="2443"/>
              <a:ext cx="18" cy="22"/>
            </a:xfrm>
            <a:custGeom>
              <a:avLst/>
              <a:gdLst>
                <a:gd name="T0" fmla="*/ 0 w 18"/>
                <a:gd name="T1" fmla="*/ 0 h 22"/>
                <a:gd name="T2" fmla="*/ 0 w 18"/>
                <a:gd name="T3" fmla="*/ 21 h 22"/>
                <a:gd name="T4" fmla="*/ 17 w 18"/>
                <a:gd name="T5" fmla="*/ 11 h 22"/>
                <a:gd name="T6" fmla="*/ 0 w 18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22"/>
                <a:gd name="T14" fmla="*/ 18 w 18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22">
                  <a:moveTo>
                    <a:pt x="0" y="0"/>
                  </a:moveTo>
                  <a:lnTo>
                    <a:pt x="0" y="21"/>
                  </a:lnTo>
                  <a:lnTo>
                    <a:pt x="17" y="1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grpSp>
          <p:nvGrpSpPr>
            <p:cNvPr id="3381" name="Group 1245"/>
            <p:cNvGrpSpPr>
              <a:grpSpLocks/>
            </p:cNvGrpSpPr>
            <p:nvPr/>
          </p:nvGrpSpPr>
          <p:grpSpPr bwMode="auto">
            <a:xfrm>
              <a:off x="5216" y="1666"/>
              <a:ext cx="433" cy="681"/>
              <a:chOff x="5216" y="1666"/>
              <a:chExt cx="433" cy="681"/>
            </a:xfrm>
          </p:grpSpPr>
          <p:sp>
            <p:nvSpPr>
              <p:cNvPr id="3382" name="Freeform 1246"/>
              <p:cNvSpPr>
                <a:spLocks/>
              </p:cNvSpPr>
              <p:nvPr/>
            </p:nvSpPr>
            <p:spPr bwMode="auto">
              <a:xfrm>
                <a:off x="5216" y="1666"/>
                <a:ext cx="431" cy="276"/>
              </a:xfrm>
              <a:custGeom>
                <a:avLst/>
                <a:gdLst>
                  <a:gd name="T0" fmla="*/ 0 w 431"/>
                  <a:gd name="T1" fmla="*/ 119 h 276"/>
                  <a:gd name="T2" fmla="*/ 245 w 431"/>
                  <a:gd name="T3" fmla="*/ 275 h 276"/>
                  <a:gd name="T4" fmla="*/ 430 w 431"/>
                  <a:gd name="T5" fmla="*/ 157 h 276"/>
                  <a:gd name="T6" fmla="*/ 184 w 431"/>
                  <a:gd name="T7" fmla="*/ 0 h 276"/>
                  <a:gd name="T8" fmla="*/ 0 w 431"/>
                  <a:gd name="T9" fmla="*/ 119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276"/>
                  <a:gd name="T17" fmla="*/ 431 w 431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276">
                    <a:moveTo>
                      <a:pt x="0" y="119"/>
                    </a:moveTo>
                    <a:lnTo>
                      <a:pt x="245" y="275"/>
                    </a:lnTo>
                    <a:lnTo>
                      <a:pt x="430" y="157"/>
                    </a:lnTo>
                    <a:lnTo>
                      <a:pt x="184" y="0"/>
                    </a:lnTo>
                    <a:lnTo>
                      <a:pt x="0" y="119"/>
                    </a:lnTo>
                  </a:path>
                </a:pathLst>
              </a:custGeom>
              <a:solidFill>
                <a:srgbClr val="DFDFD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83" name="Freeform 1247"/>
              <p:cNvSpPr>
                <a:spLocks/>
              </p:cNvSpPr>
              <p:nvPr/>
            </p:nvSpPr>
            <p:spPr bwMode="auto">
              <a:xfrm>
                <a:off x="5216" y="1666"/>
                <a:ext cx="431" cy="276"/>
              </a:xfrm>
              <a:custGeom>
                <a:avLst/>
                <a:gdLst>
                  <a:gd name="T0" fmla="*/ 0 w 431"/>
                  <a:gd name="T1" fmla="*/ 119 h 276"/>
                  <a:gd name="T2" fmla="*/ 245 w 431"/>
                  <a:gd name="T3" fmla="*/ 275 h 276"/>
                  <a:gd name="T4" fmla="*/ 430 w 431"/>
                  <a:gd name="T5" fmla="*/ 157 h 276"/>
                  <a:gd name="T6" fmla="*/ 184 w 431"/>
                  <a:gd name="T7" fmla="*/ 0 h 276"/>
                  <a:gd name="T8" fmla="*/ 0 w 431"/>
                  <a:gd name="T9" fmla="*/ 119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276"/>
                  <a:gd name="T17" fmla="*/ 431 w 431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276">
                    <a:moveTo>
                      <a:pt x="0" y="119"/>
                    </a:moveTo>
                    <a:lnTo>
                      <a:pt x="245" y="275"/>
                    </a:lnTo>
                    <a:lnTo>
                      <a:pt x="430" y="157"/>
                    </a:lnTo>
                    <a:lnTo>
                      <a:pt x="184" y="0"/>
                    </a:lnTo>
                    <a:lnTo>
                      <a:pt x="0" y="119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84" name="Freeform 1248"/>
              <p:cNvSpPr>
                <a:spLocks/>
              </p:cNvSpPr>
              <p:nvPr/>
            </p:nvSpPr>
            <p:spPr bwMode="auto">
              <a:xfrm>
                <a:off x="5216" y="1843"/>
                <a:ext cx="247" cy="179"/>
              </a:xfrm>
              <a:custGeom>
                <a:avLst/>
                <a:gdLst>
                  <a:gd name="T0" fmla="*/ 0 w 247"/>
                  <a:gd name="T1" fmla="*/ 0 h 179"/>
                  <a:gd name="T2" fmla="*/ 0 w 247"/>
                  <a:gd name="T3" fmla="*/ 21 h 179"/>
                  <a:gd name="T4" fmla="*/ 246 w 247"/>
                  <a:gd name="T5" fmla="*/ 178 h 179"/>
                  <a:gd name="T6" fmla="*/ 246 w 247"/>
                  <a:gd name="T7" fmla="*/ 159 h 179"/>
                  <a:gd name="T8" fmla="*/ 0 w 247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7"/>
                  <a:gd name="T16" fmla="*/ 0 h 179"/>
                  <a:gd name="T17" fmla="*/ 247 w 247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7" h="179">
                    <a:moveTo>
                      <a:pt x="0" y="0"/>
                    </a:moveTo>
                    <a:lnTo>
                      <a:pt x="0" y="21"/>
                    </a:lnTo>
                    <a:lnTo>
                      <a:pt x="246" y="178"/>
                    </a:lnTo>
                    <a:lnTo>
                      <a:pt x="246" y="15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FDFD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85" name="Freeform 1249"/>
              <p:cNvSpPr>
                <a:spLocks/>
              </p:cNvSpPr>
              <p:nvPr/>
            </p:nvSpPr>
            <p:spPr bwMode="auto">
              <a:xfrm>
                <a:off x="5216" y="1843"/>
                <a:ext cx="247" cy="179"/>
              </a:xfrm>
              <a:custGeom>
                <a:avLst/>
                <a:gdLst>
                  <a:gd name="T0" fmla="*/ 0 w 247"/>
                  <a:gd name="T1" fmla="*/ 0 h 179"/>
                  <a:gd name="T2" fmla="*/ 0 w 247"/>
                  <a:gd name="T3" fmla="*/ 21 h 179"/>
                  <a:gd name="T4" fmla="*/ 246 w 247"/>
                  <a:gd name="T5" fmla="*/ 178 h 179"/>
                  <a:gd name="T6" fmla="*/ 246 w 247"/>
                  <a:gd name="T7" fmla="*/ 159 h 179"/>
                  <a:gd name="T8" fmla="*/ 0 w 247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7"/>
                  <a:gd name="T16" fmla="*/ 0 h 179"/>
                  <a:gd name="T17" fmla="*/ 247 w 247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7" h="179">
                    <a:moveTo>
                      <a:pt x="0" y="0"/>
                    </a:moveTo>
                    <a:lnTo>
                      <a:pt x="0" y="21"/>
                    </a:lnTo>
                    <a:lnTo>
                      <a:pt x="246" y="178"/>
                    </a:lnTo>
                    <a:lnTo>
                      <a:pt x="246" y="159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86" name="Freeform 1250"/>
              <p:cNvSpPr>
                <a:spLocks/>
              </p:cNvSpPr>
              <p:nvPr/>
            </p:nvSpPr>
            <p:spPr bwMode="auto">
              <a:xfrm>
                <a:off x="5232" y="1861"/>
                <a:ext cx="19" cy="17"/>
              </a:xfrm>
              <a:custGeom>
                <a:avLst/>
                <a:gdLst>
                  <a:gd name="T0" fmla="*/ 0 w 19"/>
                  <a:gd name="T1" fmla="*/ 0 h 17"/>
                  <a:gd name="T2" fmla="*/ 0 w 19"/>
                  <a:gd name="T3" fmla="*/ 5 h 17"/>
                  <a:gd name="T4" fmla="*/ 18 w 19"/>
                  <a:gd name="T5" fmla="*/ 16 h 17"/>
                  <a:gd name="T6" fmla="*/ 18 w 19"/>
                  <a:gd name="T7" fmla="*/ 11 h 17"/>
                  <a:gd name="T8" fmla="*/ 0 w 19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7"/>
                  <a:gd name="T17" fmla="*/ 19 w 19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7">
                    <a:moveTo>
                      <a:pt x="0" y="0"/>
                    </a:moveTo>
                    <a:lnTo>
                      <a:pt x="0" y="5"/>
                    </a:lnTo>
                    <a:lnTo>
                      <a:pt x="18" y="16"/>
                    </a:lnTo>
                    <a:lnTo>
                      <a:pt x="18" y="1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87" name="Freeform 1251"/>
              <p:cNvSpPr>
                <a:spLocks/>
              </p:cNvSpPr>
              <p:nvPr/>
            </p:nvSpPr>
            <p:spPr bwMode="auto">
              <a:xfrm>
                <a:off x="5232" y="2308"/>
                <a:ext cx="34" cy="39"/>
              </a:xfrm>
              <a:custGeom>
                <a:avLst/>
                <a:gdLst>
                  <a:gd name="T0" fmla="*/ 33 w 34"/>
                  <a:gd name="T1" fmla="*/ 18 h 39"/>
                  <a:gd name="T2" fmla="*/ 0 w 34"/>
                  <a:gd name="T3" fmla="*/ 0 h 39"/>
                  <a:gd name="T4" fmla="*/ 0 w 34"/>
                  <a:gd name="T5" fmla="*/ 18 h 39"/>
                  <a:gd name="T6" fmla="*/ 33 w 34"/>
                  <a:gd name="T7" fmla="*/ 38 h 39"/>
                  <a:gd name="T8" fmla="*/ 33 w 34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39"/>
                  <a:gd name="T17" fmla="*/ 34 w 34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39">
                    <a:moveTo>
                      <a:pt x="33" y="18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33" y="38"/>
                    </a:lnTo>
                    <a:lnTo>
                      <a:pt x="33" y="1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88" name="Freeform 1252"/>
              <p:cNvSpPr>
                <a:spLocks/>
              </p:cNvSpPr>
              <p:nvPr/>
            </p:nvSpPr>
            <p:spPr bwMode="auto">
              <a:xfrm>
                <a:off x="5265" y="2326"/>
                <a:ext cx="18" cy="21"/>
              </a:xfrm>
              <a:custGeom>
                <a:avLst/>
                <a:gdLst>
                  <a:gd name="T0" fmla="*/ 0 w 18"/>
                  <a:gd name="T1" fmla="*/ 0 h 21"/>
                  <a:gd name="T2" fmla="*/ 0 w 18"/>
                  <a:gd name="T3" fmla="*/ 20 h 21"/>
                  <a:gd name="T4" fmla="*/ 17 w 18"/>
                  <a:gd name="T5" fmla="*/ 10 h 21"/>
                  <a:gd name="T6" fmla="*/ 0 w 1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1"/>
                  <a:gd name="T14" fmla="*/ 18 w 1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1">
                    <a:moveTo>
                      <a:pt x="0" y="0"/>
                    </a:moveTo>
                    <a:lnTo>
                      <a:pt x="0" y="20"/>
                    </a:lnTo>
                    <a:lnTo>
                      <a:pt x="17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89" name="Freeform 1253"/>
              <p:cNvSpPr>
                <a:spLocks/>
              </p:cNvSpPr>
              <p:nvPr/>
            </p:nvSpPr>
            <p:spPr bwMode="auto">
              <a:xfrm>
                <a:off x="5462" y="1882"/>
                <a:ext cx="185" cy="140"/>
              </a:xfrm>
              <a:custGeom>
                <a:avLst/>
                <a:gdLst>
                  <a:gd name="T0" fmla="*/ 0 w 185"/>
                  <a:gd name="T1" fmla="*/ 139 h 140"/>
                  <a:gd name="T2" fmla="*/ 184 w 185"/>
                  <a:gd name="T3" fmla="*/ 21 h 140"/>
                  <a:gd name="T4" fmla="*/ 184 w 185"/>
                  <a:gd name="T5" fmla="*/ 0 h 140"/>
                  <a:gd name="T6" fmla="*/ 0 w 185"/>
                  <a:gd name="T7" fmla="*/ 120 h 140"/>
                  <a:gd name="T8" fmla="*/ 0 w 185"/>
                  <a:gd name="T9" fmla="*/ 139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40"/>
                  <a:gd name="T17" fmla="*/ 185 w 185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40">
                    <a:moveTo>
                      <a:pt x="0" y="139"/>
                    </a:moveTo>
                    <a:lnTo>
                      <a:pt x="184" y="21"/>
                    </a:lnTo>
                    <a:lnTo>
                      <a:pt x="184" y="0"/>
                    </a:lnTo>
                    <a:lnTo>
                      <a:pt x="0" y="120"/>
                    </a:lnTo>
                    <a:lnTo>
                      <a:pt x="0" y="139"/>
                    </a:lnTo>
                  </a:path>
                </a:pathLst>
              </a:custGeom>
              <a:solidFill>
                <a:srgbClr val="BFBFB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90" name="Freeform 1254"/>
              <p:cNvSpPr>
                <a:spLocks/>
              </p:cNvSpPr>
              <p:nvPr/>
            </p:nvSpPr>
            <p:spPr bwMode="auto">
              <a:xfrm>
                <a:off x="5462" y="1882"/>
                <a:ext cx="185" cy="140"/>
              </a:xfrm>
              <a:custGeom>
                <a:avLst/>
                <a:gdLst>
                  <a:gd name="T0" fmla="*/ 0 w 185"/>
                  <a:gd name="T1" fmla="*/ 139 h 140"/>
                  <a:gd name="T2" fmla="*/ 184 w 185"/>
                  <a:gd name="T3" fmla="*/ 21 h 140"/>
                  <a:gd name="T4" fmla="*/ 184 w 185"/>
                  <a:gd name="T5" fmla="*/ 0 h 140"/>
                  <a:gd name="T6" fmla="*/ 0 w 185"/>
                  <a:gd name="T7" fmla="*/ 120 h 140"/>
                  <a:gd name="T8" fmla="*/ 0 w 185"/>
                  <a:gd name="T9" fmla="*/ 139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40"/>
                  <a:gd name="T17" fmla="*/ 185 w 185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40">
                    <a:moveTo>
                      <a:pt x="0" y="139"/>
                    </a:moveTo>
                    <a:lnTo>
                      <a:pt x="184" y="21"/>
                    </a:lnTo>
                    <a:lnTo>
                      <a:pt x="184" y="0"/>
                    </a:lnTo>
                    <a:lnTo>
                      <a:pt x="0" y="120"/>
                    </a:lnTo>
                    <a:lnTo>
                      <a:pt x="0" y="139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91" name="Freeform 1255"/>
              <p:cNvSpPr>
                <a:spLocks/>
              </p:cNvSpPr>
              <p:nvPr/>
            </p:nvSpPr>
            <p:spPr bwMode="auto">
              <a:xfrm>
                <a:off x="5462" y="1933"/>
                <a:ext cx="18" cy="70"/>
              </a:xfrm>
              <a:custGeom>
                <a:avLst/>
                <a:gdLst>
                  <a:gd name="T0" fmla="*/ 0 w 18"/>
                  <a:gd name="T1" fmla="*/ 8 h 70"/>
                  <a:gd name="T2" fmla="*/ 0 w 18"/>
                  <a:gd name="T3" fmla="*/ 69 h 70"/>
                  <a:gd name="T4" fmla="*/ 17 w 18"/>
                  <a:gd name="T5" fmla="*/ 59 h 70"/>
                  <a:gd name="T6" fmla="*/ 17 w 18"/>
                  <a:gd name="T7" fmla="*/ 0 h 70"/>
                  <a:gd name="T8" fmla="*/ 0 w 18"/>
                  <a:gd name="T9" fmla="*/ 8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0"/>
                  <a:gd name="T17" fmla="*/ 18 w 18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0">
                    <a:moveTo>
                      <a:pt x="0" y="8"/>
                    </a:moveTo>
                    <a:lnTo>
                      <a:pt x="0" y="69"/>
                    </a:lnTo>
                    <a:lnTo>
                      <a:pt x="17" y="59"/>
                    </a:lnTo>
                    <a:lnTo>
                      <a:pt x="17" y="0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BFBFB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92" name="Freeform 1256"/>
              <p:cNvSpPr>
                <a:spLocks/>
              </p:cNvSpPr>
              <p:nvPr/>
            </p:nvSpPr>
            <p:spPr bwMode="auto">
              <a:xfrm>
                <a:off x="5462" y="1933"/>
                <a:ext cx="18" cy="70"/>
              </a:xfrm>
              <a:custGeom>
                <a:avLst/>
                <a:gdLst>
                  <a:gd name="T0" fmla="*/ 0 w 18"/>
                  <a:gd name="T1" fmla="*/ 8 h 70"/>
                  <a:gd name="T2" fmla="*/ 0 w 18"/>
                  <a:gd name="T3" fmla="*/ 69 h 70"/>
                  <a:gd name="T4" fmla="*/ 17 w 18"/>
                  <a:gd name="T5" fmla="*/ 59 h 70"/>
                  <a:gd name="T6" fmla="*/ 17 w 18"/>
                  <a:gd name="T7" fmla="*/ 0 h 70"/>
                  <a:gd name="T8" fmla="*/ 0 w 18"/>
                  <a:gd name="T9" fmla="*/ 8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0"/>
                  <a:gd name="T17" fmla="*/ 18 w 18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0">
                    <a:moveTo>
                      <a:pt x="0" y="8"/>
                    </a:moveTo>
                    <a:lnTo>
                      <a:pt x="0" y="69"/>
                    </a:lnTo>
                    <a:lnTo>
                      <a:pt x="17" y="59"/>
                    </a:lnTo>
                    <a:lnTo>
                      <a:pt x="17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93" name="Freeform 1257"/>
              <p:cNvSpPr>
                <a:spLocks/>
              </p:cNvSpPr>
              <p:nvPr/>
            </p:nvSpPr>
            <p:spPr bwMode="auto">
              <a:xfrm>
                <a:off x="5631" y="1823"/>
                <a:ext cx="18" cy="70"/>
              </a:xfrm>
              <a:custGeom>
                <a:avLst/>
                <a:gdLst>
                  <a:gd name="T0" fmla="*/ 0 w 18"/>
                  <a:gd name="T1" fmla="*/ 10 h 70"/>
                  <a:gd name="T2" fmla="*/ 0 w 18"/>
                  <a:gd name="T3" fmla="*/ 69 h 70"/>
                  <a:gd name="T4" fmla="*/ 17 w 18"/>
                  <a:gd name="T5" fmla="*/ 59 h 70"/>
                  <a:gd name="T6" fmla="*/ 17 w 18"/>
                  <a:gd name="T7" fmla="*/ 0 h 70"/>
                  <a:gd name="T8" fmla="*/ 0 w 18"/>
                  <a:gd name="T9" fmla="*/ 1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0"/>
                  <a:gd name="T17" fmla="*/ 18 w 18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0">
                    <a:moveTo>
                      <a:pt x="0" y="10"/>
                    </a:moveTo>
                    <a:lnTo>
                      <a:pt x="0" y="69"/>
                    </a:lnTo>
                    <a:lnTo>
                      <a:pt x="17" y="59"/>
                    </a:lnTo>
                    <a:lnTo>
                      <a:pt x="17" y="0"/>
                    </a:lnTo>
                    <a:lnTo>
                      <a:pt x="0" y="10"/>
                    </a:lnTo>
                  </a:path>
                </a:pathLst>
              </a:custGeom>
              <a:solidFill>
                <a:srgbClr val="BFBFB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94" name="Freeform 1258"/>
              <p:cNvSpPr>
                <a:spLocks/>
              </p:cNvSpPr>
              <p:nvPr/>
            </p:nvSpPr>
            <p:spPr bwMode="auto">
              <a:xfrm>
                <a:off x="5631" y="1823"/>
                <a:ext cx="18" cy="70"/>
              </a:xfrm>
              <a:custGeom>
                <a:avLst/>
                <a:gdLst>
                  <a:gd name="T0" fmla="*/ 0 w 18"/>
                  <a:gd name="T1" fmla="*/ 10 h 70"/>
                  <a:gd name="T2" fmla="*/ 0 w 18"/>
                  <a:gd name="T3" fmla="*/ 69 h 70"/>
                  <a:gd name="T4" fmla="*/ 17 w 18"/>
                  <a:gd name="T5" fmla="*/ 59 h 70"/>
                  <a:gd name="T6" fmla="*/ 17 w 18"/>
                  <a:gd name="T7" fmla="*/ 0 h 70"/>
                  <a:gd name="T8" fmla="*/ 0 w 18"/>
                  <a:gd name="T9" fmla="*/ 1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0"/>
                  <a:gd name="T17" fmla="*/ 18 w 18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0">
                    <a:moveTo>
                      <a:pt x="0" y="10"/>
                    </a:moveTo>
                    <a:lnTo>
                      <a:pt x="0" y="69"/>
                    </a:lnTo>
                    <a:lnTo>
                      <a:pt x="17" y="59"/>
                    </a:lnTo>
                    <a:lnTo>
                      <a:pt x="17" y="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95" name="Line 1259"/>
              <p:cNvSpPr>
                <a:spLocks noChangeShapeType="1"/>
              </p:cNvSpPr>
              <p:nvPr/>
            </p:nvSpPr>
            <p:spPr bwMode="auto">
              <a:xfrm flipV="1">
                <a:off x="5462" y="2010"/>
                <a:ext cx="184" cy="1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96" name="Line 1260"/>
              <p:cNvSpPr>
                <a:spLocks noChangeShapeType="1"/>
              </p:cNvSpPr>
              <p:nvPr/>
            </p:nvSpPr>
            <p:spPr bwMode="auto">
              <a:xfrm flipV="1">
                <a:off x="5462" y="2120"/>
                <a:ext cx="184" cy="1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97" name="Line 1261"/>
              <p:cNvSpPr>
                <a:spLocks noChangeShapeType="1"/>
              </p:cNvSpPr>
              <p:nvPr/>
            </p:nvSpPr>
            <p:spPr bwMode="auto">
              <a:xfrm flipV="1">
                <a:off x="5462" y="2228"/>
                <a:ext cx="184" cy="1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98" name="Freeform 1262"/>
              <p:cNvSpPr>
                <a:spLocks/>
              </p:cNvSpPr>
              <p:nvPr/>
            </p:nvSpPr>
            <p:spPr bwMode="auto">
              <a:xfrm>
                <a:off x="5226" y="1672"/>
                <a:ext cx="412" cy="267"/>
              </a:xfrm>
              <a:custGeom>
                <a:avLst/>
                <a:gdLst>
                  <a:gd name="T0" fmla="*/ 0 w 412"/>
                  <a:gd name="T1" fmla="*/ 113 h 267"/>
                  <a:gd name="T2" fmla="*/ 235 w 412"/>
                  <a:gd name="T3" fmla="*/ 266 h 267"/>
                  <a:gd name="T4" fmla="*/ 411 w 412"/>
                  <a:gd name="T5" fmla="*/ 151 h 267"/>
                  <a:gd name="T6" fmla="*/ 174 w 412"/>
                  <a:gd name="T7" fmla="*/ 0 h 267"/>
                  <a:gd name="T8" fmla="*/ 0 w 412"/>
                  <a:gd name="T9" fmla="*/ 113 h 2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2"/>
                  <a:gd name="T16" fmla="*/ 0 h 267"/>
                  <a:gd name="T17" fmla="*/ 412 w 412"/>
                  <a:gd name="T18" fmla="*/ 267 h 2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2" h="267">
                    <a:moveTo>
                      <a:pt x="0" y="113"/>
                    </a:moveTo>
                    <a:lnTo>
                      <a:pt x="235" y="266"/>
                    </a:lnTo>
                    <a:lnTo>
                      <a:pt x="411" y="151"/>
                    </a:lnTo>
                    <a:lnTo>
                      <a:pt x="174" y="0"/>
                    </a:lnTo>
                    <a:lnTo>
                      <a:pt x="0" y="113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99" name="Freeform 1263"/>
              <p:cNvSpPr>
                <a:spLocks/>
              </p:cNvSpPr>
              <p:nvPr/>
            </p:nvSpPr>
            <p:spPr bwMode="auto">
              <a:xfrm>
                <a:off x="5433" y="1990"/>
                <a:ext cx="18" cy="17"/>
              </a:xfrm>
              <a:custGeom>
                <a:avLst/>
                <a:gdLst>
                  <a:gd name="T0" fmla="*/ 0 w 18"/>
                  <a:gd name="T1" fmla="*/ 0 h 17"/>
                  <a:gd name="T2" fmla="*/ 0 w 18"/>
                  <a:gd name="T3" fmla="*/ 6 h 17"/>
                  <a:gd name="T4" fmla="*/ 17 w 18"/>
                  <a:gd name="T5" fmla="*/ 16 h 17"/>
                  <a:gd name="T6" fmla="*/ 17 w 18"/>
                  <a:gd name="T7" fmla="*/ 13 h 17"/>
                  <a:gd name="T8" fmla="*/ 0 w 1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7"/>
                  <a:gd name="T17" fmla="*/ 18 w 1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7">
                    <a:moveTo>
                      <a:pt x="0" y="0"/>
                    </a:moveTo>
                    <a:lnTo>
                      <a:pt x="0" y="6"/>
                    </a:lnTo>
                    <a:lnTo>
                      <a:pt x="17" y="16"/>
                    </a:lnTo>
                    <a:lnTo>
                      <a:pt x="17" y="1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3313" name="Rectangle 1264"/>
          <p:cNvSpPr>
            <a:spLocks noChangeArrowheads="1"/>
          </p:cNvSpPr>
          <p:nvPr/>
        </p:nvSpPr>
        <p:spPr bwMode="auto">
          <a:xfrm>
            <a:off x="6067425" y="3240882"/>
            <a:ext cx="50800" cy="523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grpSp>
        <p:nvGrpSpPr>
          <p:cNvPr id="3314" name="Group 1265"/>
          <p:cNvGrpSpPr>
            <a:grpSpLocks/>
          </p:cNvGrpSpPr>
          <p:nvPr/>
        </p:nvGrpSpPr>
        <p:grpSpPr bwMode="auto">
          <a:xfrm>
            <a:off x="5654675" y="3553619"/>
            <a:ext cx="306388" cy="609600"/>
            <a:chOff x="4232" y="2054"/>
            <a:chExt cx="434" cy="799"/>
          </a:xfrm>
        </p:grpSpPr>
        <p:sp>
          <p:nvSpPr>
            <p:cNvPr id="3346" name="Freeform 1266"/>
            <p:cNvSpPr>
              <a:spLocks/>
            </p:cNvSpPr>
            <p:nvPr/>
          </p:nvSpPr>
          <p:spPr bwMode="auto">
            <a:xfrm>
              <a:off x="4232" y="2173"/>
              <a:ext cx="247" cy="670"/>
            </a:xfrm>
            <a:custGeom>
              <a:avLst/>
              <a:gdLst>
                <a:gd name="T0" fmla="*/ 0 w 247"/>
                <a:gd name="T1" fmla="*/ 513 h 670"/>
                <a:gd name="T2" fmla="*/ 246 w 247"/>
                <a:gd name="T3" fmla="*/ 669 h 670"/>
                <a:gd name="T4" fmla="*/ 246 w 247"/>
                <a:gd name="T5" fmla="*/ 156 h 670"/>
                <a:gd name="T6" fmla="*/ 0 w 247"/>
                <a:gd name="T7" fmla="*/ 0 h 670"/>
                <a:gd name="T8" fmla="*/ 0 w 247"/>
                <a:gd name="T9" fmla="*/ 513 h 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7"/>
                <a:gd name="T16" fmla="*/ 0 h 670"/>
                <a:gd name="T17" fmla="*/ 247 w 247"/>
                <a:gd name="T18" fmla="*/ 670 h 6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7" h="670">
                  <a:moveTo>
                    <a:pt x="0" y="513"/>
                  </a:moveTo>
                  <a:lnTo>
                    <a:pt x="246" y="669"/>
                  </a:lnTo>
                  <a:lnTo>
                    <a:pt x="246" y="156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solidFill>
              <a:srgbClr val="DFDFD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47" name="Freeform 1267"/>
            <p:cNvSpPr>
              <a:spLocks/>
            </p:cNvSpPr>
            <p:nvPr/>
          </p:nvSpPr>
          <p:spPr bwMode="auto">
            <a:xfrm>
              <a:off x="4478" y="2211"/>
              <a:ext cx="185" cy="632"/>
            </a:xfrm>
            <a:custGeom>
              <a:avLst/>
              <a:gdLst>
                <a:gd name="T0" fmla="*/ 0 w 185"/>
                <a:gd name="T1" fmla="*/ 631 h 632"/>
                <a:gd name="T2" fmla="*/ 184 w 185"/>
                <a:gd name="T3" fmla="*/ 513 h 632"/>
                <a:gd name="T4" fmla="*/ 184 w 185"/>
                <a:gd name="T5" fmla="*/ 0 h 632"/>
                <a:gd name="T6" fmla="*/ 0 w 185"/>
                <a:gd name="T7" fmla="*/ 118 h 632"/>
                <a:gd name="T8" fmla="*/ 0 w 185"/>
                <a:gd name="T9" fmla="*/ 631 h 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632"/>
                <a:gd name="T17" fmla="*/ 185 w 185"/>
                <a:gd name="T18" fmla="*/ 632 h 6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632">
                  <a:moveTo>
                    <a:pt x="0" y="631"/>
                  </a:moveTo>
                  <a:lnTo>
                    <a:pt x="184" y="513"/>
                  </a:lnTo>
                  <a:lnTo>
                    <a:pt x="184" y="0"/>
                  </a:lnTo>
                  <a:lnTo>
                    <a:pt x="0" y="118"/>
                  </a:lnTo>
                  <a:lnTo>
                    <a:pt x="0" y="631"/>
                  </a:lnTo>
                </a:path>
              </a:pathLst>
            </a:custGeom>
            <a:solidFill>
              <a:srgbClr val="9F9F9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48" name="Freeform 1268"/>
            <p:cNvSpPr>
              <a:spLocks/>
            </p:cNvSpPr>
            <p:nvPr/>
          </p:nvSpPr>
          <p:spPr bwMode="auto">
            <a:xfrm>
              <a:off x="4232" y="2173"/>
              <a:ext cx="247" cy="670"/>
            </a:xfrm>
            <a:custGeom>
              <a:avLst/>
              <a:gdLst>
                <a:gd name="T0" fmla="*/ 0 w 247"/>
                <a:gd name="T1" fmla="*/ 513 h 670"/>
                <a:gd name="T2" fmla="*/ 246 w 247"/>
                <a:gd name="T3" fmla="*/ 669 h 670"/>
                <a:gd name="T4" fmla="*/ 246 w 247"/>
                <a:gd name="T5" fmla="*/ 156 h 670"/>
                <a:gd name="T6" fmla="*/ 0 w 247"/>
                <a:gd name="T7" fmla="*/ 0 h 670"/>
                <a:gd name="T8" fmla="*/ 0 w 247"/>
                <a:gd name="T9" fmla="*/ 513 h 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7"/>
                <a:gd name="T16" fmla="*/ 0 h 670"/>
                <a:gd name="T17" fmla="*/ 247 w 247"/>
                <a:gd name="T18" fmla="*/ 670 h 6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7" h="670">
                  <a:moveTo>
                    <a:pt x="0" y="513"/>
                  </a:moveTo>
                  <a:lnTo>
                    <a:pt x="246" y="669"/>
                  </a:lnTo>
                  <a:lnTo>
                    <a:pt x="246" y="156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49" name="Freeform 1269"/>
            <p:cNvSpPr>
              <a:spLocks/>
            </p:cNvSpPr>
            <p:nvPr/>
          </p:nvSpPr>
          <p:spPr bwMode="auto">
            <a:xfrm>
              <a:off x="4478" y="2211"/>
              <a:ext cx="185" cy="632"/>
            </a:xfrm>
            <a:custGeom>
              <a:avLst/>
              <a:gdLst>
                <a:gd name="T0" fmla="*/ 0 w 185"/>
                <a:gd name="T1" fmla="*/ 631 h 632"/>
                <a:gd name="T2" fmla="*/ 184 w 185"/>
                <a:gd name="T3" fmla="*/ 513 h 632"/>
                <a:gd name="T4" fmla="*/ 184 w 185"/>
                <a:gd name="T5" fmla="*/ 0 h 632"/>
                <a:gd name="T6" fmla="*/ 0 w 185"/>
                <a:gd name="T7" fmla="*/ 118 h 632"/>
                <a:gd name="T8" fmla="*/ 0 w 185"/>
                <a:gd name="T9" fmla="*/ 631 h 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632"/>
                <a:gd name="T17" fmla="*/ 185 w 185"/>
                <a:gd name="T18" fmla="*/ 632 h 6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632">
                  <a:moveTo>
                    <a:pt x="0" y="631"/>
                  </a:moveTo>
                  <a:lnTo>
                    <a:pt x="184" y="513"/>
                  </a:lnTo>
                  <a:lnTo>
                    <a:pt x="184" y="0"/>
                  </a:lnTo>
                  <a:lnTo>
                    <a:pt x="0" y="118"/>
                  </a:lnTo>
                  <a:lnTo>
                    <a:pt x="0" y="63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50" name="Freeform 1270"/>
            <p:cNvSpPr>
              <a:spLocks/>
            </p:cNvSpPr>
            <p:nvPr/>
          </p:nvSpPr>
          <p:spPr bwMode="auto">
            <a:xfrm>
              <a:off x="4249" y="2183"/>
              <a:ext cx="214" cy="649"/>
            </a:xfrm>
            <a:custGeom>
              <a:avLst/>
              <a:gdLst>
                <a:gd name="T0" fmla="*/ 0 w 214"/>
                <a:gd name="T1" fmla="*/ 513 h 649"/>
                <a:gd name="T2" fmla="*/ 213 w 214"/>
                <a:gd name="T3" fmla="*/ 648 h 649"/>
                <a:gd name="T4" fmla="*/ 213 w 214"/>
                <a:gd name="T5" fmla="*/ 138 h 649"/>
                <a:gd name="T6" fmla="*/ 0 w 214"/>
                <a:gd name="T7" fmla="*/ 0 h 649"/>
                <a:gd name="T8" fmla="*/ 0 w 214"/>
                <a:gd name="T9" fmla="*/ 513 h 6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"/>
                <a:gd name="T16" fmla="*/ 0 h 649"/>
                <a:gd name="T17" fmla="*/ 214 w 214"/>
                <a:gd name="T18" fmla="*/ 649 h 6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" h="649">
                  <a:moveTo>
                    <a:pt x="0" y="513"/>
                  </a:moveTo>
                  <a:lnTo>
                    <a:pt x="213" y="648"/>
                  </a:lnTo>
                  <a:lnTo>
                    <a:pt x="213" y="138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51" name="Freeform 1271"/>
            <p:cNvSpPr>
              <a:spLocks/>
            </p:cNvSpPr>
            <p:nvPr/>
          </p:nvSpPr>
          <p:spPr bwMode="auto">
            <a:xfrm>
              <a:off x="4249" y="2183"/>
              <a:ext cx="214" cy="649"/>
            </a:xfrm>
            <a:custGeom>
              <a:avLst/>
              <a:gdLst>
                <a:gd name="T0" fmla="*/ 0 w 214"/>
                <a:gd name="T1" fmla="*/ 513 h 649"/>
                <a:gd name="T2" fmla="*/ 213 w 214"/>
                <a:gd name="T3" fmla="*/ 648 h 649"/>
                <a:gd name="T4" fmla="*/ 213 w 214"/>
                <a:gd name="T5" fmla="*/ 138 h 649"/>
                <a:gd name="T6" fmla="*/ 0 w 214"/>
                <a:gd name="T7" fmla="*/ 0 h 649"/>
                <a:gd name="T8" fmla="*/ 0 w 214"/>
                <a:gd name="T9" fmla="*/ 513 h 6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"/>
                <a:gd name="T16" fmla="*/ 0 h 649"/>
                <a:gd name="T17" fmla="*/ 214 w 214"/>
                <a:gd name="T18" fmla="*/ 649 h 6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" h="649">
                  <a:moveTo>
                    <a:pt x="0" y="513"/>
                  </a:moveTo>
                  <a:lnTo>
                    <a:pt x="213" y="648"/>
                  </a:lnTo>
                  <a:lnTo>
                    <a:pt x="213" y="138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52" name="Freeform 1272"/>
            <p:cNvSpPr>
              <a:spLocks/>
            </p:cNvSpPr>
            <p:nvPr/>
          </p:nvSpPr>
          <p:spPr bwMode="auto">
            <a:xfrm>
              <a:off x="4433" y="2814"/>
              <a:ext cx="30" cy="39"/>
            </a:xfrm>
            <a:custGeom>
              <a:avLst/>
              <a:gdLst>
                <a:gd name="T0" fmla="*/ 29 w 30"/>
                <a:gd name="T1" fmla="*/ 17 h 39"/>
                <a:gd name="T2" fmla="*/ 0 w 30"/>
                <a:gd name="T3" fmla="*/ 0 h 39"/>
                <a:gd name="T4" fmla="*/ 0 w 30"/>
                <a:gd name="T5" fmla="*/ 17 h 39"/>
                <a:gd name="T6" fmla="*/ 29 w 30"/>
                <a:gd name="T7" fmla="*/ 38 h 39"/>
                <a:gd name="T8" fmla="*/ 29 w 30"/>
                <a:gd name="T9" fmla="*/ 1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9"/>
                <a:gd name="T17" fmla="*/ 30 w 30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9">
                  <a:moveTo>
                    <a:pt x="29" y="17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29" y="38"/>
                  </a:lnTo>
                  <a:lnTo>
                    <a:pt x="29" y="1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53" name="Freeform 1273"/>
            <p:cNvSpPr>
              <a:spLocks/>
            </p:cNvSpPr>
            <p:nvPr/>
          </p:nvSpPr>
          <p:spPr bwMode="auto">
            <a:xfrm>
              <a:off x="4462" y="2831"/>
              <a:ext cx="18" cy="22"/>
            </a:xfrm>
            <a:custGeom>
              <a:avLst/>
              <a:gdLst>
                <a:gd name="T0" fmla="*/ 0 w 18"/>
                <a:gd name="T1" fmla="*/ 0 h 22"/>
                <a:gd name="T2" fmla="*/ 0 w 18"/>
                <a:gd name="T3" fmla="*/ 21 h 22"/>
                <a:gd name="T4" fmla="*/ 17 w 18"/>
                <a:gd name="T5" fmla="*/ 11 h 22"/>
                <a:gd name="T6" fmla="*/ 0 w 18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22"/>
                <a:gd name="T14" fmla="*/ 18 w 18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22">
                  <a:moveTo>
                    <a:pt x="0" y="0"/>
                  </a:moveTo>
                  <a:lnTo>
                    <a:pt x="0" y="21"/>
                  </a:lnTo>
                  <a:lnTo>
                    <a:pt x="17" y="1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grpSp>
          <p:nvGrpSpPr>
            <p:cNvPr id="3354" name="Group 1274"/>
            <p:cNvGrpSpPr>
              <a:grpSpLocks/>
            </p:cNvGrpSpPr>
            <p:nvPr/>
          </p:nvGrpSpPr>
          <p:grpSpPr bwMode="auto">
            <a:xfrm>
              <a:off x="4232" y="2054"/>
              <a:ext cx="434" cy="681"/>
              <a:chOff x="4232" y="2054"/>
              <a:chExt cx="434" cy="681"/>
            </a:xfrm>
          </p:grpSpPr>
          <p:sp>
            <p:nvSpPr>
              <p:cNvPr id="3355" name="Freeform 1275"/>
              <p:cNvSpPr>
                <a:spLocks/>
              </p:cNvSpPr>
              <p:nvPr/>
            </p:nvSpPr>
            <p:spPr bwMode="auto">
              <a:xfrm>
                <a:off x="4232" y="2054"/>
                <a:ext cx="431" cy="276"/>
              </a:xfrm>
              <a:custGeom>
                <a:avLst/>
                <a:gdLst>
                  <a:gd name="T0" fmla="*/ 0 w 431"/>
                  <a:gd name="T1" fmla="*/ 119 h 276"/>
                  <a:gd name="T2" fmla="*/ 245 w 431"/>
                  <a:gd name="T3" fmla="*/ 275 h 276"/>
                  <a:gd name="T4" fmla="*/ 430 w 431"/>
                  <a:gd name="T5" fmla="*/ 157 h 276"/>
                  <a:gd name="T6" fmla="*/ 184 w 431"/>
                  <a:gd name="T7" fmla="*/ 0 h 276"/>
                  <a:gd name="T8" fmla="*/ 0 w 431"/>
                  <a:gd name="T9" fmla="*/ 119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276"/>
                  <a:gd name="T17" fmla="*/ 431 w 431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276">
                    <a:moveTo>
                      <a:pt x="0" y="119"/>
                    </a:moveTo>
                    <a:lnTo>
                      <a:pt x="245" y="275"/>
                    </a:lnTo>
                    <a:lnTo>
                      <a:pt x="430" y="157"/>
                    </a:lnTo>
                    <a:lnTo>
                      <a:pt x="184" y="0"/>
                    </a:lnTo>
                    <a:lnTo>
                      <a:pt x="0" y="119"/>
                    </a:lnTo>
                  </a:path>
                </a:pathLst>
              </a:custGeom>
              <a:solidFill>
                <a:srgbClr val="DFDFD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56" name="Freeform 1276"/>
              <p:cNvSpPr>
                <a:spLocks/>
              </p:cNvSpPr>
              <p:nvPr/>
            </p:nvSpPr>
            <p:spPr bwMode="auto">
              <a:xfrm>
                <a:off x="4232" y="2054"/>
                <a:ext cx="431" cy="276"/>
              </a:xfrm>
              <a:custGeom>
                <a:avLst/>
                <a:gdLst>
                  <a:gd name="T0" fmla="*/ 0 w 431"/>
                  <a:gd name="T1" fmla="*/ 119 h 276"/>
                  <a:gd name="T2" fmla="*/ 245 w 431"/>
                  <a:gd name="T3" fmla="*/ 275 h 276"/>
                  <a:gd name="T4" fmla="*/ 430 w 431"/>
                  <a:gd name="T5" fmla="*/ 157 h 276"/>
                  <a:gd name="T6" fmla="*/ 184 w 431"/>
                  <a:gd name="T7" fmla="*/ 0 h 276"/>
                  <a:gd name="T8" fmla="*/ 0 w 431"/>
                  <a:gd name="T9" fmla="*/ 119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276"/>
                  <a:gd name="T17" fmla="*/ 431 w 431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276">
                    <a:moveTo>
                      <a:pt x="0" y="119"/>
                    </a:moveTo>
                    <a:lnTo>
                      <a:pt x="245" y="275"/>
                    </a:lnTo>
                    <a:lnTo>
                      <a:pt x="430" y="157"/>
                    </a:lnTo>
                    <a:lnTo>
                      <a:pt x="184" y="0"/>
                    </a:lnTo>
                    <a:lnTo>
                      <a:pt x="0" y="119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57" name="Freeform 1277"/>
              <p:cNvSpPr>
                <a:spLocks/>
              </p:cNvSpPr>
              <p:nvPr/>
            </p:nvSpPr>
            <p:spPr bwMode="auto">
              <a:xfrm>
                <a:off x="4232" y="2231"/>
                <a:ext cx="247" cy="179"/>
              </a:xfrm>
              <a:custGeom>
                <a:avLst/>
                <a:gdLst>
                  <a:gd name="T0" fmla="*/ 0 w 247"/>
                  <a:gd name="T1" fmla="*/ 0 h 179"/>
                  <a:gd name="T2" fmla="*/ 0 w 247"/>
                  <a:gd name="T3" fmla="*/ 21 h 179"/>
                  <a:gd name="T4" fmla="*/ 246 w 247"/>
                  <a:gd name="T5" fmla="*/ 178 h 179"/>
                  <a:gd name="T6" fmla="*/ 246 w 247"/>
                  <a:gd name="T7" fmla="*/ 159 h 179"/>
                  <a:gd name="T8" fmla="*/ 0 w 247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7"/>
                  <a:gd name="T16" fmla="*/ 0 h 179"/>
                  <a:gd name="T17" fmla="*/ 247 w 247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7" h="179">
                    <a:moveTo>
                      <a:pt x="0" y="0"/>
                    </a:moveTo>
                    <a:lnTo>
                      <a:pt x="0" y="21"/>
                    </a:lnTo>
                    <a:lnTo>
                      <a:pt x="246" y="178"/>
                    </a:lnTo>
                    <a:lnTo>
                      <a:pt x="246" y="15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FDFD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58" name="Freeform 1278"/>
              <p:cNvSpPr>
                <a:spLocks/>
              </p:cNvSpPr>
              <p:nvPr/>
            </p:nvSpPr>
            <p:spPr bwMode="auto">
              <a:xfrm>
                <a:off x="4232" y="2231"/>
                <a:ext cx="247" cy="179"/>
              </a:xfrm>
              <a:custGeom>
                <a:avLst/>
                <a:gdLst>
                  <a:gd name="T0" fmla="*/ 0 w 247"/>
                  <a:gd name="T1" fmla="*/ 0 h 179"/>
                  <a:gd name="T2" fmla="*/ 0 w 247"/>
                  <a:gd name="T3" fmla="*/ 21 h 179"/>
                  <a:gd name="T4" fmla="*/ 246 w 247"/>
                  <a:gd name="T5" fmla="*/ 178 h 179"/>
                  <a:gd name="T6" fmla="*/ 246 w 247"/>
                  <a:gd name="T7" fmla="*/ 159 h 179"/>
                  <a:gd name="T8" fmla="*/ 0 w 247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7"/>
                  <a:gd name="T16" fmla="*/ 0 h 179"/>
                  <a:gd name="T17" fmla="*/ 247 w 247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7" h="179">
                    <a:moveTo>
                      <a:pt x="0" y="0"/>
                    </a:moveTo>
                    <a:lnTo>
                      <a:pt x="0" y="21"/>
                    </a:lnTo>
                    <a:lnTo>
                      <a:pt x="246" y="178"/>
                    </a:lnTo>
                    <a:lnTo>
                      <a:pt x="246" y="159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59" name="Freeform 1279"/>
              <p:cNvSpPr>
                <a:spLocks/>
              </p:cNvSpPr>
              <p:nvPr/>
            </p:nvSpPr>
            <p:spPr bwMode="auto">
              <a:xfrm>
                <a:off x="4249" y="2249"/>
                <a:ext cx="18" cy="17"/>
              </a:xfrm>
              <a:custGeom>
                <a:avLst/>
                <a:gdLst>
                  <a:gd name="T0" fmla="*/ 0 w 18"/>
                  <a:gd name="T1" fmla="*/ 0 h 17"/>
                  <a:gd name="T2" fmla="*/ 0 w 18"/>
                  <a:gd name="T3" fmla="*/ 5 h 17"/>
                  <a:gd name="T4" fmla="*/ 17 w 18"/>
                  <a:gd name="T5" fmla="*/ 16 h 17"/>
                  <a:gd name="T6" fmla="*/ 17 w 18"/>
                  <a:gd name="T7" fmla="*/ 11 h 17"/>
                  <a:gd name="T8" fmla="*/ 0 w 1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7"/>
                  <a:gd name="T17" fmla="*/ 18 w 1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7">
                    <a:moveTo>
                      <a:pt x="0" y="0"/>
                    </a:moveTo>
                    <a:lnTo>
                      <a:pt x="0" y="5"/>
                    </a:lnTo>
                    <a:lnTo>
                      <a:pt x="17" y="16"/>
                    </a:lnTo>
                    <a:lnTo>
                      <a:pt x="17" y="1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60" name="Freeform 1280"/>
              <p:cNvSpPr>
                <a:spLocks/>
              </p:cNvSpPr>
              <p:nvPr/>
            </p:nvSpPr>
            <p:spPr bwMode="auto">
              <a:xfrm>
                <a:off x="4249" y="2696"/>
                <a:ext cx="33" cy="39"/>
              </a:xfrm>
              <a:custGeom>
                <a:avLst/>
                <a:gdLst>
                  <a:gd name="T0" fmla="*/ 32 w 33"/>
                  <a:gd name="T1" fmla="*/ 18 h 39"/>
                  <a:gd name="T2" fmla="*/ 0 w 33"/>
                  <a:gd name="T3" fmla="*/ 0 h 39"/>
                  <a:gd name="T4" fmla="*/ 0 w 33"/>
                  <a:gd name="T5" fmla="*/ 18 h 39"/>
                  <a:gd name="T6" fmla="*/ 32 w 33"/>
                  <a:gd name="T7" fmla="*/ 38 h 39"/>
                  <a:gd name="T8" fmla="*/ 32 w 33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39"/>
                  <a:gd name="T17" fmla="*/ 33 w 33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39">
                    <a:moveTo>
                      <a:pt x="32" y="18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32" y="38"/>
                    </a:lnTo>
                    <a:lnTo>
                      <a:pt x="32" y="1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61" name="Freeform 1281"/>
              <p:cNvSpPr>
                <a:spLocks/>
              </p:cNvSpPr>
              <p:nvPr/>
            </p:nvSpPr>
            <p:spPr bwMode="auto">
              <a:xfrm>
                <a:off x="4281" y="2714"/>
                <a:ext cx="18" cy="21"/>
              </a:xfrm>
              <a:custGeom>
                <a:avLst/>
                <a:gdLst>
                  <a:gd name="T0" fmla="*/ 0 w 18"/>
                  <a:gd name="T1" fmla="*/ 0 h 21"/>
                  <a:gd name="T2" fmla="*/ 0 w 18"/>
                  <a:gd name="T3" fmla="*/ 20 h 21"/>
                  <a:gd name="T4" fmla="*/ 17 w 18"/>
                  <a:gd name="T5" fmla="*/ 10 h 21"/>
                  <a:gd name="T6" fmla="*/ 0 w 1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1"/>
                  <a:gd name="T14" fmla="*/ 18 w 1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1">
                    <a:moveTo>
                      <a:pt x="0" y="0"/>
                    </a:moveTo>
                    <a:lnTo>
                      <a:pt x="0" y="20"/>
                    </a:lnTo>
                    <a:lnTo>
                      <a:pt x="17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62" name="Freeform 1282"/>
              <p:cNvSpPr>
                <a:spLocks/>
              </p:cNvSpPr>
              <p:nvPr/>
            </p:nvSpPr>
            <p:spPr bwMode="auto">
              <a:xfrm>
                <a:off x="4478" y="2270"/>
                <a:ext cx="185" cy="140"/>
              </a:xfrm>
              <a:custGeom>
                <a:avLst/>
                <a:gdLst>
                  <a:gd name="T0" fmla="*/ 0 w 185"/>
                  <a:gd name="T1" fmla="*/ 139 h 140"/>
                  <a:gd name="T2" fmla="*/ 184 w 185"/>
                  <a:gd name="T3" fmla="*/ 21 h 140"/>
                  <a:gd name="T4" fmla="*/ 184 w 185"/>
                  <a:gd name="T5" fmla="*/ 0 h 140"/>
                  <a:gd name="T6" fmla="*/ 0 w 185"/>
                  <a:gd name="T7" fmla="*/ 120 h 140"/>
                  <a:gd name="T8" fmla="*/ 0 w 185"/>
                  <a:gd name="T9" fmla="*/ 139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40"/>
                  <a:gd name="T17" fmla="*/ 185 w 185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40">
                    <a:moveTo>
                      <a:pt x="0" y="139"/>
                    </a:moveTo>
                    <a:lnTo>
                      <a:pt x="184" y="21"/>
                    </a:lnTo>
                    <a:lnTo>
                      <a:pt x="184" y="0"/>
                    </a:lnTo>
                    <a:lnTo>
                      <a:pt x="0" y="120"/>
                    </a:lnTo>
                    <a:lnTo>
                      <a:pt x="0" y="139"/>
                    </a:lnTo>
                  </a:path>
                </a:pathLst>
              </a:custGeom>
              <a:solidFill>
                <a:srgbClr val="BFBFB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63" name="Freeform 1283"/>
              <p:cNvSpPr>
                <a:spLocks/>
              </p:cNvSpPr>
              <p:nvPr/>
            </p:nvSpPr>
            <p:spPr bwMode="auto">
              <a:xfrm>
                <a:off x="4478" y="2270"/>
                <a:ext cx="185" cy="140"/>
              </a:xfrm>
              <a:custGeom>
                <a:avLst/>
                <a:gdLst>
                  <a:gd name="T0" fmla="*/ 0 w 185"/>
                  <a:gd name="T1" fmla="*/ 139 h 140"/>
                  <a:gd name="T2" fmla="*/ 184 w 185"/>
                  <a:gd name="T3" fmla="*/ 21 h 140"/>
                  <a:gd name="T4" fmla="*/ 184 w 185"/>
                  <a:gd name="T5" fmla="*/ 0 h 140"/>
                  <a:gd name="T6" fmla="*/ 0 w 185"/>
                  <a:gd name="T7" fmla="*/ 120 h 140"/>
                  <a:gd name="T8" fmla="*/ 0 w 185"/>
                  <a:gd name="T9" fmla="*/ 139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40"/>
                  <a:gd name="T17" fmla="*/ 185 w 185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40">
                    <a:moveTo>
                      <a:pt x="0" y="139"/>
                    </a:moveTo>
                    <a:lnTo>
                      <a:pt x="184" y="21"/>
                    </a:lnTo>
                    <a:lnTo>
                      <a:pt x="184" y="0"/>
                    </a:lnTo>
                    <a:lnTo>
                      <a:pt x="0" y="120"/>
                    </a:lnTo>
                    <a:lnTo>
                      <a:pt x="0" y="139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64" name="Freeform 1284"/>
              <p:cNvSpPr>
                <a:spLocks/>
              </p:cNvSpPr>
              <p:nvPr/>
            </p:nvSpPr>
            <p:spPr bwMode="auto">
              <a:xfrm>
                <a:off x="4478" y="2321"/>
                <a:ext cx="19" cy="70"/>
              </a:xfrm>
              <a:custGeom>
                <a:avLst/>
                <a:gdLst>
                  <a:gd name="T0" fmla="*/ 0 w 19"/>
                  <a:gd name="T1" fmla="*/ 8 h 70"/>
                  <a:gd name="T2" fmla="*/ 0 w 19"/>
                  <a:gd name="T3" fmla="*/ 69 h 70"/>
                  <a:gd name="T4" fmla="*/ 18 w 19"/>
                  <a:gd name="T5" fmla="*/ 59 h 70"/>
                  <a:gd name="T6" fmla="*/ 18 w 19"/>
                  <a:gd name="T7" fmla="*/ 0 h 70"/>
                  <a:gd name="T8" fmla="*/ 0 w 19"/>
                  <a:gd name="T9" fmla="*/ 8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70"/>
                  <a:gd name="T17" fmla="*/ 19 w 19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70">
                    <a:moveTo>
                      <a:pt x="0" y="8"/>
                    </a:moveTo>
                    <a:lnTo>
                      <a:pt x="0" y="69"/>
                    </a:lnTo>
                    <a:lnTo>
                      <a:pt x="18" y="59"/>
                    </a:lnTo>
                    <a:lnTo>
                      <a:pt x="18" y="0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BFBFB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65" name="Freeform 1285"/>
              <p:cNvSpPr>
                <a:spLocks/>
              </p:cNvSpPr>
              <p:nvPr/>
            </p:nvSpPr>
            <p:spPr bwMode="auto">
              <a:xfrm>
                <a:off x="4478" y="2321"/>
                <a:ext cx="19" cy="70"/>
              </a:xfrm>
              <a:custGeom>
                <a:avLst/>
                <a:gdLst>
                  <a:gd name="T0" fmla="*/ 0 w 19"/>
                  <a:gd name="T1" fmla="*/ 8 h 70"/>
                  <a:gd name="T2" fmla="*/ 0 w 19"/>
                  <a:gd name="T3" fmla="*/ 69 h 70"/>
                  <a:gd name="T4" fmla="*/ 18 w 19"/>
                  <a:gd name="T5" fmla="*/ 59 h 70"/>
                  <a:gd name="T6" fmla="*/ 18 w 19"/>
                  <a:gd name="T7" fmla="*/ 0 h 70"/>
                  <a:gd name="T8" fmla="*/ 0 w 19"/>
                  <a:gd name="T9" fmla="*/ 8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70"/>
                  <a:gd name="T17" fmla="*/ 19 w 19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70">
                    <a:moveTo>
                      <a:pt x="0" y="8"/>
                    </a:moveTo>
                    <a:lnTo>
                      <a:pt x="0" y="69"/>
                    </a:lnTo>
                    <a:lnTo>
                      <a:pt x="18" y="59"/>
                    </a:lnTo>
                    <a:lnTo>
                      <a:pt x="18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66" name="Freeform 1286"/>
              <p:cNvSpPr>
                <a:spLocks/>
              </p:cNvSpPr>
              <p:nvPr/>
            </p:nvSpPr>
            <p:spPr bwMode="auto">
              <a:xfrm>
                <a:off x="4647" y="2211"/>
                <a:ext cx="19" cy="70"/>
              </a:xfrm>
              <a:custGeom>
                <a:avLst/>
                <a:gdLst>
                  <a:gd name="T0" fmla="*/ 0 w 19"/>
                  <a:gd name="T1" fmla="*/ 10 h 70"/>
                  <a:gd name="T2" fmla="*/ 0 w 19"/>
                  <a:gd name="T3" fmla="*/ 69 h 70"/>
                  <a:gd name="T4" fmla="*/ 18 w 19"/>
                  <a:gd name="T5" fmla="*/ 59 h 70"/>
                  <a:gd name="T6" fmla="*/ 18 w 19"/>
                  <a:gd name="T7" fmla="*/ 0 h 70"/>
                  <a:gd name="T8" fmla="*/ 0 w 19"/>
                  <a:gd name="T9" fmla="*/ 1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70"/>
                  <a:gd name="T17" fmla="*/ 19 w 19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70">
                    <a:moveTo>
                      <a:pt x="0" y="10"/>
                    </a:moveTo>
                    <a:lnTo>
                      <a:pt x="0" y="69"/>
                    </a:lnTo>
                    <a:lnTo>
                      <a:pt x="18" y="59"/>
                    </a:lnTo>
                    <a:lnTo>
                      <a:pt x="18" y="0"/>
                    </a:lnTo>
                    <a:lnTo>
                      <a:pt x="0" y="10"/>
                    </a:lnTo>
                  </a:path>
                </a:pathLst>
              </a:custGeom>
              <a:solidFill>
                <a:srgbClr val="BFBFB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67" name="Freeform 1287"/>
              <p:cNvSpPr>
                <a:spLocks/>
              </p:cNvSpPr>
              <p:nvPr/>
            </p:nvSpPr>
            <p:spPr bwMode="auto">
              <a:xfrm>
                <a:off x="4647" y="2211"/>
                <a:ext cx="19" cy="70"/>
              </a:xfrm>
              <a:custGeom>
                <a:avLst/>
                <a:gdLst>
                  <a:gd name="T0" fmla="*/ 0 w 19"/>
                  <a:gd name="T1" fmla="*/ 10 h 70"/>
                  <a:gd name="T2" fmla="*/ 0 w 19"/>
                  <a:gd name="T3" fmla="*/ 69 h 70"/>
                  <a:gd name="T4" fmla="*/ 18 w 19"/>
                  <a:gd name="T5" fmla="*/ 59 h 70"/>
                  <a:gd name="T6" fmla="*/ 18 w 19"/>
                  <a:gd name="T7" fmla="*/ 0 h 70"/>
                  <a:gd name="T8" fmla="*/ 0 w 19"/>
                  <a:gd name="T9" fmla="*/ 1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70"/>
                  <a:gd name="T17" fmla="*/ 19 w 19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70">
                    <a:moveTo>
                      <a:pt x="0" y="10"/>
                    </a:moveTo>
                    <a:lnTo>
                      <a:pt x="0" y="69"/>
                    </a:lnTo>
                    <a:lnTo>
                      <a:pt x="18" y="59"/>
                    </a:lnTo>
                    <a:lnTo>
                      <a:pt x="18" y="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68" name="Line 1288"/>
              <p:cNvSpPr>
                <a:spLocks noChangeShapeType="1"/>
              </p:cNvSpPr>
              <p:nvPr/>
            </p:nvSpPr>
            <p:spPr bwMode="auto">
              <a:xfrm flipV="1">
                <a:off x="4478" y="2398"/>
                <a:ext cx="184" cy="1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69" name="Line 1289"/>
              <p:cNvSpPr>
                <a:spLocks noChangeShapeType="1"/>
              </p:cNvSpPr>
              <p:nvPr/>
            </p:nvSpPr>
            <p:spPr bwMode="auto">
              <a:xfrm flipV="1">
                <a:off x="4478" y="2508"/>
                <a:ext cx="184" cy="1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70" name="Line 1290"/>
              <p:cNvSpPr>
                <a:spLocks noChangeShapeType="1"/>
              </p:cNvSpPr>
              <p:nvPr/>
            </p:nvSpPr>
            <p:spPr bwMode="auto">
              <a:xfrm flipV="1">
                <a:off x="4478" y="2616"/>
                <a:ext cx="184" cy="1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71" name="Freeform 1291"/>
              <p:cNvSpPr>
                <a:spLocks/>
              </p:cNvSpPr>
              <p:nvPr/>
            </p:nvSpPr>
            <p:spPr bwMode="auto">
              <a:xfrm>
                <a:off x="4242" y="2060"/>
                <a:ext cx="413" cy="267"/>
              </a:xfrm>
              <a:custGeom>
                <a:avLst/>
                <a:gdLst>
                  <a:gd name="T0" fmla="*/ 0 w 413"/>
                  <a:gd name="T1" fmla="*/ 113 h 267"/>
                  <a:gd name="T2" fmla="*/ 236 w 413"/>
                  <a:gd name="T3" fmla="*/ 266 h 267"/>
                  <a:gd name="T4" fmla="*/ 412 w 413"/>
                  <a:gd name="T5" fmla="*/ 151 h 267"/>
                  <a:gd name="T6" fmla="*/ 174 w 413"/>
                  <a:gd name="T7" fmla="*/ 0 h 267"/>
                  <a:gd name="T8" fmla="*/ 0 w 413"/>
                  <a:gd name="T9" fmla="*/ 113 h 2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3"/>
                  <a:gd name="T16" fmla="*/ 0 h 267"/>
                  <a:gd name="T17" fmla="*/ 413 w 413"/>
                  <a:gd name="T18" fmla="*/ 267 h 2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3" h="267">
                    <a:moveTo>
                      <a:pt x="0" y="113"/>
                    </a:moveTo>
                    <a:lnTo>
                      <a:pt x="236" y="266"/>
                    </a:lnTo>
                    <a:lnTo>
                      <a:pt x="412" y="151"/>
                    </a:lnTo>
                    <a:lnTo>
                      <a:pt x="174" y="0"/>
                    </a:lnTo>
                    <a:lnTo>
                      <a:pt x="0" y="113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72" name="Freeform 1292"/>
              <p:cNvSpPr>
                <a:spLocks/>
              </p:cNvSpPr>
              <p:nvPr/>
            </p:nvSpPr>
            <p:spPr bwMode="auto">
              <a:xfrm>
                <a:off x="4449" y="2378"/>
                <a:ext cx="18" cy="17"/>
              </a:xfrm>
              <a:custGeom>
                <a:avLst/>
                <a:gdLst>
                  <a:gd name="T0" fmla="*/ 0 w 18"/>
                  <a:gd name="T1" fmla="*/ 0 h 17"/>
                  <a:gd name="T2" fmla="*/ 0 w 18"/>
                  <a:gd name="T3" fmla="*/ 6 h 17"/>
                  <a:gd name="T4" fmla="*/ 17 w 18"/>
                  <a:gd name="T5" fmla="*/ 16 h 17"/>
                  <a:gd name="T6" fmla="*/ 17 w 18"/>
                  <a:gd name="T7" fmla="*/ 13 h 17"/>
                  <a:gd name="T8" fmla="*/ 0 w 1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7"/>
                  <a:gd name="T17" fmla="*/ 18 w 1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7">
                    <a:moveTo>
                      <a:pt x="0" y="0"/>
                    </a:moveTo>
                    <a:lnTo>
                      <a:pt x="0" y="6"/>
                    </a:lnTo>
                    <a:lnTo>
                      <a:pt x="17" y="16"/>
                    </a:lnTo>
                    <a:lnTo>
                      <a:pt x="17" y="1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</p:grpSp>
      <p:grpSp>
        <p:nvGrpSpPr>
          <p:cNvPr id="3315" name="Group 1293"/>
          <p:cNvGrpSpPr>
            <a:grpSpLocks/>
          </p:cNvGrpSpPr>
          <p:nvPr/>
        </p:nvGrpSpPr>
        <p:grpSpPr bwMode="auto">
          <a:xfrm>
            <a:off x="6357938" y="4069557"/>
            <a:ext cx="304800" cy="609600"/>
            <a:chOff x="5229" y="2730"/>
            <a:chExt cx="433" cy="799"/>
          </a:xfrm>
        </p:grpSpPr>
        <p:sp>
          <p:nvSpPr>
            <p:cNvPr id="3319" name="Freeform 1294"/>
            <p:cNvSpPr>
              <a:spLocks/>
            </p:cNvSpPr>
            <p:nvPr/>
          </p:nvSpPr>
          <p:spPr bwMode="auto">
            <a:xfrm>
              <a:off x="5229" y="2849"/>
              <a:ext cx="247" cy="670"/>
            </a:xfrm>
            <a:custGeom>
              <a:avLst/>
              <a:gdLst>
                <a:gd name="T0" fmla="*/ 0 w 247"/>
                <a:gd name="T1" fmla="*/ 513 h 670"/>
                <a:gd name="T2" fmla="*/ 246 w 247"/>
                <a:gd name="T3" fmla="*/ 669 h 670"/>
                <a:gd name="T4" fmla="*/ 246 w 247"/>
                <a:gd name="T5" fmla="*/ 156 h 670"/>
                <a:gd name="T6" fmla="*/ 0 w 247"/>
                <a:gd name="T7" fmla="*/ 0 h 670"/>
                <a:gd name="T8" fmla="*/ 0 w 247"/>
                <a:gd name="T9" fmla="*/ 513 h 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7"/>
                <a:gd name="T16" fmla="*/ 0 h 670"/>
                <a:gd name="T17" fmla="*/ 247 w 247"/>
                <a:gd name="T18" fmla="*/ 670 h 6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7" h="670">
                  <a:moveTo>
                    <a:pt x="0" y="513"/>
                  </a:moveTo>
                  <a:lnTo>
                    <a:pt x="246" y="669"/>
                  </a:lnTo>
                  <a:lnTo>
                    <a:pt x="246" y="156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solidFill>
              <a:srgbClr val="DFDFD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20" name="Freeform 1295"/>
            <p:cNvSpPr>
              <a:spLocks/>
            </p:cNvSpPr>
            <p:nvPr/>
          </p:nvSpPr>
          <p:spPr bwMode="auto">
            <a:xfrm>
              <a:off x="5475" y="2887"/>
              <a:ext cx="185" cy="632"/>
            </a:xfrm>
            <a:custGeom>
              <a:avLst/>
              <a:gdLst>
                <a:gd name="T0" fmla="*/ 0 w 185"/>
                <a:gd name="T1" fmla="*/ 631 h 632"/>
                <a:gd name="T2" fmla="*/ 184 w 185"/>
                <a:gd name="T3" fmla="*/ 513 h 632"/>
                <a:gd name="T4" fmla="*/ 184 w 185"/>
                <a:gd name="T5" fmla="*/ 0 h 632"/>
                <a:gd name="T6" fmla="*/ 0 w 185"/>
                <a:gd name="T7" fmla="*/ 118 h 632"/>
                <a:gd name="T8" fmla="*/ 0 w 185"/>
                <a:gd name="T9" fmla="*/ 631 h 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632"/>
                <a:gd name="T17" fmla="*/ 185 w 185"/>
                <a:gd name="T18" fmla="*/ 632 h 6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632">
                  <a:moveTo>
                    <a:pt x="0" y="631"/>
                  </a:moveTo>
                  <a:lnTo>
                    <a:pt x="184" y="513"/>
                  </a:lnTo>
                  <a:lnTo>
                    <a:pt x="184" y="0"/>
                  </a:lnTo>
                  <a:lnTo>
                    <a:pt x="0" y="118"/>
                  </a:lnTo>
                  <a:lnTo>
                    <a:pt x="0" y="631"/>
                  </a:lnTo>
                </a:path>
              </a:pathLst>
            </a:custGeom>
            <a:solidFill>
              <a:srgbClr val="9F9F9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21" name="Freeform 1296"/>
            <p:cNvSpPr>
              <a:spLocks/>
            </p:cNvSpPr>
            <p:nvPr/>
          </p:nvSpPr>
          <p:spPr bwMode="auto">
            <a:xfrm>
              <a:off x="5229" y="2849"/>
              <a:ext cx="247" cy="670"/>
            </a:xfrm>
            <a:custGeom>
              <a:avLst/>
              <a:gdLst>
                <a:gd name="T0" fmla="*/ 0 w 247"/>
                <a:gd name="T1" fmla="*/ 513 h 670"/>
                <a:gd name="T2" fmla="*/ 246 w 247"/>
                <a:gd name="T3" fmla="*/ 669 h 670"/>
                <a:gd name="T4" fmla="*/ 246 w 247"/>
                <a:gd name="T5" fmla="*/ 156 h 670"/>
                <a:gd name="T6" fmla="*/ 0 w 247"/>
                <a:gd name="T7" fmla="*/ 0 h 670"/>
                <a:gd name="T8" fmla="*/ 0 w 247"/>
                <a:gd name="T9" fmla="*/ 513 h 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7"/>
                <a:gd name="T16" fmla="*/ 0 h 670"/>
                <a:gd name="T17" fmla="*/ 247 w 247"/>
                <a:gd name="T18" fmla="*/ 670 h 6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7" h="670">
                  <a:moveTo>
                    <a:pt x="0" y="513"/>
                  </a:moveTo>
                  <a:lnTo>
                    <a:pt x="246" y="669"/>
                  </a:lnTo>
                  <a:lnTo>
                    <a:pt x="246" y="156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22" name="Freeform 1297"/>
            <p:cNvSpPr>
              <a:spLocks/>
            </p:cNvSpPr>
            <p:nvPr/>
          </p:nvSpPr>
          <p:spPr bwMode="auto">
            <a:xfrm>
              <a:off x="5475" y="2887"/>
              <a:ext cx="185" cy="632"/>
            </a:xfrm>
            <a:custGeom>
              <a:avLst/>
              <a:gdLst>
                <a:gd name="T0" fmla="*/ 0 w 185"/>
                <a:gd name="T1" fmla="*/ 631 h 632"/>
                <a:gd name="T2" fmla="*/ 184 w 185"/>
                <a:gd name="T3" fmla="*/ 513 h 632"/>
                <a:gd name="T4" fmla="*/ 184 w 185"/>
                <a:gd name="T5" fmla="*/ 0 h 632"/>
                <a:gd name="T6" fmla="*/ 0 w 185"/>
                <a:gd name="T7" fmla="*/ 118 h 632"/>
                <a:gd name="T8" fmla="*/ 0 w 185"/>
                <a:gd name="T9" fmla="*/ 631 h 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5"/>
                <a:gd name="T16" fmla="*/ 0 h 632"/>
                <a:gd name="T17" fmla="*/ 185 w 185"/>
                <a:gd name="T18" fmla="*/ 632 h 6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5" h="632">
                  <a:moveTo>
                    <a:pt x="0" y="631"/>
                  </a:moveTo>
                  <a:lnTo>
                    <a:pt x="184" y="513"/>
                  </a:lnTo>
                  <a:lnTo>
                    <a:pt x="184" y="0"/>
                  </a:lnTo>
                  <a:lnTo>
                    <a:pt x="0" y="118"/>
                  </a:lnTo>
                  <a:lnTo>
                    <a:pt x="0" y="63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23" name="Freeform 1298"/>
            <p:cNvSpPr>
              <a:spLocks/>
            </p:cNvSpPr>
            <p:nvPr/>
          </p:nvSpPr>
          <p:spPr bwMode="auto">
            <a:xfrm>
              <a:off x="5245" y="2859"/>
              <a:ext cx="215" cy="649"/>
            </a:xfrm>
            <a:custGeom>
              <a:avLst/>
              <a:gdLst>
                <a:gd name="T0" fmla="*/ 0 w 215"/>
                <a:gd name="T1" fmla="*/ 513 h 649"/>
                <a:gd name="T2" fmla="*/ 214 w 215"/>
                <a:gd name="T3" fmla="*/ 648 h 649"/>
                <a:gd name="T4" fmla="*/ 214 w 215"/>
                <a:gd name="T5" fmla="*/ 138 h 649"/>
                <a:gd name="T6" fmla="*/ 0 w 215"/>
                <a:gd name="T7" fmla="*/ 0 h 649"/>
                <a:gd name="T8" fmla="*/ 0 w 215"/>
                <a:gd name="T9" fmla="*/ 513 h 6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5"/>
                <a:gd name="T16" fmla="*/ 0 h 649"/>
                <a:gd name="T17" fmla="*/ 215 w 215"/>
                <a:gd name="T18" fmla="*/ 649 h 6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5" h="649">
                  <a:moveTo>
                    <a:pt x="0" y="513"/>
                  </a:moveTo>
                  <a:lnTo>
                    <a:pt x="214" y="648"/>
                  </a:lnTo>
                  <a:lnTo>
                    <a:pt x="214" y="138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24" name="Freeform 1299"/>
            <p:cNvSpPr>
              <a:spLocks/>
            </p:cNvSpPr>
            <p:nvPr/>
          </p:nvSpPr>
          <p:spPr bwMode="auto">
            <a:xfrm>
              <a:off x="5245" y="2859"/>
              <a:ext cx="215" cy="649"/>
            </a:xfrm>
            <a:custGeom>
              <a:avLst/>
              <a:gdLst>
                <a:gd name="T0" fmla="*/ 0 w 215"/>
                <a:gd name="T1" fmla="*/ 513 h 649"/>
                <a:gd name="T2" fmla="*/ 214 w 215"/>
                <a:gd name="T3" fmla="*/ 648 h 649"/>
                <a:gd name="T4" fmla="*/ 214 w 215"/>
                <a:gd name="T5" fmla="*/ 138 h 649"/>
                <a:gd name="T6" fmla="*/ 0 w 215"/>
                <a:gd name="T7" fmla="*/ 0 h 649"/>
                <a:gd name="T8" fmla="*/ 0 w 215"/>
                <a:gd name="T9" fmla="*/ 513 h 6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5"/>
                <a:gd name="T16" fmla="*/ 0 h 649"/>
                <a:gd name="T17" fmla="*/ 215 w 215"/>
                <a:gd name="T18" fmla="*/ 649 h 6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5" h="649">
                  <a:moveTo>
                    <a:pt x="0" y="513"/>
                  </a:moveTo>
                  <a:lnTo>
                    <a:pt x="214" y="648"/>
                  </a:lnTo>
                  <a:lnTo>
                    <a:pt x="214" y="138"/>
                  </a:lnTo>
                  <a:lnTo>
                    <a:pt x="0" y="0"/>
                  </a:lnTo>
                  <a:lnTo>
                    <a:pt x="0" y="51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25" name="Freeform 1300"/>
            <p:cNvSpPr>
              <a:spLocks/>
            </p:cNvSpPr>
            <p:nvPr/>
          </p:nvSpPr>
          <p:spPr bwMode="auto">
            <a:xfrm>
              <a:off x="5429" y="3490"/>
              <a:ext cx="31" cy="39"/>
            </a:xfrm>
            <a:custGeom>
              <a:avLst/>
              <a:gdLst>
                <a:gd name="T0" fmla="*/ 30 w 31"/>
                <a:gd name="T1" fmla="*/ 17 h 39"/>
                <a:gd name="T2" fmla="*/ 0 w 31"/>
                <a:gd name="T3" fmla="*/ 0 h 39"/>
                <a:gd name="T4" fmla="*/ 0 w 31"/>
                <a:gd name="T5" fmla="*/ 17 h 39"/>
                <a:gd name="T6" fmla="*/ 30 w 31"/>
                <a:gd name="T7" fmla="*/ 38 h 39"/>
                <a:gd name="T8" fmla="*/ 30 w 31"/>
                <a:gd name="T9" fmla="*/ 1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9"/>
                <a:gd name="T17" fmla="*/ 31 w 31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9">
                  <a:moveTo>
                    <a:pt x="30" y="17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30" y="38"/>
                  </a:lnTo>
                  <a:lnTo>
                    <a:pt x="30" y="1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3326" name="Freeform 1301"/>
            <p:cNvSpPr>
              <a:spLocks/>
            </p:cNvSpPr>
            <p:nvPr/>
          </p:nvSpPr>
          <p:spPr bwMode="auto">
            <a:xfrm>
              <a:off x="5459" y="3507"/>
              <a:ext cx="18" cy="22"/>
            </a:xfrm>
            <a:custGeom>
              <a:avLst/>
              <a:gdLst>
                <a:gd name="T0" fmla="*/ 0 w 18"/>
                <a:gd name="T1" fmla="*/ 0 h 22"/>
                <a:gd name="T2" fmla="*/ 0 w 18"/>
                <a:gd name="T3" fmla="*/ 21 h 22"/>
                <a:gd name="T4" fmla="*/ 17 w 18"/>
                <a:gd name="T5" fmla="*/ 11 h 22"/>
                <a:gd name="T6" fmla="*/ 0 w 18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22"/>
                <a:gd name="T14" fmla="*/ 18 w 18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22">
                  <a:moveTo>
                    <a:pt x="0" y="0"/>
                  </a:moveTo>
                  <a:lnTo>
                    <a:pt x="0" y="21"/>
                  </a:lnTo>
                  <a:lnTo>
                    <a:pt x="17" y="1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grpSp>
          <p:nvGrpSpPr>
            <p:cNvPr id="3327" name="Group 1302"/>
            <p:cNvGrpSpPr>
              <a:grpSpLocks/>
            </p:cNvGrpSpPr>
            <p:nvPr/>
          </p:nvGrpSpPr>
          <p:grpSpPr bwMode="auto">
            <a:xfrm>
              <a:off x="5229" y="2730"/>
              <a:ext cx="433" cy="681"/>
              <a:chOff x="5229" y="2730"/>
              <a:chExt cx="433" cy="681"/>
            </a:xfrm>
          </p:grpSpPr>
          <p:sp>
            <p:nvSpPr>
              <p:cNvPr id="3328" name="Freeform 1303"/>
              <p:cNvSpPr>
                <a:spLocks/>
              </p:cNvSpPr>
              <p:nvPr/>
            </p:nvSpPr>
            <p:spPr bwMode="auto">
              <a:xfrm>
                <a:off x="5229" y="2730"/>
                <a:ext cx="431" cy="276"/>
              </a:xfrm>
              <a:custGeom>
                <a:avLst/>
                <a:gdLst>
                  <a:gd name="T0" fmla="*/ 0 w 431"/>
                  <a:gd name="T1" fmla="*/ 119 h 276"/>
                  <a:gd name="T2" fmla="*/ 245 w 431"/>
                  <a:gd name="T3" fmla="*/ 275 h 276"/>
                  <a:gd name="T4" fmla="*/ 430 w 431"/>
                  <a:gd name="T5" fmla="*/ 157 h 276"/>
                  <a:gd name="T6" fmla="*/ 184 w 431"/>
                  <a:gd name="T7" fmla="*/ 0 h 276"/>
                  <a:gd name="T8" fmla="*/ 0 w 431"/>
                  <a:gd name="T9" fmla="*/ 119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276"/>
                  <a:gd name="T17" fmla="*/ 431 w 431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276">
                    <a:moveTo>
                      <a:pt x="0" y="119"/>
                    </a:moveTo>
                    <a:lnTo>
                      <a:pt x="245" y="275"/>
                    </a:lnTo>
                    <a:lnTo>
                      <a:pt x="430" y="157"/>
                    </a:lnTo>
                    <a:lnTo>
                      <a:pt x="184" y="0"/>
                    </a:lnTo>
                    <a:lnTo>
                      <a:pt x="0" y="119"/>
                    </a:lnTo>
                  </a:path>
                </a:pathLst>
              </a:custGeom>
              <a:solidFill>
                <a:srgbClr val="DFDFD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29" name="Freeform 1304"/>
              <p:cNvSpPr>
                <a:spLocks/>
              </p:cNvSpPr>
              <p:nvPr/>
            </p:nvSpPr>
            <p:spPr bwMode="auto">
              <a:xfrm>
                <a:off x="5229" y="2730"/>
                <a:ext cx="431" cy="276"/>
              </a:xfrm>
              <a:custGeom>
                <a:avLst/>
                <a:gdLst>
                  <a:gd name="T0" fmla="*/ 0 w 431"/>
                  <a:gd name="T1" fmla="*/ 119 h 276"/>
                  <a:gd name="T2" fmla="*/ 245 w 431"/>
                  <a:gd name="T3" fmla="*/ 275 h 276"/>
                  <a:gd name="T4" fmla="*/ 430 w 431"/>
                  <a:gd name="T5" fmla="*/ 157 h 276"/>
                  <a:gd name="T6" fmla="*/ 184 w 431"/>
                  <a:gd name="T7" fmla="*/ 0 h 276"/>
                  <a:gd name="T8" fmla="*/ 0 w 431"/>
                  <a:gd name="T9" fmla="*/ 119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"/>
                  <a:gd name="T16" fmla="*/ 0 h 276"/>
                  <a:gd name="T17" fmla="*/ 431 w 431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" h="276">
                    <a:moveTo>
                      <a:pt x="0" y="119"/>
                    </a:moveTo>
                    <a:lnTo>
                      <a:pt x="245" y="275"/>
                    </a:lnTo>
                    <a:lnTo>
                      <a:pt x="430" y="157"/>
                    </a:lnTo>
                    <a:lnTo>
                      <a:pt x="184" y="0"/>
                    </a:lnTo>
                    <a:lnTo>
                      <a:pt x="0" y="119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30" name="Freeform 1305"/>
              <p:cNvSpPr>
                <a:spLocks/>
              </p:cNvSpPr>
              <p:nvPr/>
            </p:nvSpPr>
            <p:spPr bwMode="auto">
              <a:xfrm>
                <a:off x="5229" y="2907"/>
                <a:ext cx="247" cy="179"/>
              </a:xfrm>
              <a:custGeom>
                <a:avLst/>
                <a:gdLst>
                  <a:gd name="T0" fmla="*/ 0 w 247"/>
                  <a:gd name="T1" fmla="*/ 0 h 179"/>
                  <a:gd name="T2" fmla="*/ 0 w 247"/>
                  <a:gd name="T3" fmla="*/ 21 h 179"/>
                  <a:gd name="T4" fmla="*/ 246 w 247"/>
                  <a:gd name="T5" fmla="*/ 178 h 179"/>
                  <a:gd name="T6" fmla="*/ 246 w 247"/>
                  <a:gd name="T7" fmla="*/ 159 h 179"/>
                  <a:gd name="T8" fmla="*/ 0 w 247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7"/>
                  <a:gd name="T16" fmla="*/ 0 h 179"/>
                  <a:gd name="T17" fmla="*/ 247 w 247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7" h="179">
                    <a:moveTo>
                      <a:pt x="0" y="0"/>
                    </a:moveTo>
                    <a:lnTo>
                      <a:pt x="0" y="21"/>
                    </a:lnTo>
                    <a:lnTo>
                      <a:pt x="246" y="178"/>
                    </a:lnTo>
                    <a:lnTo>
                      <a:pt x="246" y="15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FDFD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31" name="Freeform 1306"/>
              <p:cNvSpPr>
                <a:spLocks/>
              </p:cNvSpPr>
              <p:nvPr/>
            </p:nvSpPr>
            <p:spPr bwMode="auto">
              <a:xfrm>
                <a:off x="5229" y="2907"/>
                <a:ext cx="247" cy="179"/>
              </a:xfrm>
              <a:custGeom>
                <a:avLst/>
                <a:gdLst>
                  <a:gd name="T0" fmla="*/ 0 w 247"/>
                  <a:gd name="T1" fmla="*/ 0 h 179"/>
                  <a:gd name="T2" fmla="*/ 0 w 247"/>
                  <a:gd name="T3" fmla="*/ 21 h 179"/>
                  <a:gd name="T4" fmla="*/ 246 w 247"/>
                  <a:gd name="T5" fmla="*/ 178 h 179"/>
                  <a:gd name="T6" fmla="*/ 246 w 247"/>
                  <a:gd name="T7" fmla="*/ 159 h 179"/>
                  <a:gd name="T8" fmla="*/ 0 w 247"/>
                  <a:gd name="T9" fmla="*/ 0 h 1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7"/>
                  <a:gd name="T16" fmla="*/ 0 h 179"/>
                  <a:gd name="T17" fmla="*/ 247 w 247"/>
                  <a:gd name="T18" fmla="*/ 179 h 1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7" h="179">
                    <a:moveTo>
                      <a:pt x="0" y="0"/>
                    </a:moveTo>
                    <a:lnTo>
                      <a:pt x="0" y="21"/>
                    </a:lnTo>
                    <a:lnTo>
                      <a:pt x="246" y="178"/>
                    </a:lnTo>
                    <a:lnTo>
                      <a:pt x="246" y="159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32" name="Freeform 1307"/>
              <p:cNvSpPr>
                <a:spLocks/>
              </p:cNvSpPr>
              <p:nvPr/>
            </p:nvSpPr>
            <p:spPr bwMode="auto">
              <a:xfrm>
                <a:off x="5245" y="2925"/>
                <a:ext cx="19" cy="17"/>
              </a:xfrm>
              <a:custGeom>
                <a:avLst/>
                <a:gdLst>
                  <a:gd name="T0" fmla="*/ 0 w 19"/>
                  <a:gd name="T1" fmla="*/ 0 h 17"/>
                  <a:gd name="T2" fmla="*/ 0 w 19"/>
                  <a:gd name="T3" fmla="*/ 5 h 17"/>
                  <a:gd name="T4" fmla="*/ 18 w 19"/>
                  <a:gd name="T5" fmla="*/ 16 h 17"/>
                  <a:gd name="T6" fmla="*/ 18 w 19"/>
                  <a:gd name="T7" fmla="*/ 11 h 17"/>
                  <a:gd name="T8" fmla="*/ 0 w 19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7"/>
                  <a:gd name="T17" fmla="*/ 19 w 19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7">
                    <a:moveTo>
                      <a:pt x="0" y="0"/>
                    </a:moveTo>
                    <a:lnTo>
                      <a:pt x="0" y="5"/>
                    </a:lnTo>
                    <a:lnTo>
                      <a:pt x="18" y="16"/>
                    </a:lnTo>
                    <a:lnTo>
                      <a:pt x="18" y="1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33" name="Freeform 1308"/>
              <p:cNvSpPr>
                <a:spLocks/>
              </p:cNvSpPr>
              <p:nvPr/>
            </p:nvSpPr>
            <p:spPr bwMode="auto">
              <a:xfrm>
                <a:off x="5245" y="3372"/>
                <a:ext cx="34" cy="39"/>
              </a:xfrm>
              <a:custGeom>
                <a:avLst/>
                <a:gdLst>
                  <a:gd name="T0" fmla="*/ 33 w 34"/>
                  <a:gd name="T1" fmla="*/ 18 h 39"/>
                  <a:gd name="T2" fmla="*/ 0 w 34"/>
                  <a:gd name="T3" fmla="*/ 0 h 39"/>
                  <a:gd name="T4" fmla="*/ 0 w 34"/>
                  <a:gd name="T5" fmla="*/ 18 h 39"/>
                  <a:gd name="T6" fmla="*/ 33 w 34"/>
                  <a:gd name="T7" fmla="*/ 38 h 39"/>
                  <a:gd name="T8" fmla="*/ 33 w 34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39"/>
                  <a:gd name="T17" fmla="*/ 34 w 34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39">
                    <a:moveTo>
                      <a:pt x="33" y="18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33" y="38"/>
                    </a:lnTo>
                    <a:lnTo>
                      <a:pt x="33" y="1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34" name="Freeform 1309"/>
              <p:cNvSpPr>
                <a:spLocks/>
              </p:cNvSpPr>
              <p:nvPr/>
            </p:nvSpPr>
            <p:spPr bwMode="auto">
              <a:xfrm>
                <a:off x="5278" y="3390"/>
                <a:ext cx="18" cy="21"/>
              </a:xfrm>
              <a:custGeom>
                <a:avLst/>
                <a:gdLst>
                  <a:gd name="T0" fmla="*/ 0 w 18"/>
                  <a:gd name="T1" fmla="*/ 0 h 21"/>
                  <a:gd name="T2" fmla="*/ 0 w 18"/>
                  <a:gd name="T3" fmla="*/ 20 h 21"/>
                  <a:gd name="T4" fmla="*/ 17 w 18"/>
                  <a:gd name="T5" fmla="*/ 10 h 21"/>
                  <a:gd name="T6" fmla="*/ 0 w 18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1"/>
                  <a:gd name="T14" fmla="*/ 18 w 1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1">
                    <a:moveTo>
                      <a:pt x="0" y="0"/>
                    </a:moveTo>
                    <a:lnTo>
                      <a:pt x="0" y="20"/>
                    </a:lnTo>
                    <a:lnTo>
                      <a:pt x="17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35" name="Freeform 1310"/>
              <p:cNvSpPr>
                <a:spLocks/>
              </p:cNvSpPr>
              <p:nvPr/>
            </p:nvSpPr>
            <p:spPr bwMode="auto">
              <a:xfrm>
                <a:off x="5475" y="2946"/>
                <a:ext cx="185" cy="140"/>
              </a:xfrm>
              <a:custGeom>
                <a:avLst/>
                <a:gdLst>
                  <a:gd name="T0" fmla="*/ 0 w 185"/>
                  <a:gd name="T1" fmla="*/ 139 h 140"/>
                  <a:gd name="T2" fmla="*/ 184 w 185"/>
                  <a:gd name="T3" fmla="*/ 21 h 140"/>
                  <a:gd name="T4" fmla="*/ 184 w 185"/>
                  <a:gd name="T5" fmla="*/ 0 h 140"/>
                  <a:gd name="T6" fmla="*/ 0 w 185"/>
                  <a:gd name="T7" fmla="*/ 120 h 140"/>
                  <a:gd name="T8" fmla="*/ 0 w 185"/>
                  <a:gd name="T9" fmla="*/ 139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40"/>
                  <a:gd name="T17" fmla="*/ 185 w 185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40">
                    <a:moveTo>
                      <a:pt x="0" y="139"/>
                    </a:moveTo>
                    <a:lnTo>
                      <a:pt x="184" y="21"/>
                    </a:lnTo>
                    <a:lnTo>
                      <a:pt x="184" y="0"/>
                    </a:lnTo>
                    <a:lnTo>
                      <a:pt x="0" y="120"/>
                    </a:lnTo>
                    <a:lnTo>
                      <a:pt x="0" y="139"/>
                    </a:lnTo>
                  </a:path>
                </a:pathLst>
              </a:custGeom>
              <a:solidFill>
                <a:srgbClr val="BFBFB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36" name="Freeform 1311"/>
              <p:cNvSpPr>
                <a:spLocks/>
              </p:cNvSpPr>
              <p:nvPr/>
            </p:nvSpPr>
            <p:spPr bwMode="auto">
              <a:xfrm>
                <a:off x="5475" y="2946"/>
                <a:ext cx="185" cy="140"/>
              </a:xfrm>
              <a:custGeom>
                <a:avLst/>
                <a:gdLst>
                  <a:gd name="T0" fmla="*/ 0 w 185"/>
                  <a:gd name="T1" fmla="*/ 139 h 140"/>
                  <a:gd name="T2" fmla="*/ 184 w 185"/>
                  <a:gd name="T3" fmla="*/ 21 h 140"/>
                  <a:gd name="T4" fmla="*/ 184 w 185"/>
                  <a:gd name="T5" fmla="*/ 0 h 140"/>
                  <a:gd name="T6" fmla="*/ 0 w 185"/>
                  <a:gd name="T7" fmla="*/ 120 h 140"/>
                  <a:gd name="T8" fmla="*/ 0 w 185"/>
                  <a:gd name="T9" fmla="*/ 139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140"/>
                  <a:gd name="T17" fmla="*/ 185 w 185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140">
                    <a:moveTo>
                      <a:pt x="0" y="139"/>
                    </a:moveTo>
                    <a:lnTo>
                      <a:pt x="184" y="21"/>
                    </a:lnTo>
                    <a:lnTo>
                      <a:pt x="184" y="0"/>
                    </a:lnTo>
                    <a:lnTo>
                      <a:pt x="0" y="120"/>
                    </a:lnTo>
                    <a:lnTo>
                      <a:pt x="0" y="139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37" name="Freeform 1312"/>
              <p:cNvSpPr>
                <a:spLocks/>
              </p:cNvSpPr>
              <p:nvPr/>
            </p:nvSpPr>
            <p:spPr bwMode="auto">
              <a:xfrm>
                <a:off x="5475" y="2997"/>
                <a:ext cx="18" cy="70"/>
              </a:xfrm>
              <a:custGeom>
                <a:avLst/>
                <a:gdLst>
                  <a:gd name="T0" fmla="*/ 0 w 18"/>
                  <a:gd name="T1" fmla="*/ 8 h 70"/>
                  <a:gd name="T2" fmla="*/ 0 w 18"/>
                  <a:gd name="T3" fmla="*/ 69 h 70"/>
                  <a:gd name="T4" fmla="*/ 17 w 18"/>
                  <a:gd name="T5" fmla="*/ 59 h 70"/>
                  <a:gd name="T6" fmla="*/ 17 w 18"/>
                  <a:gd name="T7" fmla="*/ 0 h 70"/>
                  <a:gd name="T8" fmla="*/ 0 w 18"/>
                  <a:gd name="T9" fmla="*/ 8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0"/>
                  <a:gd name="T17" fmla="*/ 18 w 18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0">
                    <a:moveTo>
                      <a:pt x="0" y="8"/>
                    </a:moveTo>
                    <a:lnTo>
                      <a:pt x="0" y="69"/>
                    </a:lnTo>
                    <a:lnTo>
                      <a:pt x="17" y="59"/>
                    </a:lnTo>
                    <a:lnTo>
                      <a:pt x="17" y="0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BFBFB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38" name="Freeform 1313"/>
              <p:cNvSpPr>
                <a:spLocks/>
              </p:cNvSpPr>
              <p:nvPr/>
            </p:nvSpPr>
            <p:spPr bwMode="auto">
              <a:xfrm>
                <a:off x="5475" y="2997"/>
                <a:ext cx="18" cy="70"/>
              </a:xfrm>
              <a:custGeom>
                <a:avLst/>
                <a:gdLst>
                  <a:gd name="T0" fmla="*/ 0 w 18"/>
                  <a:gd name="T1" fmla="*/ 8 h 70"/>
                  <a:gd name="T2" fmla="*/ 0 w 18"/>
                  <a:gd name="T3" fmla="*/ 69 h 70"/>
                  <a:gd name="T4" fmla="*/ 17 w 18"/>
                  <a:gd name="T5" fmla="*/ 59 h 70"/>
                  <a:gd name="T6" fmla="*/ 17 w 18"/>
                  <a:gd name="T7" fmla="*/ 0 h 70"/>
                  <a:gd name="T8" fmla="*/ 0 w 18"/>
                  <a:gd name="T9" fmla="*/ 8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0"/>
                  <a:gd name="T17" fmla="*/ 18 w 18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0">
                    <a:moveTo>
                      <a:pt x="0" y="8"/>
                    </a:moveTo>
                    <a:lnTo>
                      <a:pt x="0" y="69"/>
                    </a:lnTo>
                    <a:lnTo>
                      <a:pt x="17" y="59"/>
                    </a:lnTo>
                    <a:lnTo>
                      <a:pt x="17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39" name="Freeform 1314"/>
              <p:cNvSpPr>
                <a:spLocks/>
              </p:cNvSpPr>
              <p:nvPr/>
            </p:nvSpPr>
            <p:spPr bwMode="auto">
              <a:xfrm>
                <a:off x="5644" y="2887"/>
                <a:ext cx="18" cy="70"/>
              </a:xfrm>
              <a:custGeom>
                <a:avLst/>
                <a:gdLst>
                  <a:gd name="T0" fmla="*/ 0 w 18"/>
                  <a:gd name="T1" fmla="*/ 10 h 70"/>
                  <a:gd name="T2" fmla="*/ 0 w 18"/>
                  <a:gd name="T3" fmla="*/ 69 h 70"/>
                  <a:gd name="T4" fmla="*/ 17 w 18"/>
                  <a:gd name="T5" fmla="*/ 59 h 70"/>
                  <a:gd name="T6" fmla="*/ 17 w 18"/>
                  <a:gd name="T7" fmla="*/ 0 h 70"/>
                  <a:gd name="T8" fmla="*/ 0 w 18"/>
                  <a:gd name="T9" fmla="*/ 1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0"/>
                  <a:gd name="T17" fmla="*/ 18 w 18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0">
                    <a:moveTo>
                      <a:pt x="0" y="10"/>
                    </a:moveTo>
                    <a:lnTo>
                      <a:pt x="0" y="69"/>
                    </a:lnTo>
                    <a:lnTo>
                      <a:pt x="17" y="59"/>
                    </a:lnTo>
                    <a:lnTo>
                      <a:pt x="17" y="0"/>
                    </a:lnTo>
                    <a:lnTo>
                      <a:pt x="0" y="10"/>
                    </a:lnTo>
                  </a:path>
                </a:pathLst>
              </a:custGeom>
              <a:solidFill>
                <a:srgbClr val="BFBFBF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40" name="Freeform 1315"/>
              <p:cNvSpPr>
                <a:spLocks/>
              </p:cNvSpPr>
              <p:nvPr/>
            </p:nvSpPr>
            <p:spPr bwMode="auto">
              <a:xfrm>
                <a:off x="5644" y="2887"/>
                <a:ext cx="18" cy="70"/>
              </a:xfrm>
              <a:custGeom>
                <a:avLst/>
                <a:gdLst>
                  <a:gd name="T0" fmla="*/ 0 w 18"/>
                  <a:gd name="T1" fmla="*/ 10 h 70"/>
                  <a:gd name="T2" fmla="*/ 0 w 18"/>
                  <a:gd name="T3" fmla="*/ 69 h 70"/>
                  <a:gd name="T4" fmla="*/ 17 w 18"/>
                  <a:gd name="T5" fmla="*/ 59 h 70"/>
                  <a:gd name="T6" fmla="*/ 17 w 18"/>
                  <a:gd name="T7" fmla="*/ 0 h 70"/>
                  <a:gd name="T8" fmla="*/ 0 w 18"/>
                  <a:gd name="T9" fmla="*/ 1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0"/>
                  <a:gd name="T17" fmla="*/ 18 w 18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0">
                    <a:moveTo>
                      <a:pt x="0" y="10"/>
                    </a:moveTo>
                    <a:lnTo>
                      <a:pt x="0" y="69"/>
                    </a:lnTo>
                    <a:lnTo>
                      <a:pt x="17" y="59"/>
                    </a:lnTo>
                    <a:lnTo>
                      <a:pt x="17" y="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41" name="Line 1316"/>
              <p:cNvSpPr>
                <a:spLocks noChangeShapeType="1"/>
              </p:cNvSpPr>
              <p:nvPr/>
            </p:nvSpPr>
            <p:spPr bwMode="auto">
              <a:xfrm flipV="1">
                <a:off x="5475" y="3074"/>
                <a:ext cx="184" cy="1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42" name="Line 1317"/>
              <p:cNvSpPr>
                <a:spLocks noChangeShapeType="1"/>
              </p:cNvSpPr>
              <p:nvPr/>
            </p:nvSpPr>
            <p:spPr bwMode="auto">
              <a:xfrm flipV="1">
                <a:off x="5475" y="3184"/>
                <a:ext cx="184" cy="1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43" name="Line 1318"/>
              <p:cNvSpPr>
                <a:spLocks noChangeShapeType="1"/>
              </p:cNvSpPr>
              <p:nvPr/>
            </p:nvSpPr>
            <p:spPr bwMode="auto">
              <a:xfrm flipV="1">
                <a:off x="5475" y="3292"/>
                <a:ext cx="184" cy="1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344" name="Freeform 1319"/>
              <p:cNvSpPr>
                <a:spLocks/>
              </p:cNvSpPr>
              <p:nvPr/>
            </p:nvSpPr>
            <p:spPr bwMode="auto">
              <a:xfrm>
                <a:off x="5239" y="2736"/>
                <a:ext cx="412" cy="267"/>
              </a:xfrm>
              <a:custGeom>
                <a:avLst/>
                <a:gdLst>
                  <a:gd name="T0" fmla="*/ 0 w 412"/>
                  <a:gd name="T1" fmla="*/ 113 h 267"/>
                  <a:gd name="T2" fmla="*/ 235 w 412"/>
                  <a:gd name="T3" fmla="*/ 266 h 267"/>
                  <a:gd name="T4" fmla="*/ 411 w 412"/>
                  <a:gd name="T5" fmla="*/ 151 h 267"/>
                  <a:gd name="T6" fmla="*/ 174 w 412"/>
                  <a:gd name="T7" fmla="*/ 0 h 267"/>
                  <a:gd name="T8" fmla="*/ 0 w 412"/>
                  <a:gd name="T9" fmla="*/ 113 h 2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2"/>
                  <a:gd name="T16" fmla="*/ 0 h 267"/>
                  <a:gd name="T17" fmla="*/ 412 w 412"/>
                  <a:gd name="T18" fmla="*/ 267 h 2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2" h="267">
                    <a:moveTo>
                      <a:pt x="0" y="113"/>
                    </a:moveTo>
                    <a:lnTo>
                      <a:pt x="235" y="266"/>
                    </a:lnTo>
                    <a:lnTo>
                      <a:pt x="411" y="151"/>
                    </a:lnTo>
                    <a:lnTo>
                      <a:pt x="174" y="0"/>
                    </a:lnTo>
                    <a:lnTo>
                      <a:pt x="0" y="113"/>
                    </a:lnTo>
                  </a:path>
                </a:pathLst>
              </a:custGeom>
              <a:noFill/>
              <a:ln w="1270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345" name="Freeform 1320"/>
              <p:cNvSpPr>
                <a:spLocks/>
              </p:cNvSpPr>
              <p:nvPr/>
            </p:nvSpPr>
            <p:spPr bwMode="auto">
              <a:xfrm>
                <a:off x="5446" y="3054"/>
                <a:ext cx="18" cy="17"/>
              </a:xfrm>
              <a:custGeom>
                <a:avLst/>
                <a:gdLst>
                  <a:gd name="T0" fmla="*/ 0 w 18"/>
                  <a:gd name="T1" fmla="*/ 0 h 17"/>
                  <a:gd name="T2" fmla="*/ 0 w 18"/>
                  <a:gd name="T3" fmla="*/ 6 h 17"/>
                  <a:gd name="T4" fmla="*/ 17 w 18"/>
                  <a:gd name="T5" fmla="*/ 16 h 17"/>
                  <a:gd name="T6" fmla="*/ 17 w 18"/>
                  <a:gd name="T7" fmla="*/ 13 h 17"/>
                  <a:gd name="T8" fmla="*/ 0 w 18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7"/>
                  <a:gd name="T17" fmla="*/ 18 w 1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7">
                    <a:moveTo>
                      <a:pt x="0" y="0"/>
                    </a:moveTo>
                    <a:lnTo>
                      <a:pt x="0" y="6"/>
                    </a:lnTo>
                    <a:lnTo>
                      <a:pt x="17" y="16"/>
                    </a:lnTo>
                    <a:lnTo>
                      <a:pt x="17" y="1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3316" name="Rectangle 1321"/>
          <p:cNvSpPr>
            <a:spLocks noChangeArrowheads="1"/>
          </p:cNvSpPr>
          <p:nvPr/>
        </p:nvSpPr>
        <p:spPr bwMode="auto">
          <a:xfrm>
            <a:off x="6858000" y="2896394"/>
            <a:ext cx="2286000" cy="3657600"/>
          </a:xfrm>
          <a:prstGeom prst="rect">
            <a:avLst/>
          </a:prstGeom>
          <a:noFill/>
          <a:ln w="9525">
            <a:solidFill>
              <a:srgbClr val="FE6D3A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3317" name="Rectangle 1322"/>
          <p:cNvSpPr>
            <a:spLocks noChangeArrowheads="1"/>
          </p:cNvSpPr>
          <p:nvPr/>
        </p:nvSpPr>
        <p:spPr bwMode="auto">
          <a:xfrm>
            <a:off x="4051300" y="5752307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</a:pPr>
            <a:r>
              <a:rPr lang="en-US" sz="900">
                <a:solidFill>
                  <a:srgbClr val="FE6D3A"/>
                </a:solidFill>
                <a:latin typeface="Tahoma" pitchFamily="34" charset="0"/>
              </a:rPr>
              <a:t>Ethernet </a:t>
            </a:r>
            <a:endParaRPr lang="en-US" sz="900">
              <a:latin typeface="Tahoma" pitchFamily="34" charset="0"/>
            </a:endParaRPr>
          </a:p>
        </p:txBody>
      </p:sp>
      <p:sp>
        <p:nvSpPr>
          <p:cNvPr id="1325" name="Rectangle 1323"/>
          <p:cNvSpPr>
            <a:spLocks noChangeArrowheads="1"/>
          </p:cNvSpPr>
          <p:nvPr/>
        </p:nvSpPr>
        <p:spPr bwMode="auto">
          <a:xfrm>
            <a:off x="7099300" y="2844007"/>
            <a:ext cx="167005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0962" tIns="39688" rIns="80962" bIns="39688">
            <a:spAutoFit/>
          </a:bodyPr>
          <a:lstStyle/>
          <a:p>
            <a:pPr defTabSz="584200">
              <a:lnSpc>
                <a:spcPct val="90000"/>
              </a:lnSpc>
              <a:defRPr/>
            </a:pPr>
            <a:r>
              <a:rPr lang="cs-CZ" sz="1600">
                <a:solidFill>
                  <a:srgbClr val="FE6D3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Bezdrátová síť</a:t>
            </a:r>
            <a:endParaRPr lang="en-US" sz="1600">
              <a:solidFill>
                <a:srgbClr val="FE6D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700808"/>
            <a:ext cx="8364538" cy="4747617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cs-CZ" dirty="0" smtClean="0"/>
          </a:p>
          <a:p>
            <a:pPr algn="ctr">
              <a:buFontTx/>
              <a:buNone/>
              <a:defRPr/>
            </a:pPr>
            <a:endParaRPr lang="cs-CZ" dirty="0" smtClean="0"/>
          </a:p>
          <a:p>
            <a:pPr algn="ctr">
              <a:buFontTx/>
              <a:buNone/>
              <a:defRPr/>
            </a:pPr>
            <a:r>
              <a:rPr lang="cs-CZ" dirty="0" smtClean="0"/>
              <a:t>Definice dopravní telematiky </a:t>
            </a:r>
          </a:p>
          <a:p>
            <a:pPr algn="ctr">
              <a:buFontTx/>
              <a:buNone/>
              <a:defRPr/>
            </a:pPr>
            <a:r>
              <a:rPr lang="cs-CZ" dirty="0" smtClean="0"/>
              <a:t>(Inteligentních dopravních systémů)</a:t>
            </a:r>
          </a:p>
          <a:p>
            <a:pPr algn="ctr">
              <a:defRPr/>
            </a:pPr>
            <a:endParaRPr lang="cs-CZ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FontTx/>
              <a:buNone/>
              <a:defRPr/>
            </a:pPr>
            <a:endParaRPr lang="cs-CZ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Integrované řešení mobilní telekomunikační sítě</a:t>
            </a:r>
            <a:endParaRPr lang="cs-CZ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9699" name="Oval 2"/>
          <p:cNvSpPr>
            <a:spLocks noChangeAspect="1" noChangeArrowheads="1"/>
          </p:cNvSpPr>
          <p:nvPr/>
        </p:nvSpPr>
        <p:spPr bwMode="auto">
          <a:xfrm>
            <a:off x="2741613" y="3568700"/>
            <a:ext cx="1668462" cy="10636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00" name="Freeform 3"/>
          <p:cNvSpPr>
            <a:spLocks noChangeAspect="1"/>
          </p:cNvSpPr>
          <p:nvPr/>
        </p:nvSpPr>
        <p:spPr bwMode="auto">
          <a:xfrm rot="-1284405">
            <a:off x="914400" y="2420938"/>
            <a:ext cx="2209800" cy="1911350"/>
          </a:xfrm>
          <a:custGeom>
            <a:avLst/>
            <a:gdLst>
              <a:gd name="T0" fmla="*/ 2147483647 w 993"/>
              <a:gd name="T1" fmla="*/ 0 h 939"/>
              <a:gd name="T2" fmla="*/ 2147483647 w 993"/>
              <a:gd name="T3" fmla="*/ 2147483647 h 939"/>
              <a:gd name="T4" fmla="*/ 2147483647 w 993"/>
              <a:gd name="T5" fmla="*/ 2147483647 h 939"/>
              <a:gd name="T6" fmla="*/ 0 w 993"/>
              <a:gd name="T7" fmla="*/ 2147483647 h 939"/>
              <a:gd name="T8" fmla="*/ 0 60000 65536"/>
              <a:gd name="T9" fmla="*/ 0 60000 65536"/>
              <a:gd name="T10" fmla="*/ 0 60000 65536"/>
              <a:gd name="T11" fmla="*/ 0 60000 65536"/>
              <a:gd name="T12" fmla="*/ 0 w 993"/>
              <a:gd name="T13" fmla="*/ 0 h 939"/>
              <a:gd name="T14" fmla="*/ 993 w 993"/>
              <a:gd name="T15" fmla="*/ 939 h 9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3" h="939">
                <a:moveTo>
                  <a:pt x="993" y="0"/>
                </a:moveTo>
                <a:lnTo>
                  <a:pt x="771" y="939"/>
                </a:lnTo>
                <a:lnTo>
                  <a:pt x="655" y="937"/>
                </a:lnTo>
                <a:lnTo>
                  <a:pt x="0" y="423"/>
                </a:lnTo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01" name="Freeform 4"/>
          <p:cNvSpPr>
            <a:spLocks noChangeAspect="1"/>
          </p:cNvSpPr>
          <p:nvPr/>
        </p:nvSpPr>
        <p:spPr bwMode="auto">
          <a:xfrm>
            <a:off x="5759450" y="3322638"/>
            <a:ext cx="2019300" cy="1912937"/>
          </a:xfrm>
          <a:custGeom>
            <a:avLst/>
            <a:gdLst>
              <a:gd name="T0" fmla="*/ 0 w 1093"/>
              <a:gd name="T1" fmla="*/ 2147483647 h 1035"/>
              <a:gd name="T2" fmla="*/ 2147483647 w 1093"/>
              <a:gd name="T3" fmla="*/ 0 h 1035"/>
              <a:gd name="T4" fmla="*/ 2147483647 w 1093"/>
              <a:gd name="T5" fmla="*/ 2147483647 h 1035"/>
              <a:gd name="T6" fmla="*/ 2147483647 w 1093"/>
              <a:gd name="T7" fmla="*/ 2147483647 h 1035"/>
              <a:gd name="T8" fmla="*/ 0 60000 65536"/>
              <a:gd name="T9" fmla="*/ 0 60000 65536"/>
              <a:gd name="T10" fmla="*/ 0 60000 65536"/>
              <a:gd name="T11" fmla="*/ 0 60000 65536"/>
              <a:gd name="T12" fmla="*/ 0 w 1093"/>
              <a:gd name="T13" fmla="*/ 0 h 1035"/>
              <a:gd name="T14" fmla="*/ 1093 w 1093"/>
              <a:gd name="T15" fmla="*/ 1035 h 10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93" h="1035">
                <a:moveTo>
                  <a:pt x="0" y="963"/>
                </a:moveTo>
                <a:lnTo>
                  <a:pt x="301" y="0"/>
                </a:lnTo>
                <a:lnTo>
                  <a:pt x="1093" y="912"/>
                </a:lnTo>
                <a:lnTo>
                  <a:pt x="19" y="1035"/>
                </a:lnTo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grpSp>
        <p:nvGrpSpPr>
          <p:cNvPr id="29702" name="Group 5"/>
          <p:cNvGrpSpPr>
            <a:grpSpLocks noChangeAspect="1"/>
          </p:cNvGrpSpPr>
          <p:nvPr/>
        </p:nvGrpSpPr>
        <p:grpSpPr bwMode="auto">
          <a:xfrm flipH="1">
            <a:off x="4641850" y="1836738"/>
            <a:ext cx="1144588" cy="950912"/>
            <a:chOff x="1452" y="1892"/>
            <a:chExt cx="751" cy="720"/>
          </a:xfrm>
        </p:grpSpPr>
        <p:grpSp>
          <p:nvGrpSpPr>
            <p:cNvPr id="29837" name="Group 6"/>
            <p:cNvGrpSpPr>
              <a:grpSpLocks noChangeAspect="1"/>
            </p:cNvGrpSpPr>
            <p:nvPr/>
          </p:nvGrpSpPr>
          <p:grpSpPr bwMode="auto">
            <a:xfrm>
              <a:off x="1838" y="1892"/>
              <a:ext cx="365" cy="720"/>
              <a:chOff x="1838" y="1892"/>
              <a:chExt cx="365" cy="720"/>
            </a:xfrm>
          </p:grpSpPr>
          <p:sp>
            <p:nvSpPr>
              <p:cNvPr id="29846" name="Arc 7"/>
              <p:cNvSpPr>
                <a:spLocks noChangeAspect="1"/>
              </p:cNvSpPr>
              <p:nvPr/>
            </p:nvSpPr>
            <p:spPr bwMode="auto">
              <a:xfrm>
                <a:off x="1979" y="1892"/>
                <a:ext cx="224" cy="720"/>
              </a:xfrm>
              <a:custGeom>
                <a:avLst/>
                <a:gdLst>
                  <a:gd name="T0" fmla="*/ 0 w 21600"/>
                  <a:gd name="T1" fmla="*/ 0 h 42020"/>
                  <a:gd name="T2" fmla="*/ 0 w 21600"/>
                  <a:gd name="T3" fmla="*/ 0 h 42020"/>
                  <a:gd name="T4" fmla="*/ 0 w 21600"/>
                  <a:gd name="T5" fmla="*/ 0 h 4202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020"/>
                  <a:gd name="T11" fmla="*/ 21600 w 21600"/>
                  <a:gd name="T12" fmla="*/ 42020 h 420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020" fill="none" extrusionOk="0">
                    <a:moveTo>
                      <a:pt x="4227" y="-1"/>
                    </a:moveTo>
                    <a:cubicBezTo>
                      <a:pt x="14327" y="2015"/>
                      <a:pt x="21600" y="10882"/>
                      <a:pt x="21600" y="21182"/>
                    </a:cubicBezTo>
                    <a:cubicBezTo>
                      <a:pt x="21600" y="30921"/>
                      <a:pt x="15081" y="39456"/>
                      <a:pt x="5685" y="42020"/>
                    </a:cubicBezTo>
                  </a:path>
                  <a:path w="21600" h="42020" stroke="0" extrusionOk="0">
                    <a:moveTo>
                      <a:pt x="4227" y="-1"/>
                    </a:moveTo>
                    <a:cubicBezTo>
                      <a:pt x="14327" y="2015"/>
                      <a:pt x="21600" y="10882"/>
                      <a:pt x="21600" y="21182"/>
                    </a:cubicBezTo>
                    <a:cubicBezTo>
                      <a:pt x="21600" y="30921"/>
                      <a:pt x="15081" y="39456"/>
                      <a:pt x="5685" y="42020"/>
                    </a:cubicBezTo>
                    <a:lnTo>
                      <a:pt x="0" y="21182"/>
                    </a:lnTo>
                    <a:close/>
                  </a:path>
                </a:pathLst>
              </a:custGeom>
              <a:solidFill>
                <a:srgbClr val="DDDDDD"/>
              </a:solidFill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47" name="Arc 8"/>
              <p:cNvSpPr>
                <a:spLocks noChangeAspect="1"/>
              </p:cNvSpPr>
              <p:nvPr/>
            </p:nvSpPr>
            <p:spPr bwMode="auto">
              <a:xfrm>
                <a:off x="1915" y="1938"/>
                <a:ext cx="194" cy="619"/>
              </a:xfrm>
              <a:custGeom>
                <a:avLst/>
                <a:gdLst>
                  <a:gd name="T0" fmla="*/ 0 w 21600"/>
                  <a:gd name="T1" fmla="*/ 0 h 42032"/>
                  <a:gd name="T2" fmla="*/ 0 w 21600"/>
                  <a:gd name="T3" fmla="*/ 0 h 42032"/>
                  <a:gd name="T4" fmla="*/ 0 w 21600"/>
                  <a:gd name="T5" fmla="*/ 0 h 420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032"/>
                  <a:gd name="T11" fmla="*/ 21600 w 21600"/>
                  <a:gd name="T12" fmla="*/ 42032 h 420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032" fill="none" extrusionOk="0">
                    <a:moveTo>
                      <a:pt x="4213" y="-1"/>
                    </a:moveTo>
                    <a:cubicBezTo>
                      <a:pt x="14320" y="2009"/>
                      <a:pt x="21600" y="10879"/>
                      <a:pt x="21600" y="21185"/>
                    </a:cubicBezTo>
                    <a:cubicBezTo>
                      <a:pt x="21600" y="30936"/>
                      <a:pt x="15066" y="39478"/>
                      <a:pt x="5654" y="42031"/>
                    </a:cubicBezTo>
                  </a:path>
                  <a:path w="21600" h="42032" stroke="0" extrusionOk="0">
                    <a:moveTo>
                      <a:pt x="4213" y="-1"/>
                    </a:moveTo>
                    <a:cubicBezTo>
                      <a:pt x="14320" y="2009"/>
                      <a:pt x="21600" y="10879"/>
                      <a:pt x="21600" y="21185"/>
                    </a:cubicBezTo>
                    <a:cubicBezTo>
                      <a:pt x="21600" y="30936"/>
                      <a:pt x="15066" y="39478"/>
                      <a:pt x="5654" y="42031"/>
                    </a:cubicBezTo>
                    <a:lnTo>
                      <a:pt x="0" y="21185"/>
                    </a:lnTo>
                    <a:close/>
                  </a:path>
                </a:pathLst>
              </a:custGeom>
              <a:solidFill>
                <a:srgbClr val="DDDDDD"/>
              </a:solidFill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48" name="Arc 9"/>
              <p:cNvSpPr>
                <a:spLocks noChangeAspect="1"/>
              </p:cNvSpPr>
              <p:nvPr/>
            </p:nvSpPr>
            <p:spPr bwMode="auto">
              <a:xfrm>
                <a:off x="1838" y="1992"/>
                <a:ext cx="180" cy="522"/>
              </a:xfrm>
              <a:custGeom>
                <a:avLst/>
                <a:gdLst>
                  <a:gd name="T0" fmla="*/ 0 w 21600"/>
                  <a:gd name="T1" fmla="*/ 0 h 42048"/>
                  <a:gd name="T2" fmla="*/ 0 w 21600"/>
                  <a:gd name="T3" fmla="*/ 0 h 42048"/>
                  <a:gd name="T4" fmla="*/ 0 w 21600"/>
                  <a:gd name="T5" fmla="*/ 0 h 42048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048"/>
                  <a:gd name="T11" fmla="*/ 21600 w 21600"/>
                  <a:gd name="T12" fmla="*/ 42048 h 420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048" fill="none" extrusionOk="0">
                    <a:moveTo>
                      <a:pt x="4193" y="0"/>
                    </a:moveTo>
                    <a:cubicBezTo>
                      <a:pt x="14310" y="2002"/>
                      <a:pt x="21600" y="10876"/>
                      <a:pt x="21600" y="21189"/>
                    </a:cubicBezTo>
                    <a:cubicBezTo>
                      <a:pt x="21600" y="30958"/>
                      <a:pt x="15042" y="39511"/>
                      <a:pt x="5608" y="42048"/>
                    </a:cubicBezTo>
                  </a:path>
                  <a:path w="21600" h="42048" stroke="0" extrusionOk="0">
                    <a:moveTo>
                      <a:pt x="4193" y="0"/>
                    </a:moveTo>
                    <a:cubicBezTo>
                      <a:pt x="14310" y="2002"/>
                      <a:pt x="21600" y="10876"/>
                      <a:pt x="21600" y="21189"/>
                    </a:cubicBezTo>
                    <a:cubicBezTo>
                      <a:pt x="21600" y="30958"/>
                      <a:pt x="15042" y="39511"/>
                      <a:pt x="5608" y="42048"/>
                    </a:cubicBezTo>
                    <a:lnTo>
                      <a:pt x="0" y="21189"/>
                    </a:lnTo>
                    <a:close/>
                  </a:path>
                </a:pathLst>
              </a:custGeom>
              <a:solidFill>
                <a:srgbClr val="DDDDDD"/>
              </a:solidFill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29838" name="Group 10"/>
            <p:cNvGrpSpPr>
              <a:grpSpLocks noChangeAspect="1"/>
            </p:cNvGrpSpPr>
            <p:nvPr/>
          </p:nvGrpSpPr>
          <p:grpSpPr bwMode="auto">
            <a:xfrm>
              <a:off x="1629" y="2029"/>
              <a:ext cx="307" cy="477"/>
              <a:chOff x="1629" y="2029"/>
              <a:chExt cx="307" cy="477"/>
            </a:xfrm>
          </p:grpSpPr>
          <p:sp>
            <p:nvSpPr>
              <p:cNvPr id="29843" name="Arc 11"/>
              <p:cNvSpPr>
                <a:spLocks noChangeAspect="1"/>
              </p:cNvSpPr>
              <p:nvPr/>
            </p:nvSpPr>
            <p:spPr bwMode="auto">
              <a:xfrm>
                <a:off x="1747" y="2029"/>
                <a:ext cx="189" cy="477"/>
              </a:xfrm>
              <a:custGeom>
                <a:avLst/>
                <a:gdLst>
                  <a:gd name="T0" fmla="*/ 0 w 21600"/>
                  <a:gd name="T1" fmla="*/ 0 h 42032"/>
                  <a:gd name="T2" fmla="*/ 0 w 21600"/>
                  <a:gd name="T3" fmla="*/ 0 h 42032"/>
                  <a:gd name="T4" fmla="*/ 0 w 21600"/>
                  <a:gd name="T5" fmla="*/ 0 h 4203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032"/>
                  <a:gd name="T11" fmla="*/ 21600 w 21600"/>
                  <a:gd name="T12" fmla="*/ 42032 h 420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032" fill="none" extrusionOk="0">
                    <a:moveTo>
                      <a:pt x="4183" y="-1"/>
                    </a:moveTo>
                    <a:cubicBezTo>
                      <a:pt x="14304" y="1997"/>
                      <a:pt x="21600" y="10874"/>
                      <a:pt x="21600" y="21191"/>
                    </a:cubicBezTo>
                    <a:cubicBezTo>
                      <a:pt x="21600" y="30934"/>
                      <a:pt x="15076" y="39471"/>
                      <a:pt x="5675" y="42031"/>
                    </a:cubicBezTo>
                  </a:path>
                  <a:path w="21600" h="42032" stroke="0" extrusionOk="0">
                    <a:moveTo>
                      <a:pt x="4183" y="-1"/>
                    </a:moveTo>
                    <a:cubicBezTo>
                      <a:pt x="14304" y="1997"/>
                      <a:pt x="21600" y="10874"/>
                      <a:pt x="21600" y="21191"/>
                    </a:cubicBezTo>
                    <a:cubicBezTo>
                      <a:pt x="21600" y="30934"/>
                      <a:pt x="15076" y="39471"/>
                      <a:pt x="5675" y="42031"/>
                    </a:cubicBezTo>
                    <a:lnTo>
                      <a:pt x="0" y="21191"/>
                    </a:lnTo>
                    <a:close/>
                  </a:path>
                </a:pathLst>
              </a:custGeom>
              <a:solidFill>
                <a:srgbClr val="DDDDDD"/>
              </a:solidFill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44" name="Arc 12"/>
              <p:cNvSpPr>
                <a:spLocks noChangeAspect="1"/>
              </p:cNvSpPr>
              <p:nvPr/>
            </p:nvSpPr>
            <p:spPr bwMode="auto">
              <a:xfrm>
                <a:off x="1694" y="2059"/>
                <a:ext cx="163" cy="410"/>
              </a:xfrm>
              <a:custGeom>
                <a:avLst/>
                <a:gdLst>
                  <a:gd name="T0" fmla="*/ 0 w 21600"/>
                  <a:gd name="T1" fmla="*/ 0 h 42095"/>
                  <a:gd name="T2" fmla="*/ 0 w 21600"/>
                  <a:gd name="T3" fmla="*/ 0 h 42095"/>
                  <a:gd name="T4" fmla="*/ 0 w 21600"/>
                  <a:gd name="T5" fmla="*/ 0 h 42095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095"/>
                  <a:gd name="T11" fmla="*/ 21600 w 21600"/>
                  <a:gd name="T12" fmla="*/ 42095 h 4209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095" fill="none" extrusionOk="0">
                    <a:moveTo>
                      <a:pt x="4064" y="-1"/>
                    </a:moveTo>
                    <a:cubicBezTo>
                      <a:pt x="14241" y="1949"/>
                      <a:pt x="21600" y="10851"/>
                      <a:pt x="21600" y="21214"/>
                    </a:cubicBezTo>
                    <a:cubicBezTo>
                      <a:pt x="21600" y="31015"/>
                      <a:pt x="15000" y="39588"/>
                      <a:pt x="5525" y="42095"/>
                    </a:cubicBezTo>
                  </a:path>
                  <a:path w="21600" h="42095" stroke="0" extrusionOk="0">
                    <a:moveTo>
                      <a:pt x="4064" y="-1"/>
                    </a:moveTo>
                    <a:cubicBezTo>
                      <a:pt x="14241" y="1949"/>
                      <a:pt x="21600" y="10851"/>
                      <a:pt x="21600" y="21214"/>
                    </a:cubicBezTo>
                    <a:cubicBezTo>
                      <a:pt x="21600" y="31015"/>
                      <a:pt x="15000" y="39588"/>
                      <a:pt x="5525" y="42095"/>
                    </a:cubicBezTo>
                    <a:lnTo>
                      <a:pt x="0" y="21214"/>
                    </a:lnTo>
                    <a:close/>
                  </a:path>
                </a:pathLst>
              </a:custGeom>
              <a:solidFill>
                <a:srgbClr val="DDDDDD"/>
              </a:solidFill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45" name="Arc 13"/>
              <p:cNvSpPr>
                <a:spLocks noChangeAspect="1"/>
              </p:cNvSpPr>
              <p:nvPr/>
            </p:nvSpPr>
            <p:spPr bwMode="auto">
              <a:xfrm>
                <a:off x="1629" y="2096"/>
                <a:ext cx="152" cy="345"/>
              </a:xfrm>
              <a:custGeom>
                <a:avLst/>
                <a:gdLst>
                  <a:gd name="T0" fmla="*/ 0 w 21600"/>
                  <a:gd name="T1" fmla="*/ 0 h 42034"/>
                  <a:gd name="T2" fmla="*/ 0 w 21600"/>
                  <a:gd name="T3" fmla="*/ 0 h 42034"/>
                  <a:gd name="T4" fmla="*/ 0 w 21600"/>
                  <a:gd name="T5" fmla="*/ 0 h 4203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034"/>
                  <a:gd name="T11" fmla="*/ 21600 w 21600"/>
                  <a:gd name="T12" fmla="*/ 42034 h 4203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034" fill="none" extrusionOk="0">
                    <a:moveTo>
                      <a:pt x="4193" y="0"/>
                    </a:moveTo>
                    <a:cubicBezTo>
                      <a:pt x="14310" y="2002"/>
                      <a:pt x="21600" y="10876"/>
                      <a:pt x="21600" y="21189"/>
                    </a:cubicBezTo>
                    <a:cubicBezTo>
                      <a:pt x="21600" y="30938"/>
                      <a:pt x="15069" y="39478"/>
                      <a:pt x="5660" y="42033"/>
                    </a:cubicBezTo>
                  </a:path>
                  <a:path w="21600" h="42034" stroke="0" extrusionOk="0">
                    <a:moveTo>
                      <a:pt x="4193" y="0"/>
                    </a:moveTo>
                    <a:cubicBezTo>
                      <a:pt x="14310" y="2002"/>
                      <a:pt x="21600" y="10876"/>
                      <a:pt x="21600" y="21189"/>
                    </a:cubicBezTo>
                    <a:cubicBezTo>
                      <a:pt x="21600" y="30938"/>
                      <a:pt x="15069" y="39478"/>
                      <a:pt x="5660" y="42033"/>
                    </a:cubicBezTo>
                    <a:lnTo>
                      <a:pt x="0" y="21189"/>
                    </a:lnTo>
                    <a:close/>
                  </a:path>
                </a:pathLst>
              </a:custGeom>
              <a:solidFill>
                <a:srgbClr val="DDDDDD"/>
              </a:solidFill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9839" name="Arc 14"/>
            <p:cNvSpPr>
              <a:spLocks noChangeAspect="1"/>
            </p:cNvSpPr>
            <p:nvPr/>
          </p:nvSpPr>
          <p:spPr bwMode="auto">
            <a:xfrm>
              <a:off x="1575" y="2125"/>
              <a:ext cx="137" cy="300"/>
            </a:xfrm>
            <a:custGeom>
              <a:avLst/>
              <a:gdLst>
                <a:gd name="T0" fmla="*/ 0 w 21600"/>
                <a:gd name="T1" fmla="*/ 0 h 42036"/>
                <a:gd name="T2" fmla="*/ 0 w 21600"/>
                <a:gd name="T3" fmla="*/ 0 h 42036"/>
                <a:gd name="T4" fmla="*/ 0 w 21600"/>
                <a:gd name="T5" fmla="*/ 0 h 42036"/>
                <a:gd name="T6" fmla="*/ 0 60000 65536"/>
                <a:gd name="T7" fmla="*/ 0 60000 65536"/>
                <a:gd name="T8" fmla="*/ 0 60000 65536"/>
                <a:gd name="T9" fmla="*/ 0 w 21600"/>
                <a:gd name="T10" fmla="*/ 0 h 42036"/>
                <a:gd name="T11" fmla="*/ 21600 w 21600"/>
                <a:gd name="T12" fmla="*/ 42036 h 420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2036" fill="none" extrusionOk="0">
                  <a:moveTo>
                    <a:pt x="4228" y="0"/>
                  </a:moveTo>
                  <a:cubicBezTo>
                    <a:pt x="14328" y="2016"/>
                    <a:pt x="21600" y="10882"/>
                    <a:pt x="21600" y="21182"/>
                  </a:cubicBezTo>
                  <a:cubicBezTo>
                    <a:pt x="21600" y="30944"/>
                    <a:pt x="15051" y="39493"/>
                    <a:pt x="5626" y="42036"/>
                  </a:cubicBezTo>
                </a:path>
                <a:path w="21600" h="42036" stroke="0" extrusionOk="0">
                  <a:moveTo>
                    <a:pt x="4228" y="0"/>
                  </a:moveTo>
                  <a:cubicBezTo>
                    <a:pt x="14328" y="2016"/>
                    <a:pt x="21600" y="10882"/>
                    <a:pt x="21600" y="21182"/>
                  </a:cubicBezTo>
                  <a:cubicBezTo>
                    <a:pt x="21600" y="30944"/>
                    <a:pt x="15051" y="39493"/>
                    <a:pt x="5626" y="42036"/>
                  </a:cubicBezTo>
                  <a:lnTo>
                    <a:pt x="0" y="21182"/>
                  </a:lnTo>
                  <a:close/>
                </a:path>
              </a:pathLst>
            </a:custGeom>
            <a:solidFill>
              <a:srgbClr val="DDDDDD"/>
            </a:solidFill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40" name="Arc 15"/>
            <p:cNvSpPr>
              <a:spLocks noChangeAspect="1"/>
            </p:cNvSpPr>
            <p:nvPr/>
          </p:nvSpPr>
          <p:spPr bwMode="auto">
            <a:xfrm>
              <a:off x="1518" y="2145"/>
              <a:ext cx="119" cy="258"/>
            </a:xfrm>
            <a:custGeom>
              <a:avLst/>
              <a:gdLst>
                <a:gd name="T0" fmla="*/ 0 w 21600"/>
                <a:gd name="T1" fmla="*/ 0 h 42067"/>
                <a:gd name="T2" fmla="*/ 0 w 21600"/>
                <a:gd name="T3" fmla="*/ 0 h 42067"/>
                <a:gd name="T4" fmla="*/ 0 w 21600"/>
                <a:gd name="T5" fmla="*/ 0 h 42067"/>
                <a:gd name="T6" fmla="*/ 0 60000 65536"/>
                <a:gd name="T7" fmla="*/ 0 60000 65536"/>
                <a:gd name="T8" fmla="*/ 0 60000 65536"/>
                <a:gd name="T9" fmla="*/ 0 w 21600"/>
                <a:gd name="T10" fmla="*/ 0 h 42067"/>
                <a:gd name="T11" fmla="*/ 21600 w 21600"/>
                <a:gd name="T12" fmla="*/ 42067 h 420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2067" fill="none" extrusionOk="0">
                  <a:moveTo>
                    <a:pt x="4101" y="-1"/>
                  </a:moveTo>
                  <a:cubicBezTo>
                    <a:pt x="14260" y="1964"/>
                    <a:pt x="21600" y="10858"/>
                    <a:pt x="21600" y="21207"/>
                  </a:cubicBezTo>
                  <a:cubicBezTo>
                    <a:pt x="21600" y="30977"/>
                    <a:pt x="15041" y="39531"/>
                    <a:pt x="5605" y="42067"/>
                  </a:cubicBezTo>
                </a:path>
                <a:path w="21600" h="42067" stroke="0" extrusionOk="0">
                  <a:moveTo>
                    <a:pt x="4101" y="-1"/>
                  </a:moveTo>
                  <a:cubicBezTo>
                    <a:pt x="14260" y="1964"/>
                    <a:pt x="21600" y="10858"/>
                    <a:pt x="21600" y="21207"/>
                  </a:cubicBezTo>
                  <a:cubicBezTo>
                    <a:pt x="21600" y="30977"/>
                    <a:pt x="15041" y="39531"/>
                    <a:pt x="5605" y="42067"/>
                  </a:cubicBezTo>
                  <a:lnTo>
                    <a:pt x="0" y="21207"/>
                  </a:lnTo>
                  <a:close/>
                </a:path>
              </a:pathLst>
            </a:custGeom>
            <a:solidFill>
              <a:srgbClr val="DDDDDD"/>
            </a:solidFill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41" name="Arc 16"/>
            <p:cNvSpPr>
              <a:spLocks noChangeAspect="1"/>
            </p:cNvSpPr>
            <p:nvPr/>
          </p:nvSpPr>
          <p:spPr bwMode="auto">
            <a:xfrm>
              <a:off x="1471" y="2181"/>
              <a:ext cx="102" cy="201"/>
            </a:xfrm>
            <a:custGeom>
              <a:avLst/>
              <a:gdLst>
                <a:gd name="T0" fmla="*/ 0 w 21600"/>
                <a:gd name="T1" fmla="*/ 0 h 41953"/>
                <a:gd name="T2" fmla="*/ 0 w 21600"/>
                <a:gd name="T3" fmla="*/ 0 h 41953"/>
                <a:gd name="T4" fmla="*/ 0 w 21600"/>
                <a:gd name="T5" fmla="*/ 0 h 41953"/>
                <a:gd name="T6" fmla="*/ 0 60000 65536"/>
                <a:gd name="T7" fmla="*/ 0 60000 65536"/>
                <a:gd name="T8" fmla="*/ 0 60000 65536"/>
                <a:gd name="T9" fmla="*/ 0 w 21600"/>
                <a:gd name="T10" fmla="*/ 0 h 41953"/>
                <a:gd name="T11" fmla="*/ 21600 w 21600"/>
                <a:gd name="T12" fmla="*/ 41953 h 419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1953" fill="none" extrusionOk="0">
                  <a:moveTo>
                    <a:pt x="4336" y="-1"/>
                  </a:moveTo>
                  <a:cubicBezTo>
                    <a:pt x="14385" y="2058"/>
                    <a:pt x="21600" y="10902"/>
                    <a:pt x="21600" y="21160"/>
                  </a:cubicBezTo>
                  <a:cubicBezTo>
                    <a:pt x="21600" y="30836"/>
                    <a:pt x="15164" y="39332"/>
                    <a:pt x="5849" y="41953"/>
                  </a:cubicBezTo>
                </a:path>
                <a:path w="21600" h="41953" stroke="0" extrusionOk="0">
                  <a:moveTo>
                    <a:pt x="4336" y="-1"/>
                  </a:moveTo>
                  <a:cubicBezTo>
                    <a:pt x="14385" y="2058"/>
                    <a:pt x="21600" y="10902"/>
                    <a:pt x="21600" y="21160"/>
                  </a:cubicBezTo>
                  <a:cubicBezTo>
                    <a:pt x="21600" y="30836"/>
                    <a:pt x="15164" y="39332"/>
                    <a:pt x="5849" y="41953"/>
                  </a:cubicBezTo>
                  <a:lnTo>
                    <a:pt x="0" y="21160"/>
                  </a:lnTo>
                  <a:close/>
                </a:path>
              </a:pathLst>
            </a:custGeom>
            <a:solidFill>
              <a:srgbClr val="DDDDDD"/>
            </a:solidFill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42" name="Arc 17"/>
            <p:cNvSpPr>
              <a:spLocks noChangeAspect="1"/>
            </p:cNvSpPr>
            <p:nvPr/>
          </p:nvSpPr>
          <p:spPr bwMode="auto">
            <a:xfrm>
              <a:off x="1452" y="2209"/>
              <a:ext cx="61" cy="152"/>
            </a:xfrm>
            <a:custGeom>
              <a:avLst/>
              <a:gdLst>
                <a:gd name="T0" fmla="*/ 0 w 21600"/>
                <a:gd name="T1" fmla="*/ 0 h 42080"/>
                <a:gd name="T2" fmla="*/ 0 w 21600"/>
                <a:gd name="T3" fmla="*/ 0 h 42080"/>
                <a:gd name="T4" fmla="*/ 0 w 21600"/>
                <a:gd name="T5" fmla="*/ 0 h 42080"/>
                <a:gd name="T6" fmla="*/ 0 60000 65536"/>
                <a:gd name="T7" fmla="*/ 0 60000 65536"/>
                <a:gd name="T8" fmla="*/ 0 60000 65536"/>
                <a:gd name="T9" fmla="*/ 0 w 21600"/>
                <a:gd name="T10" fmla="*/ 0 h 42080"/>
                <a:gd name="T11" fmla="*/ 21600 w 21600"/>
                <a:gd name="T12" fmla="*/ 42080 h 420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2080" fill="none" extrusionOk="0">
                  <a:moveTo>
                    <a:pt x="4117" y="0"/>
                  </a:moveTo>
                  <a:cubicBezTo>
                    <a:pt x="14269" y="1971"/>
                    <a:pt x="21600" y="10862"/>
                    <a:pt x="21600" y="21204"/>
                  </a:cubicBezTo>
                  <a:cubicBezTo>
                    <a:pt x="21600" y="30997"/>
                    <a:pt x="15011" y="39564"/>
                    <a:pt x="5546" y="42079"/>
                  </a:cubicBezTo>
                </a:path>
                <a:path w="21600" h="42080" stroke="0" extrusionOk="0">
                  <a:moveTo>
                    <a:pt x="4117" y="0"/>
                  </a:moveTo>
                  <a:cubicBezTo>
                    <a:pt x="14269" y="1971"/>
                    <a:pt x="21600" y="10862"/>
                    <a:pt x="21600" y="21204"/>
                  </a:cubicBezTo>
                  <a:cubicBezTo>
                    <a:pt x="21600" y="30997"/>
                    <a:pt x="15011" y="39564"/>
                    <a:pt x="5546" y="42079"/>
                  </a:cubicBezTo>
                  <a:lnTo>
                    <a:pt x="0" y="21204"/>
                  </a:lnTo>
                  <a:close/>
                </a:path>
              </a:pathLst>
            </a:custGeom>
            <a:solidFill>
              <a:srgbClr val="DDDDDD"/>
            </a:solidFill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29703" name="Group 18"/>
          <p:cNvGrpSpPr>
            <a:grpSpLocks noChangeAspect="1"/>
          </p:cNvGrpSpPr>
          <p:nvPr/>
        </p:nvGrpSpPr>
        <p:grpSpPr bwMode="auto">
          <a:xfrm flipH="1">
            <a:off x="5518150" y="2684463"/>
            <a:ext cx="485775" cy="749300"/>
            <a:chOff x="1329" y="2371"/>
            <a:chExt cx="186" cy="332"/>
          </a:xfrm>
        </p:grpSpPr>
        <p:grpSp>
          <p:nvGrpSpPr>
            <p:cNvPr id="29822" name="Group 19"/>
            <p:cNvGrpSpPr>
              <a:grpSpLocks noChangeAspect="1"/>
            </p:cNvGrpSpPr>
            <p:nvPr/>
          </p:nvGrpSpPr>
          <p:grpSpPr bwMode="auto">
            <a:xfrm>
              <a:off x="1329" y="2380"/>
              <a:ext cx="121" cy="321"/>
              <a:chOff x="1329" y="2380"/>
              <a:chExt cx="121" cy="321"/>
            </a:xfrm>
          </p:grpSpPr>
          <p:sp>
            <p:nvSpPr>
              <p:cNvPr id="29830" name="Line 20"/>
              <p:cNvSpPr>
                <a:spLocks noChangeAspect="1" noChangeShapeType="1"/>
              </p:cNvSpPr>
              <p:nvPr/>
            </p:nvSpPr>
            <p:spPr bwMode="auto">
              <a:xfrm>
                <a:off x="1377" y="2380"/>
                <a:ext cx="43" cy="1"/>
              </a:xfrm>
              <a:prstGeom prst="line">
                <a:avLst/>
              </a:prstGeom>
              <a:noFill/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31" name="Line 21"/>
              <p:cNvSpPr>
                <a:spLocks noChangeAspect="1" noChangeShapeType="1"/>
              </p:cNvSpPr>
              <p:nvPr/>
            </p:nvSpPr>
            <p:spPr bwMode="auto">
              <a:xfrm flipV="1">
                <a:off x="1364" y="2383"/>
                <a:ext cx="55" cy="67"/>
              </a:xfrm>
              <a:prstGeom prst="line">
                <a:avLst/>
              </a:prstGeom>
              <a:noFill/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32" name="Line 22"/>
              <p:cNvSpPr>
                <a:spLocks noChangeAspect="1" noChangeShapeType="1"/>
              </p:cNvSpPr>
              <p:nvPr/>
            </p:nvSpPr>
            <p:spPr bwMode="auto">
              <a:xfrm>
                <a:off x="1363" y="2451"/>
                <a:ext cx="74" cy="143"/>
              </a:xfrm>
              <a:prstGeom prst="line">
                <a:avLst/>
              </a:prstGeom>
              <a:noFill/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33" name="Line 23"/>
              <p:cNvSpPr>
                <a:spLocks noChangeAspect="1" noChangeShapeType="1"/>
              </p:cNvSpPr>
              <p:nvPr/>
            </p:nvSpPr>
            <p:spPr bwMode="auto">
              <a:xfrm flipV="1">
                <a:off x="1329" y="2591"/>
                <a:ext cx="108" cy="109"/>
              </a:xfrm>
              <a:prstGeom prst="line">
                <a:avLst/>
              </a:prstGeom>
              <a:noFill/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34" name="Line 24"/>
              <p:cNvSpPr>
                <a:spLocks noChangeAspect="1" noChangeShapeType="1"/>
              </p:cNvSpPr>
              <p:nvPr/>
            </p:nvSpPr>
            <p:spPr bwMode="auto">
              <a:xfrm>
                <a:off x="1345" y="2592"/>
                <a:ext cx="105" cy="109"/>
              </a:xfrm>
              <a:prstGeom prst="line">
                <a:avLst/>
              </a:prstGeom>
              <a:noFill/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35" name="Line 25"/>
              <p:cNvSpPr>
                <a:spLocks noChangeAspect="1" noChangeShapeType="1"/>
              </p:cNvSpPr>
              <p:nvPr/>
            </p:nvSpPr>
            <p:spPr bwMode="auto">
              <a:xfrm flipV="1">
                <a:off x="1343" y="2451"/>
                <a:ext cx="82" cy="139"/>
              </a:xfrm>
              <a:prstGeom prst="line">
                <a:avLst/>
              </a:prstGeom>
              <a:noFill/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36" name="Line 26"/>
              <p:cNvSpPr>
                <a:spLocks noChangeAspect="1" noChangeShapeType="1"/>
              </p:cNvSpPr>
              <p:nvPr/>
            </p:nvSpPr>
            <p:spPr bwMode="auto">
              <a:xfrm>
                <a:off x="1377" y="2380"/>
                <a:ext cx="49" cy="75"/>
              </a:xfrm>
              <a:prstGeom prst="line">
                <a:avLst/>
              </a:prstGeom>
              <a:noFill/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9823" name="Line 27"/>
            <p:cNvSpPr>
              <a:spLocks noChangeAspect="1" noChangeShapeType="1"/>
            </p:cNvSpPr>
            <p:nvPr/>
          </p:nvSpPr>
          <p:spPr bwMode="auto">
            <a:xfrm flipV="1">
              <a:off x="1446" y="2570"/>
              <a:ext cx="44" cy="133"/>
            </a:xfrm>
            <a:prstGeom prst="line">
              <a:avLst/>
            </a:prstGeom>
            <a:noFill/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24" name="Line 28"/>
            <p:cNvSpPr>
              <a:spLocks noChangeAspect="1" noChangeShapeType="1"/>
            </p:cNvSpPr>
            <p:nvPr/>
          </p:nvSpPr>
          <p:spPr bwMode="auto">
            <a:xfrm>
              <a:off x="1429" y="2454"/>
              <a:ext cx="63" cy="118"/>
            </a:xfrm>
            <a:prstGeom prst="line">
              <a:avLst/>
            </a:prstGeom>
            <a:noFill/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25" name="Line 29"/>
            <p:cNvSpPr>
              <a:spLocks noChangeAspect="1" noChangeShapeType="1"/>
            </p:cNvSpPr>
            <p:nvPr/>
          </p:nvSpPr>
          <p:spPr bwMode="auto">
            <a:xfrm flipV="1">
              <a:off x="1429" y="2372"/>
              <a:ext cx="15" cy="82"/>
            </a:xfrm>
            <a:prstGeom prst="line">
              <a:avLst/>
            </a:prstGeom>
            <a:noFill/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26" name="Line 30"/>
            <p:cNvSpPr>
              <a:spLocks noChangeAspect="1" noChangeShapeType="1"/>
            </p:cNvSpPr>
            <p:nvPr/>
          </p:nvSpPr>
          <p:spPr bwMode="auto">
            <a:xfrm flipV="1">
              <a:off x="1422" y="2371"/>
              <a:ext cx="25" cy="11"/>
            </a:xfrm>
            <a:prstGeom prst="line">
              <a:avLst/>
            </a:prstGeom>
            <a:noFill/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27" name="Line 31"/>
            <p:cNvSpPr>
              <a:spLocks noChangeAspect="1" noChangeShapeType="1"/>
            </p:cNvSpPr>
            <p:nvPr/>
          </p:nvSpPr>
          <p:spPr bwMode="auto">
            <a:xfrm>
              <a:off x="1422" y="2381"/>
              <a:ext cx="39" cy="60"/>
            </a:xfrm>
            <a:prstGeom prst="line">
              <a:avLst/>
            </a:prstGeom>
            <a:noFill/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28" name="Line 32"/>
            <p:cNvSpPr>
              <a:spLocks noChangeAspect="1" noChangeShapeType="1"/>
            </p:cNvSpPr>
            <p:nvPr/>
          </p:nvSpPr>
          <p:spPr bwMode="auto">
            <a:xfrm flipV="1">
              <a:off x="1440" y="2441"/>
              <a:ext cx="17" cy="152"/>
            </a:xfrm>
            <a:prstGeom prst="line">
              <a:avLst/>
            </a:prstGeom>
            <a:noFill/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29" name="Line 33"/>
            <p:cNvSpPr>
              <a:spLocks noChangeAspect="1" noChangeShapeType="1"/>
            </p:cNvSpPr>
            <p:nvPr/>
          </p:nvSpPr>
          <p:spPr bwMode="auto">
            <a:xfrm>
              <a:off x="1441" y="2592"/>
              <a:ext cx="74" cy="71"/>
            </a:xfrm>
            <a:prstGeom prst="line">
              <a:avLst/>
            </a:prstGeom>
            <a:noFill/>
            <a:ln w="7938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29704" name="Group 34"/>
          <p:cNvGrpSpPr>
            <a:grpSpLocks noChangeAspect="1"/>
          </p:cNvGrpSpPr>
          <p:nvPr/>
        </p:nvGrpSpPr>
        <p:grpSpPr bwMode="auto">
          <a:xfrm flipH="1">
            <a:off x="5530850" y="2328863"/>
            <a:ext cx="474663" cy="1098550"/>
            <a:chOff x="1328" y="2214"/>
            <a:chExt cx="182" cy="486"/>
          </a:xfrm>
        </p:grpSpPr>
        <p:sp>
          <p:nvSpPr>
            <p:cNvPr id="29817" name="Line 35"/>
            <p:cNvSpPr>
              <a:spLocks noChangeAspect="1" noChangeShapeType="1"/>
            </p:cNvSpPr>
            <p:nvPr/>
          </p:nvSpPr>
          <p:spPr bwMode="auto">
            <a:xfrm flipV="1">
              <a:off x="1328" y="2214"/>
              <a:ext cx="72" cy="4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18" name="Line 36"/>
            <p:cNvSpPr>
              <a:spLocks noChangeAspect="1" noChangeShapeType="1"/>
            </p:cNvSpPr>
            <p:nvPr/>
          </p:nvSpPr>
          <p:spPr bwMode="auto">
            <a:xfrm>
              <a:off x="1402" y="2227"/>
              <a:ext cx="46" cy="4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19" name="Line 37"/>
            <p:cNvSpPr>
              <a:spLocks noChangeAspect="1" noChangeShapeType="1"/>
            </p:cNvSpPr>
            <p:nvPr/>
          </p:nvSpPr>
          <p:spPr bwMode="auto">
            <a:xfrm flipV="1">
              <a:off x="1447" y="2659"/>
              <a:ext cx="62" cy="3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20" name="Line 38"/>
            <p:cNvSpPr>
              <a:spLocks noChangeAspect="1" noChangeShapeType="1"/>
            </p:cNvSpPr>
            <p:nvPr/>
          </p:nvSpPr>
          <p:spPr bwMode="auto">
            <a:xfrm>
              <a:off x="1410" y="2224"/>
              <a:ext cx="100" cy="4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29821" name="Line 39"/>
            <p:cNvSpPr>
              <a:spLocks noChangeAspect="1" noChangeShapeType="1"/>
            </p:cNvSpPr>
            <p:nvPr/>
          </p:nvSpPr>
          <p:spPr bwMode="auto">
            <a:xfrm>
              <a:off x="1328" y="2696"/>
              <a:ext cx="122" cy="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29705" name="Group 40"/>
          <p:cNvGrpSpPr>
            <a:grpSpLocks noChangeAspect="1"/>
          </p:cNvGrpSpPr>
          <p:nvPr/>
        </p:nvGrpSpPr>
        <p:grpSpPr bwMode="auto">
          <a:xfrm>
            <a:off x="4641850" y="4640263"/>
            <a:ext cx="1363663" cy="1597025"/>
            <a:chOff x="768" y="960"/>
            <a:chExt cx="896" cy="1049"/>
          </a:xfrm>
        </p:grpSpPr>
        <p:grpSp>
          <p:nvGrpSpPr>
            <p:cNvPr id="29780" name="Group 41"/>
            <p:cNvGrpSpPr>
              <a:grpSpLocks noChangeAspect="1"/>
            </p:cNvGrpSpPr>
            <p:nvPr/>
          </p:nvGrpSpPr>
          <p:grpSpPr bwMode="auto">
            <a:xfrm flipH="1">
              <a:off x="768" y="960"/>
              <a:ext cx="751" cy="624"/>
              <a:chOff x="1452" y="1892"/>
              <a:chExt cx="751" cy="720"/>
            </a:xfrm>
          </p:grpSpPr>
          <p:grpSp>
            <p:nvGrpSpPr>
              <p:cNvPr id="29805" name="Group 42"/>
              <p:cNvGrpSpPr>
                <a:grpSpLocks noChangeAspect="1"/>
              </p:cNvGrpSpPr>
              <p:nvPr/>
            </p:nvGrpSpPr>
            <p:grpSpPr bwMode="auto">
              <a:xfrm>
                <a:off x="1838" y="1892"/>
                <a:ext cx="365" cy="720"/>
                <a:chOff x="1838" y="1892"/>
                <a:chExt cx="365" cy="720"/>
              </a:xfrm>
            </p:grpSpPr>
            <p:sp>
              <p:nvSpPr>
                <p:cNvPr id="29814" name="Arc 43"/>
                <p:cNvSpPr>
                  <a:spLocks noChangeAspect="1"/>
                </p:cNvSpPr>
                <p:nvPr/>
              </p:nvSpPr>
              <p:spPr bwMode="auto">
                <a:xfrm>
                  <a:off x="1979" y="1892"/>
                  <a:ext cx="224" cy="720"/>
                </a:xfrm>
                <a:custGeom>
                  <a:avLst/>
                  <a:gdLst>
                    <a:gd name="T0" fmla="*/ 0 w 21600"/>
                    <a:gd name="T1" fmla="*/ 0 h 42020"/>
                    <a:gd name="T2" fmla="*/ 0 w 21600"/>
                    <a:gd name="T3" fmla="*/ 0 h 42020"/>
                    <a:gd name="T4" fmla="*/ 0 w 21600"/>
                    <a:gd name="T5" fmla="*/ 0 h 4202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2020"/>
                    <a:gd name="T11" fmla="*/ 21600 w 21600"/>
                    <a:gd name="T12" fmla="*/ 42020 h 4202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2020" fill="none" extrusionOk="0">
                      <a:moveTo>
                        <a:pt x="4227" y="-1"/>
                      </a:moveTo>
                      <a:cubicBezTo>
                        <a:pt x="14327" y="2015"/>
                        <a:pt x="21600" y="10882"/>
                        <a:pt x="21600" y="21182"/>
                      </a:cubicBezTo>
                      <a:cubicBezTo>
                        <a:pt x="21600" y="30921"/>
                        <a:pt x="15081" y="39456"/>
                        <a:pt x="5685" y="42020"/>
                      </a:cubicBezTo>
                    </a:path>
                    <a:path w="21600" h="42020" stroke="0" extrusionOk="0">
                      <a:moveTo>
                        <a:pt x="4227" y="-1"/>
                      </a:moveTo>
                      <a:cubicBezTo>
                        <a:pt x="14327" y="2015"/>
                        <a:pt x="21600" y="10882"/>
                        <a:pt x="21600" y="21182"/>
                      </a:cubicBezTo>
                      <a:cubicBezTo>
                        <a:pt x="21600" y="30921"/>
                        <a:pt x="15081" y="39456"/>
                        <a:pt x="5685" y="42020"/>
                      </a:cubicBezTo>
                      <a:lnTo>
                        <a:pt x="0" y="21182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815" name="Arc 44"/>
                <p:cNvSpPr>
                  <a:spLocks noChangeAspect="1"/>
                </p:cNvSpPr>
                <p:nvPr/>
              </p:nvSpPr>
              <p:spPr bwMode="auto">
                <a:xfrm>
                  <a:off x="1915" y="1938"/>
                  <a:ext cx="194" cy="619"/>
                </a:xfrm>
                <a:custGeom>
                  <a:avLst/>
                  <a:gdLst>
                    <a:gd name="T0" fmla="*/ 0 w 21600"/>
                    <a:gd name="T1" fmla="*/ 0 h 42032"/>
                    <a:gd name="T2" fmla="*/ 0 w 21600"/>
                    <a:gd name="T3" fmla="*/ 0 h 42032"/>
                    <a:gd name="T4" fmla="*/ 0 w 21600"/>
                    <a:gd name="T5" fmla="*/ 0 h 42032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2032"/>
                    <a:gd name="T11" fmla="*/ 21600 w 21600"/>
                    <a:gd name="T12" fmla="*/ 42032 h 4203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2032" fill="none" extrusionOk="0">
                      <a:moveTo>
                        <a:pt x="4213" y="-1"/>
                      </a:moveTo>
                      <a:cubicBezTo>
                        <a:pt x="14320" y="2009"/>
                        <a:pt x="21600" y="10879"/>
                        <a:pt x="21600" y="21185"/>
                      </a:cubicBezTo>
                      <a:cubicBezTo>
                        <a:pt x="21600" y="30936"/>
                        <a:pt x="15066" y="39478"/>
                        <a:pt x="5654" y="42031"/>
                      </a:cubicBezTo>
                    </a:path>
                    <a:path w="21600" h="42032" stroke="0" extrusionOk="0">
                      <a:moveTo>
                        <a:pt x="4213" y="-1"/>
                      </a:moveTo>
                      <a:cubicBezTo>
                        <a:pt x="14320" y="2009"/>
                        <a:pt x="21600" y="10879"/>
                        <a:pt x="21600" y="21185"/>
                      </a:cubicBezTo>
                      <a:cubicBezTo>
                        <a:pt x="21600" y="30936"/>
                        <a:pt x="15066" y="39478"/>
                        <a:pt x="5654" y="42031"/>
                      </a:cubicBezTo>
                      <a:lnTo>
                        <a:pt x="0" y="21185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816" name="Arc 45"/>
                <p:cNvSpPr>
                  <a:spLocks noChangeAspect="1"/>
                </p:cNvSpPr>
                <p:nvPr/>
              </p:nvSpPr>
              <p:spPr bwMode="auto">
                <a:xfrm>
                  <a:off x="1838" y="1992"/>
                  <a:ext cx="180" cy="522"/>
                </a:xfrm>
                <a:custGeom>
                  <a:avLst/>
                  <a:gdLst>
                    <a:gd name="T0" fmla="*/ 0 w 21600"/>
                    <a:gd name="T1" fmla="*/ 0 h 42048"/>
                    <a:gd name="T2" fmla="*/ 0 w 21600"/>
                    <a:gd name="T3" fmla="*/ 0 h 42048"/>
                    <a:gd name="T4" fmla="*/ 0 w 21600"/>
                    <a:gd name="T5" fmla="*/ 0 h 42048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2048"/>
                    <a:gd name="T11" fmla="*/ 21600 w 21600"/>
                    <a:gd name="T12" fmla="*/ 42048 h 420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2048" fill="none" extrusionOk="0">
                      <a:moveTo>
                        <a:pt x="4193" y="0"/>
                      </a:moveTo>
                      <a:cubicBezTo>
                        <a:pt x="14310" y="2002"/>
                        <a:pt x="21600" y="10876"/>
                        <a:pt x="21600" y="21189"/>
                      </a:cubicBezTo>
                      <a:cubicBezTo>
                        <a:pt x="21600" y="30958"/>
                        <a:pt x="15042" y="39511"/>
                        <a:pt x="5608" y="42048"/>
                      </a:cubicBezTo>
                    </a:path>
                    <a:path w="21600" h="42048" stroke="0" extrusionOk="0">
                      <a:moveTo>
                        <a:pt x="4193" y="0"/>
                      </a:moveTo>
                      <a:cubicBezTo>
                        <a:pt x="14310" y="2002"/>
                        <a:pt x="21600" y="10876"/>
                        <a:pt x="21600" y="21189"/>
                      </a:cubicBezTo>
                      <a:cubicBezTo>
                        <a:pt x="21600" y="30958"/>
                        <a:pt x="15042" y="39511"/>
                        <a:pt x="5608" y="42048"/>
                      </a:cubicBezTo>
                      <a:lnTo>
                        <a:pt x="0" y="2118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29806" name="Group 46"/>
              <p:cNvGrpSpPr>
                <a:grpSpLocks noChangeAspect="1"/>
              </p:cNvGrpSpPr>
              <p:nvPr/>
            </p:nvGrpSpPr>
            <p:grpSpPr bwMode="auto">
              <a:xfrm>
                <a:off x="1629" y="2029"/>
                <a:ext cx="307" cy="477"/>
                <a:chOff x="1629" y="2029"/>
                <a:chExt cx="307" cy="477"/>
              </a:xfrm>
            </p:grpSpPr>
            <p:sp>
              <p:nvSpPr>
                <p:cNvPr id="29811" name="Arc 47"/>
                <p:cNvSpPr>
                  <a:spLocks noChangeAspect="1"/>
                </p:cNvSpPr>
                <p:nvPr/>
              </p:nvSpPr>
              <p:spPr bwMode="auto">
                <a:xfrm>
                  <a:off x="1747" y="2029"/>
                  <a:ext cx="189" cy="477"/>
                </a:xfrm>
                <a:custGeom>
                  <a:avLst/>
                  <a:gdLst>
                    <a:gd name="T0" fmla="*/ 0 w 21600"/>
                    <a:gd name="T1" fmla="*/ 0 h 42032"/>
                    <a:gd name="T2" fmla="*/ 0 w 21600"/>
                    <a:gd name="T3" fmla="*/ 0 h 42032"/>
                    <a:gd name="T4" fmla="*/ 0 w 21600"/>
                    <a:gd name="T5" fmla="*/ 0 h 42032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2032"/>
                    <a:gd name="T11" fmla="*/ 21600 w 21600"/>
                    <a:gd name="T12" fmla="*/ 42032 h 4203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2032" fill="none" extrusionOk="0">
                      <a:moveTo>
                        <a:pt x="4183" y="-1"/>
                      </a:moveTo>
                      <a:cubicBezTo>
                        <a:pt x="14304" y="1997"/>
                        <a:pt x="21600" y="10874"/>
                        <a:pt x="21600" y="21191"/>
                      </a:cubicBezTo>
                      <a:cubicBezTo>
                        <a:pt x="21600" y="30934"/>
                        <a:pt x="15076" y="39471"/>
                        <a:pt x="5675" y="42031"/>
                      </a:cubicBezTo>
                    </a:path>
                    <a:path w="21600" h="42032" stroke="0" extrusionOk="0">
                      <a:moveTo>
                        <a:pt x="4183" y="-1"/>
                      </a:moveTo>
                      <a:cubicBezTo>
                        <a:pt x="14304" y="1997"/>
                        <a:pt x="21600" y="10874"/>
                        <a:pt x="21600" y="21191"/>
                      </a:cubicBezTo>
                      <a:cubicBezTo>
                        <a:pt x="21600" y="30934"/>
                        <a:pt x="15076" y="39471"/>
                        <a:pt x="5675" y="42031"/>
                      </a:cubicBezTo>
                      <a:lnTo>
                        <a:pt x="0" y="21191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812" name="Arc 48"/>
                <p:cNvSpPr>
                  <a:spLocks noChangeAspect="1"/>
                </p:cNvSpPr>
                <p:nvPr/>
              </p:nvSpPr>
              <p:spPr bwMode="auto">
                <a:xfrm>
                  <a:off x="1694" y="2059"/>
                  <a:ext cx="163" cy="410"/>
                </a:xfrm>
                <a:custGeom>
                  <a:avLst/>
                  <a:gdLst>
                    <a:gd name="T0" fmla="*/ 0 w 21600"/>
                    <a:gd name="T1" fmla="*/ 0 h 42095"/>
                    <a:gd name="T2" fmla="*/ 0 w 21600"/>
                    <a:gd name="T3" fmla="*/ 0 h 42095"/>
                    <a:gd name="T4" fmla="*/ 0 w 21600"/>
                    <a:gd name="T5" fmla="*/ 0 h 42095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2095"/>
                    <a:gd name="T11" fmla="*/ 21600 w 21600"/>
                    <a:gd name="T12" fmla="*/ 42095 h 4209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2095" fill="none" extrusionOk="0">
                      <a:moveTo>
                        <a:pt x="4064" y="-1"/>
                      </a:moveTo>
                      <a:cubicBezTo>
                        <a:pt x="14241" y="1949"/>
                        <a:pt x="21600" y="10851"/>
                        <a:pt x="21600" y="21214"/>
                      </a:cubicBezTo>
                      <a:cubicBezTo>
                        <a:pt x="21600" y="31015"/>
                        <a:pt x="15000" y="39588"/>
                        <a:pt x="5525" y="42095"/>
                      </a:cubicBezTo>
                    </a:path>
                    <a:path w="21600" h="42095" stroke="0" extrusionOk="0">
                      <a:moveTo>
                        <a:pt x="4064" y="-1"/>
                      </a:moveTo>
                      <a:cubicBezTo>
                        <a:pt x="14241" y="1949"/>
                        <a:pt x="21600" y="10851"/>
                        <a:pt x="21600" y="21214"/>
                      </a:cubicBezTo>
                      <a:cubicBezTo>
                        <a:pt x="21600" y="31015"/>
                        <a:pt x="15000" y="39588"/>
                        <a:pt x="5525" y="42095"/>
                      </a:cubicBezTo>
                      <a:lnTo>
                        <a:pt x="0" y="21214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813" name="Arc 49"/>
                <p:cNvSpPr>
                  <a:spLocks noChangeAspect="1"/>
                </p:cNvSpPr>
                <p:nvPr/>
              </p:nvSpPr>
              <p:spPr bwMode="auto">
                <a:xfrm>
                  <a:off x="1629" y="2096"/>
                  <a:ext cx="152" cy="345"/>
                </a:xfrm>
                <a:custGeom>
                  <a:avLst/>
                  <a:gdLst>
                    <a:gd name="T0" fmla="*/ 0 w 21600"/>
                    <a:gd name="T1" fmla="*/ 0 h 42034"/>
                    <a:gd name="T2" fmla="*/ 0 w 21600"/>
                    <a:gd name="T3" fmla="*/ 0 h 42034"/>
                    <a:gd name="T4" fmla="*/ 0 w 21600"/>
                    <a:gd name="T5" fmla="*/ 0 h 42034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2034"/>
                    <a:gd name="T11" fmla="*/ 21600 w 21600"/>
                    <a:gd name="T12" fmla="*/ 42034 h 4203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2034" fill="none" extrusionOk="0">
                      <a:moveTo>
                        <a:pt x="4193" y="0"/>
                      </a:moveTo>
                      <a:cubicBezTo>
                        <a:pt x="14310" y="2002"/>
                        <a:pt x="21600" y="10876"/>
                        <a:pt x="21600" y="21189"/>
                      </a:cubicBezTo>
                      <a:cubicBezTo>
                        <a:pt x="21600" y="30938"/>
                        <a:pt x="15069" y="39478"/>
                        <a:pt x="5660" y="42033"/>
                      </a:cubicBezTo>
                    </a:path>
                    <a:path w="21600" h="42034" stroke="0" extrusionOk="0">
                      <a:moveTo>
                        <a:pt x="4193" y="0"/>
                      </a:moveTo>
                      <a:cubicBezTo>
                        <a:pt x="14310" y="2002"/>
                        <a:pt x="21600" y="10876"/>
                        <a:pt x="21600" y="21189"/>
                      </a:cubicBezTo>
                      <a:cubicBezTo>
                        <a:pt x="21600" y="30938"/>
                        <a:pt x="15069" y="39478"/>
                        <a:pt x="5660" y="42033"/>
                      </a:cubicBezTo>
                      <a:lnTo>
                        <a:pt x="0" y="21189"/>
                      </a:lnTo>
                      <a:close/>
                    </a:path>
                  </a:pathLst>
                </a:custGeom>
                <a:solidFill>
                  <a:srgbClr val="DDDDDD"/>
                </a:solidFill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sp>
            <p:nvSpPr>
              <p:cNvPr id="29807" name="Arc 50"/>
              <p:cNvSpPr>
                <a:spLocks noChangeAspect="1"/>
              </p:cNvSpPr>
              <p:nvPr/>
            </p:nvSpPr>
            <p:spPr bwMode="auto">
              <a:xfrm>
                <a:off x="1575" y="2125"/>
                <a:ext cx="137" cy="300"/>
              </a:xfrm>
              <a:custGeom>
                <a:avLst/>
                <a:gdLst>
                  <a:gd name="T0" fmla="*/ 0 w 21600"/>
                  <a:gd name="T1" fmla="*/ 0 h 42036"/>
                  <a:gd name="T2" fmla="*/ 0 w 21600"/>
                  <a:gd name="T3" fmla="*/ 0 h 42036"/>
                  <a:gd name="T4" fmla="*/ 0 w 21600"/>
                  <a:gd name="T5" fmla="*/ 0 h 42036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036"/>
                  <a:gd name="T11" fmla="*/ 21600 w 21600"/>
                  <a:gd name="T12" fmla="*/ 42036 h 420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036" fill="none" extrusionOk="0">
                    <a:moveTo>
                      <a:pt x="4228" y="0"/>
                    </a:moveTo>
                    <a:cubicBezTo>
                      <a:pt x="14328" y="2016"/>
                      <a:pt x="21600" y="10882"/>
                      <a:pt x="21600" y="21182"/>
                    </a:cubicBezTo>
                    <a:cubicBezTo>
                      <a:pt x="21600" y="30944"/>
                      <a:pt x="15051" y="39493"/>
                      <a:pt x="5626" y="42036"/>
                    </a:cubicBezTo>
                  </a:path>
                  <a:path w="21600" h="42036" stroke="0" extrusionOk="0">
                    <a:moveTo>
                      <a:pt x="4228" y="0"/>
                    </a:moveTo>
                    <a:cubicBezTo>
                      <a:pt x="14328" y="2016"/>
                      <a:pt x="21600" y="10882"/>
                      <a:pt x="21600" y="21182"/>
                    </a:cubicBezTo>
                    <a:cubicBezTo>
                      <a:pt x="21600" y="30944"/>
                      <a:pt x="15051" y="39493"/>
                      <a:pt x="5626" y="42036"/>
                    </a:cubicBezTo>
                    <a:lnTo>
                      <a:pt x="0" y="21182"/>
                    </a:lnTo>
                    <a:close/>
                  </a:path>
                </a:pathLst>
              </a:custGeom>
              <a:solidFill>
                <a:srgbClr val="DDDDDD"/>
              </a:solidFill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08" name="Arc 51"/>
              <p:cNvSpPr>
                <a:spLocks noChangeAspect="1"/>
              </p:cNvSpPr>
              <p:nvPr/>
            </p:nvSpPr>
            <p:spPr bwMode="auto">
              <a:xfrm>
                <a:off x="1518" y="2145"/>
                <a:ext cx="119" cy="258"/>
              </a:xfrm>
              <a:custGeom>
                <a:avLst/>
                <a:gdLst>
                  <a:gd name="T0" fmla="*/ 0 w 21600"/>
                  <a:gd name="T1" fmla="*/ 0 h 42067"/>
                  <a:gd name="T2" fmla="*/ 0 w 21600"/>
                  <a:gd name="T3" fmla="*/ 0 h 42067"/>
                  <a:gd name="T4" fmla="*/ 0 w 21600"/>
                  <a:gd name="T5" fmla="*/ 0 h 42067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067"/>
                  <a:gd name="T11" fmla="*/ 21600 w 21600"/>
                  <a:gd name="T12" fmla="*/ 42067 h 420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067" fill="none" extrusionOk="0">
                    <a:moveTo>
                      <a:pt x="4101" y="-1"/>
                    </a:moveTo>
                    <a:cubicBezTo>
                      <a:pt x="14260" y="1964"/>
                      <a:pt x="21600" y="10858"/>
                      <a:pt x="21600" y="21207"/>
                    </a:cubicBezTo>
                    <a:cubicBezTo>
                      <a:pt x="21600" y="30977"/>
                      <a:pt x="15041" y="39531"/>
                      <a:pt x="5605" y="42067"/>
                    </a:cubicBezTo>
                  </a:path>
                  <a:path w="21600" h="42067" stroke="0" extrusionOk="0">
                    <a:moveTo>
                      <a:pt x="4101" y="-1"/>
                    </a:moveTo>
                    <a:cubicBezTo>
                      <a:pt x="14260" y="1964"/>
                      <a:pt x="21600" y="10858"/>
                      <a:pt x="21600" y="21207"/>
                    </a:cubicBezTo>
                    <a:cubicBezTo>
                      <a:pt x="21600" y="30977"/>
                      <a:pt x="15041" y="39531"/>
                      <a:pt x="5605" y="42067"/>
                    </a:cubicBezTo>
                    <a:lnTo>
                      <a:pt x="0" y="21207"/>
                    </a:lnTo>
                    <a:close/>
                  </a:path>
                </a:pathLst>
              </a:custGeom>
              <a:solidFill>
                <a:srgbClr val="DDDDDD"/>
              </a:solidFill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09" name="Arc 52"/>
              <p:cNvSpPr>
                <a:spLocks noChangeAspect="1"/>
              </p:cNvSpPr>
              <p:nvPr/>
            </p:nvSpPr>
            <p:spPr bwMode="auto">
              <a:xfrm>
                <a:off x="1471" y="2181"/>
                <a:ext cx="102" cy="201"/>
              </a:xfrm>
              <a:custGeom>
                <a:avLst/>
                <a:gdLst>
                  <a:gd name="T0" fmla="*/ 0 w 21600"/>
                  <a:gd name="T1" fmla="*/ 0 h 41953"/>
                  <a:gd name="T2" fmla="*/ 0 w 21600"/>
                  <a:gd name="T3" fmla="*/ 0 h 41953"/>
                  <a:gd name="T4" fmla="*/ 0 w 21600"/>
                  <a:gd name="T5" fmla="*/ 0 h 41953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1953"/>
                  <a:gd name="T11" fmla="*/ 21600 w 21600"/>
                  <a:gd name="T12" fmla="*/ 41953 h 4195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1953" fill="none" extrusionOk="0">
                    <a:moveTo>
                      <a:pt x="4336" y="-1"/>
                    </a:moveTo>
                    <a:cubicBezTo>
                      <a:pt x="14385" y="2058"/>
                      <a:pt x="21600" y="10902"/>
                      <a:pt x="21600" y="21160"/>
                    </a:cubicBezTo>
                    <a:cubicBezTo>
                      <a:pt x="21600" y="30836"/>
                      <a:pt x="15164" y="39332"/>
                      <a:pt x="5849" y="41953"/>
                    </a:cubicBezTo>
                  </a:path>
                  <a:path w="21600" h="41953" stroke="0" extrusionOk="0">
                    <a:moveTo>
                      <a:pt x="4336" y="-1"/>
                    </a:moveTo>
                    <a:cubicBezTo>
                      <a:pt x="14385" y="2058"/>
                      <a:pt x="21600" y="10902"/>
                      <a:pt x="21600" y="21160"/>
                    </a:cubicBezTo>
                    <a:cubicBezTo>
                      <a:pt x="21600" y="30836"/>
                      <a:pt x="15164" y="39332"/>
                      <a:pt x="5849" y="41953"/>
                    </a:cubicBezTo>
                    <a:lnTo>
                      <a:pt x="0" y="21160"/>
                    </a:lnTo>
                    <a:close/>
                  </a:path>
                </a:pathLst>
              </a:custGeom>
              <a:solidFill>
                <a:srgbClr val="DDDDDD"/>
              </a:solidFill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9810" name="Arc 53"/>
              <p:cNvSpPr>
                <a:spLocks noChangeAspect="1"/>
              </p:cNvSpPr>
              <p:nvPr/>
            </p:nvSpPr>
            <p:spPr bwMode="auto">
              <a:xfrm>
                <a:off x="1452" y="2209"/>
                <a:ext cx="61" cy="152"/>
              </a:xfrm>
              <a:custGeom>
                <a:avLst/>
                <a:gdLst>
                  <a:gd name="T0" fmla="*/ 0 w 21600"/>
                  <a:gd name="T1" fmla="*/ 0 h 42080"/>
                  <a:gd name="T2" fmla="*/ 0 w 21600"/>
                  <a:gd name="T3" fmla="*/ 0 h 42080"/>
                  <a:gd name="T4" fmla="*/ 0 w 21600"/>
                  <a:gd name="T5" fmla="*/ 0 h 4208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080"/>
                  <a:gd name="T11" fmla="*/ 21600 w 21600"/>
                  <a:gd name="T12" fmla="*/ 42080 h 420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080" fill="none" extrusionOk="0">
                    <a:moveTo>
                      <a:pt x="4117" y="0"/>
                    </a:moveTo>
                    <a:cubicBezTo>
                      <a:pt x="14269" y="1971"/>
                      <a:pt x="21600" y="10862"/>
                      <a:pt x="21600" y="21204"/>
                    </a:cubicBezTo>
                    <a:cubicBezTo>
                      <a:pt x="21600" y="30997"/>
                      <a:pt x="15011" y="39564"/>
                      <a:pt x="5546" y="42079"/>
                    </a:cubicBezTo>
                  </a:path>
                  <a:path w="21600" h="42080" stroke="0" extrusionOk="0">
                    <a:moveTo>
                      <a:pt x="4117" y="0"/>
                    </a:moveTo>
                    <a:cubicBezTo>
                      <a:pt x="14269" y="1971"/>
                      <a:pt x="21600" y="10862"/>
                      <a:pt x="21600" y="21204"/>
                    </a:cubicBezTo>
                    <a:cubicBezTo>
                      <a:pt x="21600" y="30997"/>
                      <a:pt x="15011" y="39564"/>
                      <a:pt x="5546" y="42079"/>
                    </a:cubicBezTo>
                    <a:lnTo>
                      <a:pt x="0" y="21204"/>
                    </a:lnTo>
                    <a:close/>
                  </a:path>
                </a:pathLst>
              </a:custGeom>
              <a:solidFill>
                <a:srgbClr val="DDDDDD"/>
              </a:solidFill>
              <a:ln w="7938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29781" name="Group 54"/>
            <p:cNvGrpSpPr>
              <a:grpSpLocks noChangeAspect="1"/>
            </p:cNvGrpSpPr>
            <p:nvPr/>
          </p:nvGrpSpPr>
          <p:grpSpPr bwMode="auto">
            <a:xfrm flipH="1">
              <a:off x="1344" y="1258"/>
              <a:ext cx="320" cy="751"/>
              <a:chOff x="1328" y="2197"/>
              <a:chExt cx="187" cy="506"/>
            </a:xfrm>
          </p:grpSpPr>
          <p:grpSp>
            <p:nvGrpSpPr>
              <p:cNvPr id="29782" name="Group 55"/>
              <p:cNvGrpSpPr>
                <a:grpSpLocks noChangeAspect="1"/>
              </p:cNvGrpSpPr>
              <p:nvPr/>
            </p:nvGrpSpPr>
            <p:grpSpPr bwMode="auto">
              <a:xfrm>
                <a:off x="1329" y="2371"/>
                <a:ext cx="186" cy="332"/>
                <a:chOff x="1329" y="2371"/>
                <a:chExt cx="186" cy="332"/>
              </a:xfrm>
            </p:grpSpPr>
            <p:grpSp>
              <p:nvGrpSpPr>
                <p:cNvPr id="29790" name="Group 56"/>
                <p:cNvGrpSpPr>
                  <a:grpSpLocks noChangeAspect="1"/>
                </p:cNvGrpSpPr>
                <p:nvPr/>
              </p:nvGrpSpPr>
              <p:grpSpPr bwMode="auto">
                <a:xfrm>
                  <a:off x="1329" y="2380"/>
                  <a:ext cx="121" cy="321"/>
                  <a:chOff x="1329" y="2380"/>
                  <a:chExt cx="121" cy="321"/>
                </a:xfrm>
              </p:grpSpPr>
              <p:sp>
                <p:nvSpPr>
                  <p:cNvPr id="29798" name="Line 5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377" y="2380"/>
                    <a:ext cx="43" cy="1"/>
                  </a:xfrm>
                  <a:prstGeom prst="line">
                    <a:avLst/>
                  </a:prstGeom>
                  <a:noFill/>
                  <a:ln w="7938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9799" name="Line 5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364" y="2383"/>
                    <a:ext cx="55" cy="67"/>
                  </a:xfrm>
                  <a:prstGeom prst="line">
                    <a:avLst/>
                  </a:prstGeom>
                  <a:noFill/>
                  <a:ln w="7938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9800" name="Line 5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363" y="2451"/>
                    <a:ext cx="74" cy="143"/>
                  </a:xfrm>
                  <a:prstGeom prst="line">
                    <a:avLst/>
                  </a:prstGeom>
                  <a:noFill/>
                  <a:ln w="7938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9801" name="Line 6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329" y="2591"/>
                    <a:ext cx="108" cy="109"/>
                  </a:xfrm>
                  <a:prstGeom prst="line">
                    <a:avLst/>
                  </a:prstGeom>
                  <a:noFill/>
                  <a:ln w="7938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9802" name="Line 6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345" y="2592"/>
                    <a:ext cx="105" cy="109"/>
                  </a:xfrm>
                  <a:prstGeom prst="line">
                    <a:avLst/>
                  </a:prstGeom>
                  <a:noFill/>
                  <a:ln w="7938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9803" name="Line 6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343" y="2451"/>
                    <a:ext cx="82" cy="139"/>
                  </a:xfrm>
                  <a:prstGeom prst="line">
                    <a:avLst/>
                  </a:prstGeom>
                  <a:noFill/>
                  <a:ln w="7938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9804" name="Line 6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377" y="2380"/>
                    <a:ext cx="49" cy="75"/>
                  </a:xfrm>
                  <a:prstGeom prst="line">
                    <a:avLst/>
                  </a:prstGeom>
                  <a:noFill/>
                  <a:ln w="7938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sp>
              <p:nvSpPr>
                <p:cNvPr id="29791" name="Line 6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446" y="2570"/>
                  <a:ext cx="44" cy="133"/>
                </a:xfrm>
                <a:prstGeom prst="line">
                  <a:avLst/>
                </a:prstGeom>
                <a:noFill/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792" name="Line 65"/>
                <p:cNvSpPr>
                  <a:spLocks noChangeAspect="1" noChangeShapeType="1"/>
                </p:cNvSpPr>
                <p:nvPr/>
              </p:nvSpPr>
              <p:spPr bwMode="auto">
                <a:xfrm>
                  <a:off x="1429" y="2454"/>
                  <a:ext cx="63" cy="118"/>
                </a:xfrm>
                <a:prstGeom prst="line">
                  <a:avLst/>
                </a:prstGeom>
                <a:noFill/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793" name="Line 6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429" y="2372"/>
                  <a:ext cx="15" cy="82"/>
                </a:xfrm>
                <a:prstGeom prst="line">
                  <a:avLst/>
                </a:prstGeom>
                <a:noFill/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794" name="Line 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422" y="2371"/>
                  <a:ext cx="25" cy="11"/>
                </a:xfrm>
                <a:prstGeom prst="line">
                  <a:avLst/>
                </a:prstGeom>
                <a:noFill/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795" name="Line 68"/>
                <p:cNvSpPr>
                  <a:spLocks noChangeAspect="1" noChangeShapeType="1"/>
                </p:cNvSpPr>
                <p:nvPr/>
              </p:nvSpPr>
              <p:spPr bwMode="auto">
                <a:xfrm>
                  <a:off x="1422" y="2381"/>
                  <a:ext cx="39" cy="60"/>
                </a:xfrm>
                <a:prstGeom prst="line">
                  <a:avLst/>
                </a:prstGeom>
                <a:noFill/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796" name="Line 6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440" y="2441"/>
                  <a:ext cx="17" cy="152"/>
                </a:xfrm>
                <a:prstGeom prst="line">
                  <a:avLst/>
                </a:prstGeom>
                <a:noFill/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797" name="Line 70"/>
                <p:cNvSpPr>
                  <a:spLocks noChangeAspect="1" noChangeShapeType="1"/>
                </p:cNvSpPr>
                <p:nvPr/>
              </p:nvSpPr>
              <p:spPr bwMode="auto">
                <a:xfrm>
                  <a:off x="1441" y="2592"/>
                  <a:ext cx="74" cy="71"/>
                </a:xfrm>
                <a:prstGeom prst="line">
                  <a:avLst/>
                </a:prstGeom>
                <a:noFill/>
                <a:ln w="7938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29783" name="Group 71"/>
              <p:cNvGrpSpPr>
                <a:grpSpLocks noChangeAspect="1"/>
              </p:cNvGrpSpPr>
              <p:nvPr/>
            </p:nvGrpSpPr>
            <p:grpSpPr bwMode="auto">
              <a:xfrm>
                <a:off x="1328" y="2214"/>
                <a:ext cx="182" cy="486"/>
                <a:chOff x="1328" y="2214"/>
                <a:chExt cx="182" cy="486"/>
              </a:xfrm>
            </p:grpSpPr>
            <p:sp>
              <p:nvSpPr>
                <p:cNvPr id="29785" name="Line 7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28" y="2214"/>
                  <a:ext cx="72" cy="48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786" name="Line 73"/>
                <p:cNvSpPr>
                  <a:spLocks noChangeAspect="1" noChangeShapeType="1"/>
                </p:cNvSpPr>
                <p:nvPr/>
              </p:nvSpPr>
              <p:spPr bwMode="auto">
                <a:xfrm>
                  <a:off x="1402" y="2227"/>
                  <a:ext cx="46" cy="473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787" name="Line 7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447" y="2659"/>
                  <a:ext cx="62" cy="39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788" name="Line 75"/>
                <p:cNvSpPr>
                  <a:spLocks noChangeAspect="1" noChangeShapeType="1"/>
                </p:cNvSpPr>
                <p:nvPr/>
              </p:nvSpPr>
              <p:spPr bwMode="auto">
                <a:xfrm>
                  <a:off x="1410" y="2224"/>
                  <a:ext cx="100" cy="43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9789" name="Line 76"/>
                <p:cNvSpPr>
                  <a:spLocks noChangeAspect="1" noChangeShapeType="1"/>
                </p:cNvSpPr>
                <p:nvPr/>
              </p:nvSpPr>
              <p:spPr bwMode="auto">
                <a:xfrm>
                  <a:off x="1328" y="2696"/>
                  <a:ext cx="122" cy="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sp>
            <p:nvSpPr>
              <p:cNvPr id="29784" name="Oval 77"/>
              <p:cNvSpPr>
                <a:spLocks noChangeAspect="1" noChangeArrowheads="1"/>
              </p:cNvSpPr>
              <p:nvPr/>
            </p:nvSpPr>
            <p:spPr bwMode="auto">
              <a:xfrm>
                <a:off x="1382" y="2197"/>
                <a:ext cx="52" cy="59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</p:grpSp>
      <p:sp>
        <p:nvSpPr>
          <p:cNvPr id="29706" name="Oval 78"/>
          <p:cNvSpPr>
            <a:spLocks noChangeAspect="1" noChangeArrowheads="1"/>
          </p:cNvSpPr>
          <p:nvPr/>
        </p:nvSpPr>
        <p:spPr bwMode="auto">
          <a:xfrm>
            <a:off x="519113" y="1071563"/>
            <a:ext cx="2478087" cy="3200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07" name="Rectangle 79"/>
          <p:cNvSpPr>
            <a:spLocks noChangeAspect="1" noChangeArrowheads="1"/>
          </p:cNvSpPr>
          <p:nvPr/>
        </p:nvSpPr>
        <p:spPr bwMode="auto">
          <a:xfrm>
            <a:off x="985838" y="2520950"/>
            <a:ext cx="1728787" cy="442913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>
                <a:latin typeface="Arial" pitchFamily="34" charset="0"/>
              </a:rPr>
              <a:t>Communication</a:t>
            </a:r>
          </a:p>
          <a:p>
            <a:pPr algn="ctr"/>
            <a:r>
              <a:rPr lang="de-DE" sz="1600">
                <a:latin typeface="Arial" pitchFamily="34" charset="0"/>
              </a:rPr>
              <a:t>platform</a:t>
            </a:r>
          </a:p>
        </p:txBody>
      </p:sp>
      <p:sp>
        <p:nvSpPr>
          <p:cNvPr id="29708" name="Text Box 80"/>
          <p:cNvSpPr txBox="1">
            <a:spLocks noChangeAspect="1" noChangeArrowheads="1"/>
          </p:cNvSpPr>
          <p:nvPr/>
        </p:nvSpPr>
        <p:spPr bwMode="auto">
          <a:xfrm>
            <a:off x="747713" y="2900363"/>
            <a:ext cx="9620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400" b="0">
                <a:latin typeface="Arial" pitchFamily="34" charset="0"/>
              </a:rPr>
              <a:t>Portable</a:t>
            </a:r>
          </a:p>
          <a:p>
            <a:pPr algn="r"/>
            <a:r>
              <a:rPr lang="de-DE" sz="1400" b="0">
                <a:latin typeface="Arial" pitchFamily="34" charset="0"/>
              </a:rPr>
              <a:t>Organizer</a:t>
            </a:r>
          </a:p>
          <a:p>
            <a:pPr algn="r"/>
            <a:r>
              <a:rPr lang="de-DE" sz="1400" b="0">
                <a:latin typeface="Arial" pitchFamily="34" charset="0"/>
              </a:rPr>
              <a:t>Headset</a:t>
            </a:r>
          </a:p>
          <a:p>
            <a:pPr algn="r"/>
            <a:r>
              <a:rPr lang="de-DE" sz="1400" b="0">
                <a:latin typeface="Arial" pitchFamily="34" charset="0"/>
              </a:rPr>
              <a:t>Handset</a:t>
            </a:r>
          </a:p>
          <a:p>
            <a:pPr algn="r"/>
            <a:r>
              <a:rPr lang="de-DE" sz="1400" b="0">
                <a:latin typeface="Arial" pitchFamily="34" charset="0"/>
              </a:rPr>
              <a:t>Laptop</a:t>
            </a:r>
            <a:endParaRPr lang="de-DE" sz="800" b="0">
              <a:latin typeface="Arial" pitchFamily="34" charset="0"/>
            </a:endParaRPr>
          </a:p>
        </p:txBody>
      </p:sp>
      <p:sp>
        <p:nvSpPr>
          <p:cNvPr id="29709" name="Freeform 81"/>
          <p:cNvSpPr>
            <a:spLocks noChangeAspect="1"/>
          </p:cNvSpPr>
          <p:nvPr/>
        </p:nvSpPr>
        <p:spPr bwMode="auto">
          <a:xfrm>
            <a:off x="1620838" y="2959100"/>
            <a:ext cx="168275" cy="147638"/>
          </a:xfrm>
          <a:custGeom>
            <a:avLst/>
            <a:gdLst>
              <a:gd name="T0" fmla="*/ 2147483647 w 96"/>
              <a:gd name="T1" fmla="*/ 0 h 48"/>
              <a:gd name="T2" fmla="*/ 2147483647 w 96"/>
              <a:gd name="T3" fmla="*/ 2147483647 h 48"/>
              <a:gd name="T4" fmla="*/ 0 w 96"/>
              <a:gd name="T5" fmla="*/ 2147483647 h 48"/>
              <a:gd name="T6" fmla="*/ 0 60000 65536"/>
              <a:gd name="T7" fmla="*/ 0 60000 65536"/>
              <a:gd name="T8" fmla="*/ 0 60000 65536"/>
              <a:gd name="T9" fmla="*/ 0 w 96"/>
              <a:gd name="T10" fmla="*/ 0 h 48"/>
              <a:gd name="T11" fmla="*/ 96 w 96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48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10" name="Freeform 82"/>
          <p:cNvSpPr>
            <a:spLocks noChangeAspect="1"/>
          </p:cNvSpPr>
          <p:nvPr/>
        </p:nvSpPr>
        <p:spPr bwMode="auto">
          <a:xfrm>
            <a:off x="1620838" y="2960688"/>
            <a:ext cx="292100" cy="279400"/>
          </a:xfrm>
          <a:custGeom>
            <a:avLst/>
            <a:gdLst>
              <a:gd name="T0" fmla="*/ 2147483647 w 96"/>
              <a:gd name="T1" fmla="*/ 0 h 48"/>
              <a:gd name="T2" fmla="*/ 2147483647 w 96"/>
              <a:gd name="T3" fmla="*/ 2147483647 h 48"/>
              <a:gd name="T4" fmla="*/ 0 w 96"/>
              <a:gd name="T5" fmla="*/ 2147483647 h 48"/>
              <a:gd name="T6" fmla="*/ 0 60000 65536"/>
              <a:gd name="T7" fmla="*/ 0 60000 65536"/>
              <a:gd name="T8" fmla="*/ 0 60000 65536"/>
              <a:gd name="T9" fmla="*/ 0 w 96"/>
              <a:gd name="T10" fmla="*/ 0 h 48"/>
              <a:gd name="T11" fmla="*/ 96 w 96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48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11" name="Freeform 83"/>
          <p:cNvSpPr>
            <a:spLocks noChangeAspect="1"/>
          </p:cNvSpPr>
          <p:nvPr/>
        </p:nvSpPr>
        <p:spPr bwMode="auto">
          <a:xfrm>
            <a:off x="1620838" y="2960688"/>
            <a:ext cx="434975" cy="419100"/>
          </a:xfrm>
          <a:custGeom>
            <a:avLst/>
            <a:gdLst>
              <a:gd name="T0" fmla="*/ 2147483647 w 96"/>
              <a:gd name="T1" fmla="*/ 0 h 48"/>
              <a:gd name="T2" fmla="*/ 2147483647 w 96"/>
              <a:gd name="T3" fmla="*/ 2147483647 h 48"/>
              <a:gd name="T4" fmla="*/ 0 w 96"/>
              <a:gd name="T5" fmla="*/ 2147483647 h 48"/>
              <a:gd name="T6" fmla="*/ 0 60000 65536"/>
              <a:gd name="T7" fmla="*/ 0 60000 65536"/>
              <a:gd name="T8" fmla="*/ 0 60000 65536"/>
              <a:gd name="T9" fmla="*/ 0 w 96"/>
              <a:gd name="T10" fmla="*/ 0 h 48"/>
              <a:gd name="T11" fmla="*/ 96 w 96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48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12" name="Freeform 84"/>
          <p:cNvSpPr>
            <a:spLocks noChangeAspect="1"/>
          </p:cNvSpPr>
          <p:nvPr/>
        </p:nvSpPr>
        <p:spPr bwMode="auto">
          <a:xfrm>
            <a:off x="1620838" y="2959100"/>
            <a:ext cx="585787" cy="574675"/>
          </a:xfrm>
          <a:custGeom>
            <a:avLst/>
            <a:gdLst>
              <a:gd name="T0" fmla="*/ 2147483647 w 96"/>
              <a:gd name="T1" fmla="*/ 0 h 48"/>
              <a:gd name="T2" fmla="*/ 2147483647 w 96"/>
              <a:gd name="T3" fmla="*/ 2147483647 h 48"/>
              <a:gd name="T4" fmla="*/ 0 w 96"/>
              <a:gd name="T5" fmla="*/ 2147483647 h 48"/>
              <a:gd name="T6" fmla="*/ 0 60000 65536"/>
              <a:gd name="T7" fmla="*/ 0 60000 65536"/>
              <a:gd name="T8" fmla="*/ 0 60000 65536"/>
              <a:gd name="T9" fmla="*/ 0 w 96"/>
              <a:gd name="T10" fmla="*/ 0 h 48"/>
              <a:gd name="T11" fmla="*/ 96 w 96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48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13" name="Freeform 85"/>
          <p:cNvSpPr>
            <a:spLocks noChangeAspect="1"/>
          </p:cNvSpPr>
          <p:nvPr/>
        </p:nvSpPr>
        <p:spPr bwMode="auto">
          <a:xfrm>
            <a:off x="1620838" y="2957513"/>
            <a:ext cx="727075" cy="698500"/>
          </a:xfrm>
          <a:custGeom>
            <a:avLst/>
            <a:gdLst>
              <a:gd name="T0" fmla="*/ 2147483647 w 96"/>
              <a:gd name="T1" fmla="*/ 0 h 48"/>
              <a:gd name="T2" fmla="*/ 2147483647 w 96"/>
              <a:gd name="T3" fmla="*/ 2147483647 h 48"/>
              <a:gd name="T4" fmla="*/ 0 w 96"/>
              <a:gd name="T5" fmla="*/ 2147483647 h 48"/>
              <a:gd name="T6" fmla="*/ 0 60000 65536"/>
              <a:gd name="T7" fmla="*/ 0 60000 65536"/>
              <a:gd name="T8" fmla="*/ 0 60000 65536"/>
              <a:gd name="T9" fmla="*/ 0 w 96"/>
              <a:gd name="T10" fmla="*/ 0 h 48"/>
              <a:gd name="T11" fmla="*/ 96 w 96"/>
              <a:gd name="T12" fmla="*/ 48 h 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48">
                <a:moveTo>
                  <a:pt x="96" y="0"/>
                </a:moveTo>
                <a:lnTo>
                  <a:pt x="96" y="48"/>
                </a:lnTo>
                <a:lnTo>
                  <a:pt x="0" y="4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grpSp>
        <p:nvGrpSpPr>
          <p:cNvPr id="29714" name="Group 86"/>
          <p:cNvGrpSpPr>
            <a:grpSpLocks noChangeAspect="1"/>
          </p:cNvGrpSpPr>
          <p:nvPr/>
        </p:nvGrpSpPr>
        <p:grpSpPr bwMode="auto">
          <a:xfrm>
            <a:off x="1527175" y="2290763"/>
            <a:ext cx="149225" cy="222250"/>
            <a:chOff x="1541" y="576"/>
            <a:chExt cx="81" cy="120"/>
          </a:xfrm>
        </p:grpSpPr>
        <p:sp>
          <p:nvSpPr>
            <p:cNvPr id="29778" name="AutoShape 87"/>
            <p:cNvSpPr>
              <a:spLocks noChangeAspect="1" noChangeArrowheads="1"/>
            </p:cNvSpPr>
            <p:nvPr/>
          </p:nvSpPr>
          <p:spPr bwMode="auto">
            <a:xfrm flipV="1">
              <a:off x="1541" y="576"/>
              <a:ext cx="81" cy="7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79" name="Line 88"/>
            <p:cNvSpPr>
              <a:spLocks noChangeAspect="1" noChangeShapeType="1"/>
            </p:cNvSpPr>
            <p:nvPr/>
          </p:nvSpPr>
          <p:spPr bwMode="auto">
            <a:xfrm>
              <a:off x="1579" y="643"/>
              <a:ext cx="0" cy="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29715" name="Freeform 89"/>
          <p:cNvSpPr>
            <a:spLocks noChangeAspect="1"/>
          </p:cNvSpPr>
          <p:nvPr/>
        </p:nvSpPr>
        <p:spPr bwMode="auto">
          <a:xfrm>
            <a:off x="1570038" y="1803400"/>
            <a:ext cx="71437" cy="452438"/>
          </a:xfrm>
          <a:custGeom>
            <a:avLst/>
            <a:gdLst>
              <a:gd name="T0" fmla="*/ 2147483647 w 38"/>
              <a:gd name="T1" fmla="*/ 0 h 245"/>
              <a:gd name="T2" fmla="*/ 0 w 38"/>
              <a:gd name="T3" fmla="*/ 2147483647 h 245"/>
              <a:gd name="T4" fmla="*/ 2147483647 w 38"/>
              <a:gd name="T5" fmla="*/ 2147483647 h 245"/>
              <a:gd name="T6" fmla="*/ 2147483647 w 38"/>
              <a:gd name="T7" fmla="*/ 2147483647 h 245"/>
              <a:gd name="T8" fmla="*/ 0 60000 65536"/>
              <a:gd name="T9" fmla="*/ 0 60000 65536"/>
              <a:gd name="T10" fmla="*/ 0 60000 65536"/>
              <a:gd name="T11" fmla="*/ 0 60000 65536"/>
              <a:gd name="T12" fmla="*/ 0 w 38"/>
              <a:gd name="T13" fmla="*/ 0 h 245"/>
              <a:gd name="T14" fmla="*/ 38 w 38"/>
              <a:gd name="T15" fmla="*/ 245 h 2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" h="245">
                <a:moveTo>
                  <a:pt x="29" y="0"/>
                </a:moveTo>
                <a:lnTo>
                  <a:pt x="0" y="144"/>
                </a:lnTo>
                <a:lnTo>
                  <a:pt x="38" y="111"/>
                </a:lnTo>
                <a:lnTo>
                  <a:pt x="14" y="2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sm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16" name="Text Box 90"/>
          <p:cNvSpPr txBox="1">
            <a:spLocks noChangeAspect="1" noChangeArrowheads="1"/>
          </p:cNvSpPr>
          <p:nvPr/>
        </p:nvSpPr>
        <p:spPr bwMode="auto">
          <a:xfrm>
            <a:off x="1209675" y="1409700"/>
            <a:ext cx="688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0">
                <a:latin typeface="Arial" pitchFamily="34" charset="0"/>
              </a:rPr>
              <a:t>GPRS</a:t>
            </a:r>
          </a:p>
        </p:txBody>
      </p:sp>
      <p:grpSp>
        <p:nvGrpSpPr>
          <p:cNvPr id="29717" name="Group 91"/>
          <p:cNvGrpSpPr>
            <a:grpSpLocks noChangeAspect="1"/>
          </p:cNvGrpSpPr>
          <p:nvPr/>
        </p:nvGrpSpPr>
        <p:grpSpPr bwMode="auto">
          <a:xfrm>
            <a:off x="1800225" y="2290763"/>
            <a:ext cx="149225" cy="222250"/>
            <a:chOff x="1541" y="576"/>
            <a:chExt cx="81" cy="120"/>
          </a:xfrm>
        </p:grpSpPr>
        <p:sp>
          <p:nvSpPr>
            <p:cNvPr id="29776" name="AutoShape 92"/>
            <p:cNvSpPr>
              <a:spLocks noChangeAspect="1" noChangeArrowheads="1"/>
            </p:cNvSpPr>
            <p:nvPr/>
          </p:nvSpPr>
          <p:spPr bwMode="auto">
            <a:xfrm flipV="1">
              <a:off x="1541" y="576"/>
              <a:ext cx="81" cy="7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77" name="Line 93"/>
            <p:cNvSpPr>
              <a:spLocks noChangeAspect="1" noChangeShapeType="1"/>
            </p:cNvSpPr>
            <p:nvPr/>
          </p:nvSpPr>
          <p:spPr bwMode="auto">
            <a:xfrm>
              <a:off x="1579" y="643"/>
              <a:ext cx="0" cy="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29718" name="Freeform 94"/>
          <p:cNvSpPr>
            <a:spLocks noChangeAspect="1"/>
          </p:cNvSpPr>
          <p:nvPr/>
        </p:nvSpPr>
        <p:spPr bwMode="auto">
          <a:xfrm>
            <a:off x="1843088" y="1927225"/>
            <a:ext cx="87312" cy="328613"/>
          </a:xfrm>
          <a:custGeom>
            <a:avLst/>
            <a:gdLst>
              <a:gd name="T0" fmla="*/ 2147483647 w 38"/>
              <a:gd name="T1" fmla="*/ 0 h 245"/>
              <a:gd name="T2" fmla="*/ 0 w 38"/>
              <a:gd name="T3" fmla="*/ 2147483647 h 245"/>
              <a:gd name="T4" fmla="*/ 2147483647 w 38"/>
              <a:gd name="T5" fmla="*/ 2147483647 h 245"/>
              <a:gd name="T6" fmla="*/ 2147483647 w 38"/>
              <a:gd name="T7" fmla="*/ 2147483647 h 245"/>
              <a:gd name="T8" fmla="*/ 0 60000 65536"/>
              <a:gd name="T9" fmla="*/ 0 60000 65536"/>
              <a:gd name="T10" fmla="*/ 0 60000 65536"/>
              <a:gd name="T11" fmla="*/ 0 60000 65536"/>
              <a:gd name="T12" fmla="*/ 0 w 38"/>
              <a:gd name="T13" fmla="*/ 0 h 245"/>
              <a:gd name="T14" fmla="*/ 38 w 38"/>
              <a:gd name="T15" fmla="*/ 245 h 2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" h="245">
                <a:moveTo>
                  <a:pt x="29" y="0"/>
                </a:moveTo>
                <a:lnTo>
                  <a:pt x="0" y="144"/>
                </a:lnTo>
                <a:lnTo>
                  <a:pt x="38" y="111"/>
                </a:lnTo>
                <a:lnTo>
                  <a:pt x="14" y="2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sm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19" name="Text Box 95"/>
          <p:cNvSpPr txBox="1">
            <a:spLocks noChangeAspect="1" noChangeArrowheads="1"/>
          </p:cNvSpPr>
          <p:nvPr/>
        </p:nvSpPr>
        <p:spPr bwMode="auto">
          <a:xfrm>
            <a:off x="1589088" y="1638300"/>
            <a:ext cx="687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0">
                <a:latin typeface="Arial" pitchFamily="34" charset="0"/>
              </a:rPr>
              <a:t>UMTS</a:t>
            </a:r>
          </a:p>
        </p:txBody>
      </p:sp>
      <p:grpSp>
        <p:nvGrpSpPr>
          <p:cNvPr id="29720" name="Group 96"/>
          <p:cNvGrpSpPr>
            <a:grpSpLocks noChangeAspect="1"/>
          </p:cNvGrpSpPr>
          <p:nvPr/>
        </p:nvGrpSpPr>
        <p:grpSpPr bwMode="auto">
          <a:xfrm>
            <a:off x="2062163" y="2290763"/>
            <a:ext cx="149225" cy="222250"/>
            <a:chOff x="1541" y="576"/>
            <a:chExt cx="81" cy="120"/>
          </a:xfrm>
        </p:grpSpPr>
        <p:sp>
          <p:nvSpPr>
            <p:cNvPr id="29774" name="AutoShape 97"/>
            <p:cNvSpPr>
              <a:spLocks noChangeAspect="1" noChangeArrowheads="1"/>
            </p:cNvSpPr>
            <p:nvPr/>
          </p:nvSpPr>
          <p:spPr bwMode="auto">
            <a:xfrm flipV="1">
              <a:off x="1541" y="576"/>
              <a:ext cx="81" cy="7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75" name="Line 98"/>
            <p:cNvSpPr>
              <a:spLocks noChangeAspect="1" noChangeShapeType="1"/>
            </p:cNvSpPr>
            <p:nvPr/>
          </p:nvSpPr>
          <p:spPr bwMode="auto">
            <a:xfrm>
              <a:off x="1579" y="643"/>
              <a:ext cx="0" cy="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29721" name="Freeform 99"/>
          <p:cNvSpPr>
            <a:spLocks noChangeAspect="1"/>
          </p:cNvSpPr>
          <p:nvPr/>
        </p:nvSpPr>
        <p:spPr bwMode="auto">
          <a:xfrm>
            <a:off x="2106613" y="1803400"/>
            <a:ext cx="69850" cy="452438"/>
          </a:xfrm>
          <a:custGeom>
            <a:avLst/>
            <a:gdLst>
              <a:gd name="T0" fmla="*/ 2147483647 w 38"/>
              <a:gd name="T1" fmla="*/ 0 h 245"/>
              <a:gd name="T2" fmla="*/ 0 w 38"/>
              <a:gd name="T3" fmla="*/ 2147483647 h 245"/>
              <a:gd name="T4" fmla="*/ 2147483647 w 38"/>
              <a:gd name="T5" fmla="*/ 2147483647 h 245"/>
              <a:gd name="T6" fmla="*/ 2147483647 w 38"/>
              <a:gd name="T7" fmla="*/ 2147483647 h 245"/>
              <a:gd name="T8" fmla="*/ 0 60000 65536"/>
              <a:gd name="T9" fmla="*/ 0 60000 65536"/>
              <a:gd name="T10" fmla="*/ 0 60000 65536"/>
              <a:gd name="T11" fmla="*/ 0 60000 65536"/>
              <a:gd name="T12" fmla="*/ 0 w 38"/>
              <a:gd name="T13" fmla="*/ 0 h 245"/>
              <a:gd name="T14" fmla="*/ 38 w 38"/>
              <a:gd name="T15" fmla="*/ 245 h 2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" h="245">
                <a:moveTo>
                  <a:pt x="29" y="0"/>
                </a:moveTo>
                <a:lnTo>
                  <a:pt x="0" y="144"/>
                </a:lnTo>
                <a:lnTo>
                  <a:pt x="38" y="111"/>
                </a:lnTo>
                <a:lnTo>
                  <a:pt x="14" y="2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sm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22" name="Text Box 100"/>
          <p:cNvSpPr txBox="1">
            <a:spLocks noChangeAspect="1" noChangeArrowheads="1"/>
          </p:cNvSpPr>
          <p:nvPr/>
        </p:nvSpPr>
        <p:spPr bwMode="auto">
          <a:xfrm>
            <a:off x="1895475" y="1409700"/>
            <a:ext cx="550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0">
                <a:latin typeface="Arial" pitchFamily="34" charset="0"/>
              </a:rPr>
              <a:t>DAB</a:t>
            </a:r>
          </a:p>
        </p:txBody>
      </p:sp>
      <p:grpSp>
        <p:nvGrpSpPr>
          <p:cNvPr id="29723" name="Group 101"/>
          <p:cNvGrpSpPr>
            <a:grpSpLocks noChangeAspect="1"/>
          </p:cNvGrpSpPr>
          <p:nvPr/>
        </p:nvGrpSpPr>
        <p:grpSpPr bwMode="auto">
          <a:xfrm>
            <a:off x="2146300" y="1639888"/>
            <a:ext cx="717550" cy="873125"/>
            <a:chOff x="1622" y="224"/>
            <a:chExt cx="389" cy="472"/>
          </a:xfrm>
        </p:grpSpPr>
        <p:grpSp>
          <p:nvGrpSpPr>
            <p:cNvPr id="29769" name="Group 102"/>
            <p:cNvGrpSpPr>
              <a:grpSpLocks noChangeAspect="1"/>
            </p:cNvGrpSpPr>
            <p:nvPr/>
          </p:nvGrpSpPr>
          <p:grpSpPr bwMode="auto">
            <a:xfrm>
              <a:off x="1723" y="576"/>
              <a:ext cx="81" cy="120"/>
              <a:chOff x="1541" y="576"/>
              <a:chExt cx="81" cy="120"/>
            </a:xfrm>
          </p:grpSpPr>
          <p:sp>
            <p:nvSpPr>
              <p:cNvPr id="29772" name="AutoShape 103"/>
              <p:cNvSpPr>
                <a:spLocks noChangeAspect="1" noChangeArrowheads="1"/>
              </p:cNvSpPr>
              <p:nvPr/>
            </p:nvSpPr>
            <p:spPr bwMode="auto">
              <a:xfrm flipV="1">
                <a:off x="1541" y="576"/>
                <a:ext cx="81" cy="72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29773" name="Line 104"/>
              <p:cNvSpPr>
                <a:spLocks noChangeAspect="1" noChangeShapeType="1"/>
              </p:cNvSpPr>
              <p:nvPr/>
            </p:nvSpPr>
            <p:spPr bwMode="auto">
              <a:xfrm>
                <a:off x="1579" y="643"/>
                <a:ext cx="0" cy="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29770" name="Freeform 105"/>
            <p:cNvSpPr>
              <a:spLocks noChangeAspect="1"/>
            </p:cNvSpPr>
            <p:nvPr/>
          </p:nvSpPr>
          <p:spPr bwMode="auto">
            <a:xfrm>
              <a:off x="1747" y="379"/>
              <a:ext cx="47" cy="178"/>
            </a:xfrm>
            <a:custGeom>
              <a:avLst/>
              <a:gdLst>
                <a:gd name="T0" fmla="*/ 105 w 38"/>
                <a:gd name="T1" fmla="*/ 0 h 245"/>
                <a:gd name="T2" fmla="*/ 0 w 38"/>
                <a:gd name="T3" fmla="*/ 21 h 245"/>
                <a:gd name="T4" fmla="*/ 136 w 38"/>
                <a:gd name="T5" fmla="*/ 17 h 245"/>
                <a:gd name="T6" fmla="*/ 49 w 38"/>
                <a:gd name="T7" fmla="*/ 36 h 2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45"/>
                <a:gd name="T14" fmla="*/ 38 w 38"/>
                <a:gd name="T15" fmla="*/ 245 h 2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45">
                  <a:moveTo>
                    <a:pt x="29" y="0"/>
                  </a:moveTo>
                  <a:lnTo>
                    <a:pt x="0" y="144"/>
                  </a:lnTo>
                  <a:lnTo>
                    <a:pt x="38" y="111"/>
                  </a:lnTo>
                  <a:lnTo>
                    <a:pt x="14" y="2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sm"/>
              <a:tailEnd type="triangle" w="med" len="sm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71" name="Text Box 106"/>
            <p:cNvSpPr txBox="1">
              <a:spLocks noChangeAspect="1" noChangeArrowheads="1"/>
            </p:cNvSpPr>
            <p:nvPr/>
          </p:nvSpPr>
          <p:spPr bwMode="auto">
            <a:xfrm>
              <a:off x="1622" y="224"/>
              <a:ext cx="389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400" b="0">
                  <a:latin typeface="Arial" pitchFamily="34" charset="0"/>
                </a:rPr>
                <a:t>DVB-T</a:t>
              </a:r>
            </a:p>
          </p:txBody>
        </p:sp>
      </p:grpSp>
      <p:grpSp>
        <p:nvGrpSpPr>
          <p:cNvPr id="29724" name="Group 107"/>
          <p:cNvGrpSpPr>
            <a:grpSpLocks noChangeAspect="1"/>
          </p:cNvGrpSpPr>
          <p:nvPr/>
        </p:nvGrpSpPr>
        <p:grpSpPr bwMode="auto">
          <a:xfrm>
            <a:off x="1030288" y="2292350"/>
            <a:ext cx="149225" cy="220663"/>
            <a:chOff x="1541" y="576"/>
            <a:chExt cx="81" cy="120"/>
          </a:xfrm>
        </p:grpSpPr>
        <p:sp>
          <p:nvSpPr>
            <p:cNvPr id="29767" name="AutoShape 108"/>
            <p:cNvSpPr>
              <a:spLocks noChangeAspect="1" noChangeArrowheads="1"/>
            </p:cNvSpPr>
            <p:nvPr/>
          </p:nvSpPr>
          <p:spPr bwMode="auto">
            <a:xfrm flipV="1">
              <a:off x="1541" y="576"/>
              <a:ext cx="81" cy="7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68" name="Line 109"/>
            <p:cNvSpPr>
              <a:spLocks noChangeAspect="1" noChangeShapeType="1"/>
            </p:cNvSpPr>
            <p:nvPr/>
          </p:nvSpPr>
          <p:spPr bwMode="auto">
            <a:xfrm>
              <a:off x="1579" y="643"/>
              <a:ext cx="0" cy="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29725" name="Freeform 110"/>
          <p:cNvSpPr>
            <a:spLocks noChangeAspect="1"/>
          </p:cNvSpPr>
          <p:nvPr/>
        </p:nvSpPr>
        <p:spPr bwMode="auto">
          <a:xfrm rot="-8100000">
            <a:off x="851694" y="2299494"/>
            <a:ext cx="85725" cy="322263"/>
          </a:xfrm>
          <a:custGeom>
            <a:avLst/>
            <a:gdLst>
              <a:gd name="T0" fmla="*/ 2147483647 w 38"/>
              <a:gd name="T1" fmla="*/ 0 h 245"/>
              <a:gd name="T2" fmla="*/ 0 w 38"/>
              <a:gd name="T3" fmla="*/ 2147483647 h 245"/>
              <a:gd name="T4" fmla="*/ 2147483647 w 38"/>
              <a:gd name="T5" fmla="*/ 2147483647 h 245"/>
              <a:gd name="T6" fmla="*/ 2147483647 w 38"/>
              <a:gd name="T7" fmla="*/ 2147483647 h 245"/>
              <a:gd name="T8" fmla="*/ 0 60000 65536"/>
              <a:gd name="T9" fmla="*/ 0 60000 65536"/>
              <a:gd name="T10" fmla="*/ 0 60000 65536"/>
              <a:gd name="T11" fmla="*/ 0 60000 65536"/>
              <a:gd name="T12" fmla="*/ 0 w 38"/>
              <a:gd name="T13" fmla="*/ 0 h 245"/>
              <a:gd name="T14" fmla="*/ 38 w 38"/>
              <a:gd name="T15" fmla="*/ 245 h 2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" h="245">
                <a:moveTo>
                  <a:pt x="29" y="0"/>
                </a:moveTo>
                <a:lnTo>
                  <a:pt x="0" y="144"/>
                </a:lnTo>
                <a:lnTo>
                  <a:pt x="38" y="111"/>
                </a:lnTo>
                <a:lnTo>
                  <a:pt x="14" y="2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sm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26" name="Rectangle 111"/>
          <p:cNvSpPr>
            <a:spLocks noChangeAspect="1" noChangeArrowheads="1"/>
          </p:cNvSpPr>
          <p:nvPr/>
        </p:nvSpPr>
        <p:spPr bwMode="auto">
          <a:xfrm>
            <a:off x="3468688" y="3497263"/>
            <a:ext cx="212725" cy="1063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27" name="Rectangle 112"/>
          <p:cNvSpPr>
            <a:spLocks noChangeAspect="1" noChangeArrowheads="1"/>
          </p:cNvSpPr>
          <p:nvPr/>
        </p:nvSpPr>
        <p:spPr bwMode="auto">
          <a:xfrm>
            <a:off x="2670175" y="3911600"/>
            <a:ext cx="212725" cy="106363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28" name="Rectangle 113"/>
          <p:cNvSpPr>
            <a:spLocks noChangeAspect="1" noChangeArrowheads="1"/>
          </p:cNvSpPr>
          <p:nvPr/>
        </p:nvSpPr>
        <p:spPr bwMode="auto">
          <a:xfrm>
            <a:off x="4257675" y="3911600"/>
            <a:ext cx="212725" cy="106363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29" name="Rectangle 114"/>
          <p:cNvSpPr>
            <a:spLocks noChangeAspect="1" noChangeArrowheads="1"/>
          </p:cNvSpPr>
          <p:nvPr/>
        </p:nvSpPr>
        <p:spPr bwMode="auto">
          <a:xfrm>
            <a:off x="3025775" y="4465638"/>
            <a:ext cx="212725" cy="1063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30" name="Rectangle 115"/>
          <p:cNvSpPr>
            <a:spLocks noChangeAspect="1" noChangeArrowheads="1"/>
          </p:cNvSpPr>
          <p:nvPr/>
        </p:nvSpPr>
        <p:spPr bwMode="auto">
          <a:xfrm>
            <a:off x="3973513" y="4465638"/>
            <a:ext cx="212725" cy="10636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31" name="Text Box 116"/>
          <p:cNvSpPr txBox="1">
            <a:spLocks noChangeAspect="1" noChangeArrowheads="1"/>
          </p:cNvSpPr>
          <p:nvPr/>
        </p:nvSpPr>
        <p:spPr bwMode="auto">
          <a:xfrm>
            <a:off x="3109913" y="2976563"/>
            <a:ext cx="1149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1800" b="0">
                <a:latin typeface="Arial" pitchFamily="34" charset="0"/>
              </a:rPr>
              <a:t>Bluetooth</a:t>
            </a:r>
          </a:p>
          <a:p>
            <a:pPr algn="ctr"/>
            <a:r>
              <a:rPr lang="de-DE" sz="1800" b="0">
                <a:latin typeface="Arial" pitchFamily="34" charset="0"/>
              </a:rPr>
              <a:t>Gateway</a:t>
            </a:r>
          </a:p>
        </p:txBody>
      </p:sp>
      <p:sp>
        <p:nvSpPr>
          <p:cNvPr id="29732" name="Text Box 117"/>
          <p:cNvSpPr txBox="1">
            <a:spLocks noChangeAspect="1" noChangeArrowheads="1"/>
          </p:cNvSpPr>
          <p:nvPr/>
        </p:nvSpPr>
        <p:spPr bwMode="auto">
          <a:xfrm>
            <a:off x="4422775" y="37084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 b="0">
                <a:latin typeface="Arial" pitchFamily="34" charset="0"/>
              </a:rPr>
              <a:t>Others</a:t>
            </a:r>
          </a:p>
        </p:txBody>
      </p:sp>
      <p:sp>
        <p:nvSpPr>
          <p:cNvPr id="29733" name="Text Box 118"/>
          <p:cNvSpPr txBox="1">
            <a:spLocks noChangeAspect="1" noChangeArrowheads="1"/>
          </p:cNvSpPr>
          <p:nvPr/>
        </p:nvSpPr>
        <p:spPr bwMode="auto">
          <a:xfrm>
            <a:off x="3567113" y="4652963"/>
            <a:ext cx="120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 b="0">
                <a:latin typeface="Arial" pitchFamily="34" charset="0"/>
              </a:rPr>
              <a:t>Head Unit</a:t>
            </a:r>
          </a:p>
        </p:txBody>
      </p:sp>
      <p:sp>
        <p:nvSpPr>
          <p:cNvPr id="29734" name="Text Box 119"/>
          <p:cNvSpPr txBox="1">
            <a:spLocks noChangeAspect="1" noChangeArrowheads="1"/>
          </p:cNvSpPr>
          <p:nvPr/>
        </p:nvSpPr>
        <p:spPr bwMode="auto">
          <a:xfrm>
            <a:off x="2652713" y="4576763"/>
            <a:ext cx="86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 b="0">
                <a:latin typeface="Arial" pitchFamily="34" charset="0"/>
              </a:rPr>
              <a:t>Others</a:t>
            </a:r>
          </a:p>
        </p:txBody>
      </p:sp>
      <p:sp>
        <p:nvSpPr>
          <p:cNvPr id="29735" name="Text Box 120"/>
          <p:cNvSpPr txBox="1">
            <a:spLocks noChangeAspect="1" noChangeArrowheads="1"/>
          </p:cNvSpPr>
          <p:nvPr/>
        </p:nvSpPr>
        <p:spPr bwMode="auto">
          <a:xfrm>
            <a:off x="3338513" y="2138363"/>
            <a:ext cx="1149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1800" b="0">
                <a:latin typeface="Arial" pitchFamily="34" charset="0"/>
              </a:rPr>
              <a:t>Bluetooth</a:t>
            </a:r>
          </a:p>
        </p:txBody>
      </p:sp>
      <p:sp>
        <p:nvSpPr>
          <p:cNvPr id="29736" name="Freeform 121"/>
          <p:cNvSpPr>
            <a:spLocks noChangeAspect="1"/>
          </p:cNvSpPr>
          <p:nvPr/>
        </p:nvSpPr>
        <p:spPr bwMode="auto">
          <a:xfrm rot="-9701345">
            <a:off x="3667125" y="2492375"/>
            <a:ext cx="128588" cy="604838"/>
          </a:xfrm>
          <a:custGeom>
            <a:avLst/>
            <a:gdLst>
              <a:gd name="T0" fmla="*/ 2147483647 w 38"/>
              <a:gd name="T1" fmla="*/ 0 h 245"/>
              <a:gd name="T2" fmla="*/ 0 w 38"/>
              <a:gd name="T3" fmla="*/ 2147483647 h 245"/>
              <a:gd name="T4" fmla="*/ 2147483647 w 38"/>
              <a:gd name="T5" fmla="*/ 2147483647 h 245"/>
              <a:gd name="T6" fmla="*/ 2147483647 w 38"/>
              <a:gd name="T7" fmla="*/ 2147483647 h 245"/>
              <a:gd name="T8" fmla="*/ 0 60000 65536"/>
              <a:gd name="T9" fmla="*/ 0 60000 65536"/>
              <a:gd name="T10" fmla="*/ 0 60000 65536"/>
              <a:gd name="T11" fmla="*/ 0 60000 65536"/>
              <a:gd name="T12" fmla="*/ 0 w 38"/>
              <a:gd name="T13" fmla="*/ 0 h 245"/>
              <a:gd name="T14" fmla="*/ 38 w 38"/>
              <a:gd name="T15" fmla="*/ 245 h 2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" h="245">
                <a:moveTo>
                  <a:pt x="29" y="0"/>
                </a:moveTo>
                <a:lnTo>
                  <a:pt x="0" y="144"/>
                </a:lnTo>
                <a:lnTo>
                  <a:pt x="38" y="111"/>
                </a:lnTo>
                <a:lnTo>
                  <a:pt x="14" y="2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sm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37" name="AutoShape 122"/>
          <p:cNvSpPr>
            <a:spLocks noChangeAspect="1" noChangeArrowheads="1"/>
          </p:cNvSpPr>
          <p:nvPr/>
        </p:nvSpPr>
        <p:spPr bwMode="auto">
          <a:xfrm>
            <a:off x="214313" y="4576763"/>
            <a:ext cx="2436812" cy="8858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800">
                <a:latin typeface="Arial" pitchFamily="34" charset="0"/>
              </a:rPr>
              <a:t>Broadband in-car</a:t>
            </a:r>
          </a:p>
          <a:p>
            <a:pPr algn="ctr"/>
            <a:r>
              <a:rPr lang="de-DE" sz="1800">
                <a:latin typeface="Arial" pitchFamily="34" charset="0"/>
              </a:rPr>
              <a:t>bus system</a:t>
            </a:r>
          </a:p>
        </p:txBody>
      </p:sp>
      <p:sp>
        <p:nvSpPr>
          <p:cNvPr id="29738" name="Line 123"/>
          <p:cNvSpPr>
            <a:spLocks noChangeAspect="1" noChangeShapeType="1"/>
          </p:cNvSpPr>
          <p:nvPr/>
        </p:nvSpPr>
        <p:spPr bwMode="auto">
          <a:xfrm flipV="1">
            <a:off x="2395538" y="4224338"/>
            <a:ext cx="496887" cy="301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39" name="Oval 124"/>
          <p:cNvSpPr>
            <a:spLocks noChangeAspect="1" noChangeArrowheads="1"/>
          </p:cNvSpPr>
          <p:nvPr/>
        </p:nvSpPr>
        <p:spPr bwMode="auto">
          <a:xfrm>
            <a:off x="2857500" y="4189413"/>
            <a:ext cx="87313" cy="87312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29740" name="Picture 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0850" y="3827463"/>
            <a:ext cx="11620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41" name="Freeform 126"/>
          <p:cNvSpPr>
            <a:spLocks noChangeAspect="1"/>
          </p:cNvSpPr>
          <p:nvPr/>
        </p:nvSpPr>
        <p:spPr bwMode="auto">
          <a:xfrm>
            <a:off x="5776913" y="2290763"/>
            <a:ext cx="1870075" cy="1908175"/>
          </a:xfrm>
          <a:custGeom>
            <a:avLst/>
            <a:gdLst>
              <a:gd name="T0" fmla="*/ 2147483647 w 1012"/>
              <a:gd name="T1" fmla="*/ 0 h 1033"/>
              <a:gd name="T2" fmla="*/ 2147483647 w 1012"/>
              <a:gd name="T3" fmla="*/ 2147483647 h 1033"/>
              <a:gd name="T4" fmla="*/ 2147483647 w 1012"/>
              <a:gd name="T5" fmla="*/ 2147483647 h 1033"/>
              <a:gd name="T6" fmla="*/ 0 w 1012"/>
              <a:gd name="T7" fmla="*/ 2147483647 h 1033"/>
              <a:gd name="T8" fmla="*/ 0 60000 65536"/>
              <a:gd name="T9" fmla="*/ 0 60000 65536"/>
              <a:gd name="T10" fmla="*/ 0 60000 65536"/>
              <a:gd name="T11" fmla="*/ 0 60000 65536"/>
              <a:gd name="T12" fmla="*/ 0 w 1012"/>
              <a:gd name="T13" fmla="*/ 0 h 1033"/>
              <a:gd name="T14" fmla="*/ 1012 w 1012"/>
              <a:gd name="T15" fmla="*/ 1033 h 10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12" h="1033">
                <a:moveTo>
                  <a:pt x="15" y="0"/>
                </a:moveTo>
                <a:lnTo>
                  <a:pt x="1012" y="97"/>
                </a:lnTo>
                <a:lnTo>
                  <a:pt x="295" y="1033"/>
                </a:lnTo>
                <a:lnTo>
                  <a:pt x="0" y="67"/>
                </a:lnTo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42" name="Oval 127"/>
          <p:cNvSpPr>
            <a:spLocks noChangeAspect="1" noChangeArrowheads="1"/>
          </p:cNvSpPr>
          <p:nvPr/>
        </p:nvSpPr>
        <p:spPr bwMode="auto">
          <a:xfrm flipH="1">
            <a:off x="5727700" y="2290763"/>
            <a:ext cx="138113" cy="1317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29743" name="Oval 128"/>
          <p:cNvSpPr>
            <a:spLocks noChangeAspect="1" noChangeArrowheads="1"/>
          </p:cNvSpPr>
          <p:nvPr/>
        </p:nvSpPr>
        <p:spPr bwMode="auto">
          <a:xfrm>
            <a:off x="6238875" y="2459038"/>
            <a:ext cx="2571750" cy="25717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grpSp>
        <p:nvGrpSpPr>
          <p:cNvPr id="29744" name="Group 129"/>
          <p:cNvGrpSpPr>
            <a:grpSpLocks noChangeAspect="1"/>
          </p:cNvGrpSpPr>
          <p:nvPr/>
        </p:nvGrpSpPr>
        <p:grpSpPr bwMode="auto">
          <a:xfrm>
            <a:off x="4552950" y="2347913"/>
            <a:ext cx="887413" cy="176212"/>
            <a:chOff x="1248" y="2448"/>
            <a:chExt cx="480" cy="96"/>
          </a:xfrm>
        </p:grpSpPr>
        <p:sp>
          <p:nvSpPr>
            <p:cNvPr id="29765" name="Line 130"/>
            <p:cNvSpPr>
              <a:spLocks noChangeAspect="1" noChangeShapeType="1"/>
            </p:cNvSpPr>
            <p:nvPr/>
          </p:nvSpPr>
          <p:spPr bwMode="auto">
            <a:xfrm flipH="1">
              <a:off x="1248" y="2496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66" name="Rectangle 131"/>
            <p:cNvSpPr>
              <a:spLocks noChangeAspect="1" noChangeArrowheads="1"/>
            </p:cNvSpPr>
            <p:nvPr/>
          </p:nvSpPr>
          <p:spPr bwMode="auto">
            <a:xfrm>
              <a:off x="1440" y="2448"/>
              <a:ext cx="192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latin typeface="Arial" pitchFamily="34" charset="0"/>
                </a:rPr>
                <a:t>IP</a:t>
              </a:r>
              <a:endParaRPr lang="en-US" b="0"/>
            </a:p>
          </p:txBody>
        </p:sp>
      </p:grpSp>
      <p:grpSp>
        <p:nvGrpSpPr>
          <p:cNvPr id="29745" name="Group 132"/>
          <p:cNvGrpSpPr>
            <a:grpSpLocks noChangeAspect="1"/>
          </p:cNvGrpSpPr>
          <p:nvPr/>
        </p:nvGrpSpPr>
        <p:grpSpPr bwMode="auto">
          <a:xfrm>
            <a:off x="4464050" y="2259013"/>
            <a:ext cx="887413" cy="177800"/>
            <a:chOff x="1248" y="2448"/>
            <a:chExt cx="480" cy="96"/>
          </a:xfrm>
        </p:grpSpPr>
        <p:sp>
          <p:nvSpPr>
            <p:cNvPr id="29763" name="Line 133"/>
            <p:cNvSpPr>
              <a:spLocks noChangeAspect="1" noChangeShapeType="1"/>
            </p:cNvSpPr>
            <p:nvPr/>
          </p:nvSpPr>
          <p:spPr bwMode="auto">
            <a:xfrm flipH="1">
              <a:off x="1248" y="2496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64" name="Rectangle 134"/>
            <p:cNvSpPr>
              <a:spLocks noChangeAspect="1" noChangeArrowheads="1"/>
            </p:cNvSpPr>
            <p:nvPr/>
          </p:nvSpPr>
          <p:spPr bwMode="auto">
            <a:xfrm>
              <a:off x="1440" y="2448"/>
              <a:ext cx="192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latin typeface="Arial" pitchFamily="34" charset="0"/>
                </a:rPr>
                <a:t>IP</a:t>
              </a:r>
              <a:endParaRPr lang="en-US" b="0"/>
            </a:p>
          </p:txBody>
        </p:sp>
      </p:grpSp>
      <p:grpSp>
        <p:nvGrpSpPr>
          <p:cNvPr id="29746" name="Group 135"/>
          <p:cNvGrpSpPr>
            <a:grpSpLocks noChangeAspect="1"/>
          </p:cNvGrpSpPr>
          <p:nvPr/>
        </p:nvGrpSpPr>
        <p:grpSpPr bwMode="auto">
          <a:xfrm>
            <a:off x="4375150" y="2170113"/>
            <a:ext cx="887413" cy="177800"/>
            <a:chOff x="1248" y="2448"/>
            <a:chExt cx="480" cy="96"/>
          </a:xfrm>
        </p:grpSpPr>
        <p:sp>
          <p:nvSpPr>
            <p:cNvPr id="29761" name="Line 136"/>
            <p:cNvSpPr>
              <a:spLocks noChangeAspect="1" noChangeShapeType="1"/>
            </p:cNvSpPr>
            <p:nvPr/>
          </p:nvSpPr>
          <p:spPr bwMode="auto">
            <a:xfrm flipH="1">
              <a:off x="1248" y="2496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62" name="Rectangle 137"/>
            <p:cNvSpPr>
              <a:spLocks noChangeAspect="1" noChangeArrowheads="1"/>
            </p:cNvSpPr>
            <p:nvPr/>
          </p:nvSpPr>
          <p:spPr bwMode="auto">
            <a:xfrm>
              <a:off x="1440" y="2448"/>
              <a:ext cx="192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latin typeface="Arial" pitchFamily="34" charset="0"/>
                </a:rPr>
                <a:t>IP</a:t>
              </a:r>
              <a:endParaRPr lang="en-US" sz="1200" b="0"/>
            </a:p>
          </p:txBody>
        </p:sp>
      </p:grpSp>
      <p:grpSp>
        <p:nvGrpSpPr>
          <p:cNvPr id="29747" name="Group 138"/>
          <p:cNvGrpSpPr>
            <a:grpSpLocks noChangeAspect="1"/>
          </p:cNvGrpSpPr>
          <p:nvPr/>
        </p:nvGrpSpPr>
        <p:grpSpPr bwMode="auto">
          <a:xfrm>
            <a:off x="4464050" y="4919663"/>
            <a:ext cx="887413" cy="177800"/>
            <a:chOff x="1248" y="2448"/>
            <a:chExt cx="480" cy="96"/>
          </a:xfrm>
        </p:grpSpPr>
        <p:sp>
          <p:nvSpPr>
            <p:cNvPr id="29759" name="Line 139"/>
            <p:cNvSpPr>
              <a:spLocks noChangeAspect="1" noChangeShapeType="1"/>
            </p:cNvSpPr>
            <p:nvPr/>
          </p:nvSpPr>
          <p:spPr bwMode="auto">
            <a:xfrm flipH="1">
              <a:off x="1248" y="2496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60" name="Rectangle 140"/>
            <p:cNvSpPr>
              <a:spLocks noChangeAspect="1" noChangeArrowheads="1"/>
            </p:cNvSpPr>
            <p:nvPr/>
          </p:nvSpPr>
          <p:spPr bwMode="auto">
            <a:xfrm>
              <a:off x="1440" y="2448"/>
              <a:ext cx="192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latin typeface="Arial" pitchFamily="34" charset="0"/>
                </a:rPr>
                <a:t>IP</a:t>
              </a:r>
              <a:endParaRPr lang="en-US" sz="1200" b="0"/>
            </a:p>
          </p:txBody>
        </p:sp>
      </p:grpSp>
      <p:grpSp>
        <p:nvGrpSpPr>
          <p:cNvPr id="29748" name="Group 141"/>
          <p:cNvGrpSpPr>
            <a:grpSpLocks noChangeAspect="1"/>
          </p:cNvGrpSpPr>
          <p:nvPr/>
        </p:nvGrpSpPr>
        <p:grpSpPr bwMode="auto">
          <a:xfrm flipH="1">
            <a:off x="4464050" y="5186363"/>
            <a:ext cx="887413" cy="176212"/>
            <a:chOff x="1248" y="2448"/>
            <a:chExt cx="480" cy="96"/>
          </a:xfrm>
        </p:grpSpPr>
        <p:sp>
          <p:nvSpPr>
            <p:cNvPr id="29757" name="Line 142"/>
            <p:cNvSpPr>
              <a:spLocks noChangeAspect="1" noChangeShapeType="1"/>
            </p:cNvSpPr>
            <p:nvPr/>
          </p:nvSpPr>
          <p:spPr bwMode="auto">
            <a:xfrm flipH="1">
              <a:off x="1248" y="2496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58" name="Rectangle 143"/>
            <p:cNvSpPr>
              <a:spLocks noChangeAspect="1" noChangeArrowheads="1"/>
            </p:cNvSpPr>
            <p:nvPr/>
          </p:nvSpPr>
          <p:spPr bwMode="auto">
            <a:xfrm>
              <a:off x="1440" y="2448"/>
              <a:ext cx="192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latin typeface="Arial" pitchFamily="34" charset="0"/>
                </a:rPr>
                <a:t>IP</a:t>
              </a:r>
              <a:endParaRPr lang="en-US" b="0"/>
            </a:p>
          </p:txBody>
        </p:sp>
      </p:grpSp>
      <p:sp>
        <p:nvSpPr>
          <p:cNvPr id="29749" name="Text Box 144"/>
          <p:cNvSpPr txBox="1">
            <a:spLocks noChangeAspect="1" noChangeArrowheads="1"/>
          </p:cNvSpPr>
          <p:nvPr/>
        </p:nvSpPr>
        <p:spPr bwMode="auto">
          <a:xfrm>
            <a:off x="4876800" y="1568450"/>
            <a:ext cx="150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>
                <a:latin typeface="Arial" pitchFamily="34" charset="0"/>
              </a:rPr>
              <a:t>DAB, DVB-T</a:t>
            </a:r>
          </a:p>
        </p:txBody>
      </p:sp>
      <p:sp>
        <p:nvSpPr>
          <p:cNvPr id="29750" name="Text Box 145"/>
          <p:cNvSpPr txBox="1">
            <a:spLocks noChangeAspect="1" noChangeArrowheads="1"/>
          </p:cNvSpPr>
          <p:nvPr/>
        </p:nvSpPr>
        <p:spPr bwMode="auto">
          <a:xfrm>
            <a:off x="4786313" y="4119563"/>
            <a:ext cx="1543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latin typeface="Arial" pitchFamily="34" charset="0"/>
              </a:rPr>
              <a:t>GSM, GPRS,</a:t>
            </a:r>
            <a:br>
              <a:rPr lang="de-DE" sz="1800">
                <a:latin typeface="Arial" pitchFamily="34" charset="0"/>
              </a:rPr>
            </a:br>
            <a:r>
              <a:rPr lang="de-DE" sz="1800">
                <a:latin typeface="Arial" pitchFamily="34" charset="0"/>
              </a:rPr>
              <a:t>UMTS</a:t>
            </a:r>
          </a:p>
        </p:txBody>
      </p:sp>
      <p:grpSp>
        <p:nvGrpSpPr>
          <p:cNvPr id="29751" name="Group 146"/>
          <p:cNvGrpSpPr>
            <a:grpSpLocks noChangeAspect="1"/>
          </p:cNvGrpSpPr>
          <p:nvPr/>
        </p:nvGrpSpPr>
        <p:grpSpPr bwMode="auto">
          <a:xfrm>
            <a:off x="1244600" y="2287588"/>
            <a:ext cx="149225" cy="222250"/>
            <a:chOff x="1541" y="576"/>
            <a:chExt cx="81" cy="120"/>
          </a:xfrm>
        </p:grpSpPr>
        <p:sp>
          <p:nvSpPr>
            <p:cNvPr id="29755" name="AutoShape 147"/>
            <p:cNvSpPr>
              <a:spLocks noChangeAspect="1" noChangeArrowheads="1"/>
            </p:cNvSpPr>
            <p:nvPr/>
          </p:nvSpPr>
          <p:spPr bwMode="auto">
            <a:xfrm flipV="1">
              <a:off x="1541" y="576"/>
              <a:ext cx="81" cy="7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9756" name="Line 148"/>
            <p:cNvSpPr>
              <a:spLocks noChangeAspect="1" noChangeShapeType="1"/>
            </p:cNvSpPr>
            <p:nvPr/>
          </p:nvSpPr>
          <p:spPr bwMode="auto">
            <a:xfrm>
              <a:off x="1579" y="643"/>
              <a:ext cx="0" cy="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29752" name="Freeform 149"/>
          <p:cNvSpPr>
            <a:spLocks noChangeAspect="1"/>
          </p:cNvSpPr>
          <p:nvPr/>
        </p:nvSpPr>
        <p:spPr bwMode="auto">
          <a:xfrm>
            <a:off x="1289050" y="1924050"/>
            <a:ext cx="87313" cy="328613"/>
          </a:xfrm>
          <a:custGeom>
            <a:avLst/>
            <a:gdLst>
              <a:gd name="T0" fmla="*/ 2147483647 w 38"/>
              <a:gd name="T1" fmla="*/ 0 h 245"/>
              <a:gd name="T2" fmla="*/ 0 w 38"/>
              <a:gd name="T3" fmla="*/ 2147483647 h 245"/>
              <a:gd name="T4" fmla="*/ 2147483647 w 38"/>
              <a:gd name="T5" fmla="*/ 2147483647 h 245"/>
              <a:gd name="T6" fmla="*/ 2147483647 w 38"/>
              <a:gd name="T7" fmla="*/ 2147483647 h 245"/>
              <a:gd name="T8" fmla="*/ 0 60000 65536"/>
              <a:gd name="T9" fmla="*/ 0 60000 65536"/>
              <a:gd name="T10" fmla="*/ 0 60000 65536"/>
              <a:gd name="T11" fmla="*/ 0 60000 65536"/>
              <a:gd name="T12" fmla="*/ 0 w 38"/>
              <a:gd name="T13" fmla="*/ 0 h 245"/>
              <a:gd name="T14" fmla="*/ 38 w 38"/>
              <a:gd name="T15" fmla="*/ 245 h 2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" h="245">
                <a:moveTo>
                  <a:pt x="29" y="0"/>
                </a:moveTo>
                <a:lnTo>
                  <a:pt x="0" y="144"/>
                </a:lnTo>
                <a:lnTo>
                  <a:pt x="38" y="111"/>
                </a:lnTo>
                <a:lnTo>
                  <a:pt x="14" y="24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sm"/>
            <a:tailEnd type="triangle" w="med" len="sm"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29753" name="Text Box 150"/>
          <p:cNvSpPr txBox="1">
            <a:spLocks noChangeAspect="1" noChangeArrowheads="1"/>
          </p:cNvSpPr>
          <p:nvPr/>
        </p:nvSpPr>
        <p:spPr bwMode="auto">
          <a:xfrm>
            <a:off x="828675" y="1638300"/>
            <a:ext cx="58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0">
                <a:latin typeface="Arial" pitchFamily="34" charset="0"/>
              </a:rPr>
              <a:t>GSM</a:t>
            </a:r>
          </a:p>
        </p:txBody>
      </p:sp>
      <p:pic>
        <p:nvPicPr>
          <p:cNvPr id="29754" name="Picture 151" descr="H:\project\DRiVE\Documents\Negotiations\TechnicalAnnex\Bilder\bild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898775"/>
            <a:ext cx="1862138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00088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Typy telekomunikačních sítí v ITS</a:t>
            </a:r>
            <a:endParaRPr lang="cs-CZ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1747" name="Zástupný symbol pro obsah 2"/>
          <p:cNvSpPr>
            <a:spLocks noGrp="1"/>
          </p:cNvSpPr>
          <p:nvPr>
            <p:ph idx="1"/>
          </p:nvPr>
        </p:nvSpPr>
        <p:spPr>
          <a:xfrm>
            <a:off x="323528" y="914400"/>
            <a:ext cx="8574410" cy="56109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 smtClean="0"/>
              <a:t>pevné kabelové sítě</a:t>
            </a:r>
          </a:p>
          <a:p>
            <a:pPr>
              <a:defRPr/>
            </a:pPr>
            <a:endParaRPr lang="cs-CZ" dirty="0" smtClean="0"/>
          </a:p>
          <a:p>
            <a:pPr>
              <a:defRPr/>
            </a:pPr>
            <a:r>
              <a:rPr lang="cs-CZ" dirty="0" smtClean="0"/>
              <a:t>bezdrátové sítě</a:t>
            </a:r>
          </a:p>
          <a:p>
            <a:pPr>
              <a:defRPr/>
            </a:pPr>
            <a:endParaRPr lang="cs-CZ" dirty="0" smtClean="0"/>
          </a:p>
          <a:p>
            <a:pPr>
              <a:buFontTx/>
              <a:buNone/>
              <a:defRPr/>
            </a:pPr>
            <a:r>
              <a:rPr lang="cs-CZ" dirty="0" smtClean="0"/>
              <a:t>pro mobilní prvky v telematice nutnost využití bezdrátových sítí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28650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Mobilní telekomunikační sítě </a:t>
            </a:r>
            <a:endParaRPr lang="cs-CZ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675" name="Zástupný symbol pro obsah 2"/>
          <p:cNvSpPr>
            <a:spLocks noGrp="1"/>
          </p:cNvSpPr>
          <p:nvPr>
            <p:ph idx="1"/>
          </p:nvPr>
        </p:nvSpPr>
        <p:spPr>
          <a:xfrm>
            <a:off x="395536" y="914400"/>
            <a:ext cx="8502402" cy="5682952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defRPr/>
            </a:pPr>
            <a:r>
              <a:rPr lang="cs-CZ" dirty="0" smtClean="0"/>
              <a:t>Bez požadavků na bezpečnost, dostupnost a spolehlivost</a:t>
            </a:r>
          </a:p>
          <a:p>
            <a:pPr lvl="1">
              <a:lnSpc>
                <a:spcPct val="130000"/>
              </a:lnSpc>
              <a:defRPr/>
            </a:pPr>
            <a:r>
              <a:rPr lang="cs-CZ" dirty="0" smtClean="0"/>
              <a:t>SMS, WAP, GSM, veřejné radiové přenosy, atd.</a:t>
            </a:r>
          </a:p>
          <a:p>
            <a:pPr>
              <a:lnSpc>
                <a:spcPct val="130000"/>
              </a:lnSpc>
              <a:defRPr/>
            </a:pPr>
            <a:r>
              <a:rPr lang="cs-CZ" dirty="0" smtClean="0"/>
              <a:t>Se speciálními požadavky na bezpečnost, dostupnost a spolehlivost</a:t>
            </a:r>
          </a:p>
          <a:p>
            <a:pPr lvl="1">
              <a:lnSpc>
                <a:spcPct val="130000"/>
              </a:lnSpc>
              <a:defRPr/>
            </a:pPr>
            <a:r>
              <a:rPr lang="cs-CZ" dirty="0" smtClean="0"/>
              <a:t>DSRC, TETRA, privátní radiové přenosy s bezpečnostním protokolem, atd.</a:t>
            </a:r>
          </a:p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Přehled frekvencí</a:t>
            </a:r>
          </a:p>
        </p:txBody>
      </p:sp>
      <p:sp>
        <p:nvSpPr>
          <p:cNvPr id="31747" name="Zástupný symbol pro obsah 3"/>
          <p:cNvSpPr>
            <a:spLocks noGrp="1"/>
          </p:cNvSpPr>
          <p:nvPr>
            <p:ph idx="1"/>
          </p:nvPr>
        </p:nvSpPr>
        <p:spPr>
          <a:xfrm>
            <a:off x="1890713" y="785813"/>
            <a:ext cx="4824412" cy="5715000"/>
          </a:xfrm>
          <a:solidFill>
            <a:schemeClr val="accent1"/>
          </a:solidFill>
        </p:spPr>
        <p:txBody>
          <a:bodyPr/>
          <a:lstStyle/>
          <a:p>
            <a:pPr>
              <a:buFontTx/>
              <a:buNone/>
            </a:pPr>
            <a:endParaRPr lang="cs-CZ" smtClean="0"/>
          </a:p>
          <a:p>
            <a:pPr>
              <a:buFontTx/>
              <a:buNone/>
            </a:pPr>
            <a:endParaRPr lang="cs-CZ" smtClean="0"/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63" y="785813"/>
            <a:ext cx="4071937" cy="5715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Přehled frekvenčních pásem – vícenásobné využití</a:t>
            </a:r>
            <a:endParaRPr lang="cs-CZ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08721"/>
            <a:ext cx="8430394" cy="5616624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  <a:defRPr/>
            </a:pPr>
            <a:r>
              <a:rPr lang="cs-CZ" b="1" dirty="0" smtClean="0"/>
              <a:t>470-862 MHz</a:t>
            </a:r>
            <a:r>
              <a:rPr lang="cs-CZ" dirty="0" smtClean="0"/>
              <a:t>: televizní vysílání</a:t>
            </a:r>
          </a:p>
          <a:p>
            <a:pPr>
              <a:spcAft>
                <a:spcPts val="600"/>
              </a:spcAft>
              <a:defRPr/>
            </a:pPr>
            <a:r>
              <a:rPr lang="cs-CZ" b="1" dirty="0" smtClean="0"/>
              <a:t>880-915 MHz / 925-960 MHz</a:t>
            </a:r>
            <a:r>
              <a:rPr lang="cs-CZ" dirty="0" smtClean="0"/>
              <a:t>, </a:t>
            </a:r>
            <a:r>
              <a:rPr lang="cs-CZ" b="1" dirty="0" smtClean="0"/>
              <a:t>1710-1785 MHz / 1805-1880 MHz</a:t>
            </a:r>
            <a:r>
              <a:rPr lang="cs-CZ" dirty="0" smtClean="0"/>
              <a:t>: tato pásma jsou dnes používána pro mobilní služby GSM, </a:t>
            </a:r>
          </a:p>
          <a:p>
            <a:pPr>
              <a:spcAft>
                <a:spcPts val="600"/>
              </a:spcAft>
              <a:defRPr/>
            </a:pPr>
            <a:r>
              <a:rPr lang="cs-CZ" b="1" dirty="0" smtClean="0"/>
              <a:t>1900-1980 MHz / 2010-2025 MHz / 2110-2170 MHz</a:t>
            </a:r>
            <a:r>
              <a:rPr lang="cs-CZ" dirty="0" smtClean="0"/>
              <a:t>; dnes používána pro služby mobilních sítí 3. generace (IMT-2000/UMTS). </a:t>
            </a:r>
          </a:p>
          <a:p>
            <a:pPr>
              <a:spcAft>
                <a:spcPts val="600"/>
              </a:spcAft>
              <a:defRPr/>
            </a:pPr>
            <a:r>
              <a:rPr lang="cs-CZ" b="1" dirty="0" smtClean="0"/>
              <a:t>2,4 - 2,4835 </a:t>
            </a:r>
            <a:r>
              <a:rPr lang="cs-CZ" b="1" dirty="0" err="1" smtClean="0"/>
              <a:t>GHz</a:t>
            </a:r>
            <a:r>
              <a:rPr lang="cs-CZ" dirty="0" smtClean="0"/>
              <a:t>, </a:t>
            </a:r>
            <a:r>
              <a:rPr lang="cs-CZ" dirty="0" err="1" smtClean="0"/>
              <a:t>WiFi</a:t>
            </a:r>
            <a:endParaRPr lang="cs-CZ" b="1" dirty="0" smtClean="0"/>
          </a:p>
          <a:p>
            <a:pPr>
              <a:spcAft>
                <a:spcPts val="600"/>
              </a:spcAft>
              <a:defRPr/>
            </a:pPr>
            <a:r>
              <a:rPr lang="cs-CZ" b="1" dirty="0" smtClean="0"/>
              <a:t>2500-2690 MHz</a:t>
            </a:r>
            <a:r>
              <a:rPr lang="cs-CZ" dirty="0" smtClean="0"/>
              <a:t> (pásmo 2.6 </a:t>
            </a:r>
            <a:r>
              <a:rPr lang="cs-CZ" dirty="0" err="1" smtClean="0"/>
              <a:t>GHz</a:t>
            </a:r>
            <a:r>
              <a:rPr lang="cs-CZ" dirty="0" smtClean="0"/>
              <a:t>); toto (stále ještě nelicencované) pásmo je zamýšleno pro 3. generaci mobilních služeb, ale je stejně tak středem zájmu pro poskytování </a:t>
            </a:r>
            <a:r>
              <a:rPr lang="cs-CZ" dirty="0" err="1" smtClean="0"/>
              <a:t>broadbandu</a:t>
            </a:r>
            <a:r>
              <a:rPr lang="cs-CZ" dirty="0" smtClean="0"/>
              <a:t> pomocí jiných technologií (jako např. </a:t>
            </a:r>
            <a:r>
              <a:rPr lang="cs-CZ" dirty="0" err="1" smtClean="0"/>
              <a:t>WiMAX</a:t>
            </a:r>
            <a:r>
              <a:rPr lang="cs-CZ" dirty="0" smtClean="0"/>
              <a:t>). </a:t>
            </a:r>
          </a:p>
          <a:p>
            <a:pPr>
              <a:spcAft>
                <a:spcPts val="600"/>
              </a:spcAft>
              <a:defRPr/>
            </a:pPr>
            <a:r>
              <a:rPr lang="cs-CZ" b="1" dirty="0" smtClean="0"/>
              <a:t>3.4-3.8 </a:t>
            </a:r>
            <a:r>
              <a:rPr lang="cs-CZ" b="1" dirty="0" err="1" smtClean="0"/>
              <a:t>GHz</a:t>
            </a:r>
            <a:r>
              <a:rPr lang="cs-CZ" dirty="0" smtClean="0"/>
              <a:t>: toto pásmo je používáno pro vysokorychlostní přípojky ke koncovým zákazníkům, ale v EU se s ním počítá i pro poskytování mobilních služeb. Je ovšem intenzivně používáno také pro satelitní komunikace v Rusku a v řadě afrických zemí. </a:t>
            </a:r>
          </a:p>
          <a:p>
            <a:pPr>
              <a:spcAft>
                <a:spcPts val="600"/>
              </a:spcAft>
              <a:defRPr/>
            </a:pPr>
            <a:r>
              <a:rPr lang="cs-CZ" b="1" dirty="0" smtClean="0"/>
              <a:t>5,4 </a:t>
            </a:r>
            <a:r>
              <a:rPr lang="cs-CZ" b="1" dirty="0" err="1" smtClean="0"/>
              <a:t>GHz</a:t>
            </a:r>
            <a:r>
              <a:rPr lang="cs-CZ" b="1" dirty="0" smtClean="0"/>
              <a:t> </a:t>
            </a:r>
            <a:r>
              <a:rPr lang="cs-CZ" dirty="0" err="1" smtClean="0"/>
              <a:t>WiFi</a:t>
            </a:r>
            <a:r>
              <a:rPr lang="cs-CZ" dirty="0" smtClean="0"/>
              <a:t> 5</a:t>
            </a:r>
          </a:p>
          <a:p>
            <a:pPr>
              <a:spcAft>
                <a:spcPts val="600"/>
              </a:spcAft>
              <a:defRPr/>
            </a:pPr>
            <a:r>
              <a:rPr lang="cs-CZ" b="1" dirty="0" smtClean="0"/>
              <a:t>3-66 </a:t>
            </a:r>
            <a:r>
              <a:rPr lang="cs-CZ" b="1" dirty="0" err="1" smtClean="0"/>
              <a:t>GHz</a:t>
            </a:r>
            <a:r>
              <a:rPr lang="cs-CZ" b="1" dirty="0" smtClean="0"/>
              <a:t> </a:t>
            </a:r>
            <a:r>
              <a:rPr lang="cs-CZ" dirty="0" err="1" smtClean="0"/>
              <a:t>WiMax</a:t>
            </a:r>
            <a:endParaRPr lang="cs-CZ" dirty="0" smtClean="0"/>
          </a:p>
          <a:p>
            <a:pPr>
              <a:spcAft>
                <a:spcPts val="600"/>
              </a:spcAft>
              <a:defRPr/>
            </a:pPr>
            <a:r>
              <a:rPr lang="cs-CZ" b="1" dirty="0" smtClean="0"/>
              <a:t>Infračervené přenosy </a:t>
            </a:r>
            <a:r>
              <a:rPr lang="cs-CZ" dirty="0" smtClean="0"/>
              <a:t>(180-240 </a:t>
            </a:r>
            <a:r>
              <a:rPr lang="cs-CZ" dirty="0" err="1" smtClean="0"/>
              <a:t>THz</a:t>
            </a:r>
            <a:r>
              <a:rPr lang="cs-CZ" dirty="0" smtClean="0"/>
              <a:t>)</a:t>
            </a:r>
            <a:endParaRPr lang="cs-CZ" b="1" dirty="0" smtClean="0"/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Frekvenční pásma v dopravě a dopravní telematice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610600" cy="5534025"/>
          </a:xfrm>
        </p:spPr>
        <p:txBody>
          <a:bodyPr>
            <a:normAutofit fontScale="70000" lnSpcReduction="20000"/>
          </a:bodyPr>
          <a:lstStyle/>
          <a:p>
            <a:r>
              <a:rPr lang="cs-CZ" dirty="0" smtClean="0"/>
              <a:t>V silniční dopravě a pro inteligentní dopravní systémy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a) je </a:t>
            </a:r>
            <a:r>
              <a:rPr lang="cs-CZ" dirty="0"/>
              <a:t>určeno pro přenos do vozidel, zejména pro </a:t>
            </a:r>
            <a:r>
              <a:rPr lang="cs-CZ" dirty="0" smtClean="0"/>
              <a:t>systémy mýtného</a:t>
            </a:r>
          </a:p>
          <a:p>
            <a:r>
              <a:rPr lang="cs-CZ" dirty="0" smtClean="0"/>
              <a:t>d) </a:t>
            </a:r>
            <a:r>
              <a:rPr lang="cs-CZ" dirty="0"/>
              <a:t>a </a:t>
            </a:r>
            <a:r>
              <a:rPr lang="cs-CZ" dirty="0" smtClean="0"/>
              <a:t>g) </a:t>
            </a:r>
            <a:r>
              <a:rPr lang="cs-CZ" dirty="0"/>
              <a:t>jsou určena pro radary ve vozidlech a v </a:t>
            </a:r>
            <a:r>
              <a:rPr lang="cs-CZ" dirty="0" smtClean="0"/>
              <a:t>infrastruktuře</a:t>
            </a:r>
          </a:p>
          <a:p>
            <a:r>
              <a:rPr lang="cs-CZ" dirty="0" smtClean="0"/>
              <a:t>e) UWB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859" y="1210560"/>
            <a:ext cx="641985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4788024" y="6381328"/>
            <a:ext cx="4142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>
                <a:latin typeface="+mn-lt"/>
              </a:rPr>
              <a:t>Zdroj: všeobecné </a:t>
            </a:r>
            <a:r>
              <a:rPr lang="cs-CZ" sz="1200" dirty="0" smtClean="0">
                <a:latin typeface="+mn-lt"/>
              </a:rPr>
              <a:t>oprávnění ČTÚ č. </a:t>
            </a:r>
            <a:r>
              <a:rPr lang="cs-CZ" sz="1200" dirty="0">
                <a:latin typeface="+mn-lt"/>
              </a:rPr>
              <a:t>VQ-R/10/06.2009-9</a:t>
            </a:r>
          </a:p>
        </p:txBody>
      </p:sp>
    </p:spTree>
    <p:extLst>
      <p:ext uri="{BB962C8B-B14F-4D97-AF65-F5344CB8AC3E}">
        <p14:creationId xmlns:p14="http://schemas.microsoft.com/office/powerpoint/2010/main" val="1682258001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Frekvenční pásma v dopravě a dopravní telematice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610600" cy="5534025"/>
          </a:xfrm>
        </p:spPr>
        <p:txBody>
          <a:bodyPr>
            <a:normAutofit fontScale="85000" lnSpcReduction="20000"/>
          </a:bodyPr>
          <a:lstStyle/>
          <a:p>
            <a:r>
              <a:rPr lang="cs-CZ" dirty="0"/>
              <a:t>k aplikacím na železnici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AVI (</a:t>
            </a:r>
            <a:r>
              <a:rPr lang="cs-CZ" dirty="0" err="1" smtClean="0"/>
              <a:t>Automatic</a:t>
            </a:r>
            <a:r>
              <a:rPr lang="cs-CZ" dirty="0" smtClean="0"/>
              <a:t> </a:t>
            </a:r>
            <a:r>
              <a:rPr lang="cs-CZ" dirty="0" err="1" smtClean="0"/>
              <a:t>Vehicle</a:t>
            </a:r>
            <a:r>
              <a:rPr lang="cs-CZ" dirty="0" smtClean="0"/>
              <a:t> </a:t>
            </a:r>
            <a:r>
              <a:rPr lang="cs-CZ" dirty="0" err="1" smtClean="0"/>
              <a:t>Identification</a:t>
            </a:r>
            <a:r>
              <a:rPr lang="cs-CZ" dirty="0" smtClean="0"/>
              <a:t>)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788024" y="6165304"/>
            <a:ext cx="4142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>
                <a:latin typeface="+mn-lt"/>
              </a:rPr>
              <a:t>Zdroj: všeobecné </a:t>
            </a:r>
            <a:r>
              <a:rPr lang="cs-CZ" sz="1200" dirty="0" smtClean="0">
                <a:latin typeface="+mn-lt"/>
              </a:rPr>
              <a:t>oprávnění ČTÚ č. </a:t>
            </a:r>
            <a:r>
              <a:rPr lang="cs-CZ" sz="1200" dirty="0">
                <a:latin typeface="+mn-lt"/>
              </a:rPr>
              <a:t>VQ-R/10/06.2009-9</a:t>
            </a:r>
          </a:p>
        </p:txBody>
      </p:sp>
      <p:grpSp>
        <p:nvGrpSpPr>
          <p:cNvPr id="6" name="Skupina 5"/>
          <p:cNvGrpSpPr/>
          <p:nvPr/>
        </p:nvGrpSpPr>
        <p:grpSpPr>
          <a:xfrm>
            <a:off x="1176276" y="1580783"/>
            <a:ext cx="6419850" cy="3576409"/>
            <a:chOff x="1176276" y="1341983"/>
            <a:chExt cx="6419850" cy="3576409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203" y="3775392"/>
              <a:ext cx="6391275" cy="1143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276" y="1341983"/>
              <a:ext cx="6419850" cy="246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31813124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Frekvenční pásma v dopravě a dopravní telematice</a:t>
            </a:r>
            <a:endParaRPr lang="cs-CZ" b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Další specifikovaná pásma využitelná v dopravní telematice např.</a:t>
            </a:r>
          </a:p>
          <a:p>
            <a:pPr lvl="1"/>
            <a:r>
              <a:rPr lang="cs-CZ" dirty="0" smtClean="0"/>
              <a:t>Pro stanice s indukční smyčkou</a:t>
            </a:r>
          </a:p>
          <a:p>
            <a:pPr lvl="1"/>
            <a:r>
              <a:rPr lang="cs-CZ" dirty="0" smtClean="0"/>
              <a:t>Radiová identifikační zařízení (RFID)</a:t>
            </a:r>
          </a:p>
          <a:p>
            <a:pPr lvl="1"/>
            <a:r>
              <a:rPr lang="cs-CZ" dirty="0" smtClean="0"/>
              <a:t>Bezdrátové aplikace pro přenos zvuku (např. komunikační prostředky ve vozidlech)</a:t>
            </a:r>
          </a:p>
          <a:p>
            <a:pPr lvl="1"/>
            <a:r>
              <a:rPr lang="cs-CZ" dirty="0" smtClean="0"/>
              <a:t>Akustická informační zařízení pro nevidomé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8648575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Významné bezdrátové sítě</a:t>
            </a:r>
            <a:endParaRPr lang="cs-CZ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3795" name="Zástupný symbol pro obsah 2"/>
          <p:cNvSpPr>
            <a:spLocks noGrp="1"/>
          </p:cNvSpPr>
          <p:nvPr>
            <p:ph idx="1"/>
          </p:nvPr>
        </p:nvSpPr>
        <p:spPr>
          <a:xfrm>
            <a:off x="539552" y="914400"/>
            <a:ext cx="8358386" cy="496287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cs-CZ" b="1" dirty="0" smtClean="0"/>
              <a:t>IEEE 802.11</a:t>
            </a:r>
            <a:r>
              <a:rPr lang="cs-CZ" dirty="0" smtClean="0"/>
              <a:t> - Bezdrátové lokální sítě (</a:t>
            </a:r>
            <a:r>
              <a:rPr lang="cs-CZ" dirty="0" err="1" smtClean="0"/>
              <a:t>Wireless</a:t>
            </a:r>
            <a:r>
              <a:rPr lang="cs-CZ" dirty="0" smtClean="0"/>
              <a:t> </a:t>
            </a:r>
            <a:r>
              <a:rPr lang="cs-CZ" dirty="0" err="1" smtClean="0"/>
              <a:t>Local</a:t>
            </a:r>
            <a:r>
              <a:rPr lang="cs-CZ" dirty="0" smtClean="0"/>
              <a:t> Area Network, WLAN) </a:t>
            </a:r>
          </a:p>
          <a:p>
            <a:pPr>
              <a:spcAft>
                <a:spcPts val="600"/>
              </a:spcAft>
            </a:pPr>
            <a:r>
              <a:rPr lang="cs-CZ" b="1" dirty="0" smtClean="0"/>
              <a:t>IEEE 802.15</a:t>
            </a:r>
            <a:r>
              <a:rPr lang="cs-CZ" dirty="0" smtClean="0"/>
              <a:t> - Bezdrátové osobní sítě (</a:t>
            </a:r>
            <a:r>
              <a:rPr lang="cs-CZ" dirty="0" err="1" smtClean="0"/>
              <a:t>Wireless</a:t>
            </a:r>
            <a:r>
              <a:rPr lang="cs-CZ" dirty="0" smtClean="0"/>
              <a:t> </a:t>
            </a:r>
            <a:r>
              <a:rPr lang="cs-CZ" dirty="0" err="1" smtClean="0"/>
              <a:t>Personal</a:t>
            </a:r>
            <a:r>
              <a:rPr lang="cs-CZ" dirty="0" smtClean="0"/>
              <a:t> Area Network, WPAN) </a:t>
            </a:r>
          </a:p>
          <a:p>
            <a:pPr>
              <a:spcAft>
                <a:spcPts val="600"/>
              </a:spcAft>
            </a:pPr>
            <a:r>
              <a:rPr lang="cs-CZ" b="1" dirty="0" smtClean="0"/>
              <a:t>IEEE 802.16</a:t>
            </a:r>
            <a:r>
              <a:rPr lang="cs-CZ" dirty="0" smtClean="0"/>
              <a:t> - Širokopásmový bezdrátový přístup (bezdrátové metropolitní sítě) (</a:t>
            </a:r>
            <a:r>
              <a:rPr lang="cs-CZ" dirty="0" err="1" smtClean="0"/>
              <a:t>Wireless</a:t>
            </a:r>
            <a:r>
              <a:rPr lang="cs-CZ" dirty="0" smtClean="0"/>
              <a:t> Metropolitan Area </a:t>
            </a:r>
            <a:r>
              <a:rPr lang="cs-CZ" dirty="0" err="1" smtClean="0"/>
              <a:t>Networks</a:t>
            </a:r>
            <a:r>
              <a:rPr lang="cs-CZ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cs-CZ" b="1" dirty="0" smtClean="0"/>
              <a:t>IEEE 802.20</a:t>
            </a:r>
            <a:r>
              <a:rPr lang="cs-CZ" dirty="0" smtClean="0"/>
              <a:t> – Mobilní širokopásmový bezdrátový přístup (bezdrátové metropolitní sítě)</a:t>
            </a:r>
            <a:r>
              <a:rPr lang="en-US" dirty="0" smtClean="0"/>
              <a:t> </a:t>
            </a:r>
            <a:r>
              <a:rPr lang="cs-CZ" dirty="0" smtClean="0"/>
              <a:t>(</a:t>
            </a:r>
            <a:r>
              <a:rPr lang="en-US" dirty="0" smtClean="0"/>
              <a:t>Mobile Broadband Wireless Access</a:t>
            </a:r>
            <a:r>
              <a:rPr lang="cs-CZ" dirty="0" smtClean="0"/>
              <a:t>, </a:t>
            </a:r>
            <a:r>
              <a:rPr lang="en-US" dirty="0" smtClean="0"/>
              <a:t>MBWA) </a:t>
            </a:r>
            <a:endParaRPr lang="cs-CZ" dirty="0" smtClean="0"/>
          </a:p>
          <a:p>
            <a:pPr>
              <a:spcAft>
                <a:spcPts val="600"/>
              </a:spcAft>
            </a:pPr>
            <a:endParaRPr lang="cs-CZ" dirty="0" smtClean="0"/>
          </a:p>
          <a:p>
            <a:pPr>
              <a:spcAft>
                <a:spcPts val="600"/>
              </a:spcAft>
            </a:pPr>
            <a:endParaRPr lang="cs-CZ" b="1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802.11 - WiFi</a:t>
            </a:r>
          </a:p>
        </p:txBody>
      </p:sp>
      <p:sp>
        <p:nvSpPr>
          <p:cNvPr id="34819" name="Zástupný symbol pro obsah 2"/>
          <p:cNvSpPr>
            <a:spLocks noGrp="1"/>
          </p:cNvSpPr>
          <p:nvPr>
            <p:ph idx="1"/>
          </p:nvPr>
        </p:nvSpPr>
        <p:spPr>
          <a:xfrm>
            <a:off x="395536" y="914400"/>
            <a:ext cx="8502402" cy="5682952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  <a:defRPr/>
            </a:pPr>
            <a:r>
              <a:rPr lang="cs-CZ" dirty="0" smtClean="0"/>
              <a:t>802.11a (1999) – WLAN pracující v pásmu 5 </a:t>
            </a:r>
            <a:r>
              <a:rPr lang="cs-CZ" dirty="0" err="1" smtClean="0"/>
              <a:t>GHz</a:t>
            </a:r>
            <a:r>
              <a:rPr lang="cs-CZ" dirty="0" smtClean="0"/>
              <a:t> s dosahem 50-70 m s teoretickou rychlostí 54 </a:t>
            </a:r>
            <a:r>
              <a:rPr lang="cs-CZ" dirty="0" err="1" smtClean="0"/>
              <a:t>Mbit</a:t>
            </a:r>
            <a:r>
              <a:rPr lang="cs-CZ" dirty="0" smtClean="0"/>
              <a:t>/s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802.11b (1999) - </a:t>
            </a:r>
            <a:r>
              <a:rPr lang="cs-CZ" dirty="0" err="1" smtClean="0"/>
              <a:t>Wi</a:t>
            </a:r>
            <a:r>
              <a:rPr lang="cs-CZ" dirty="0" smtClean="0"/>
              <a:t>-</a:t>
            </a:r>
            <a:r>
              <a:rPr lang="cs-CZ" dirty="0" err="1" smtClean="0"/>
              <a:t>Fi</a:t>
            </a:r>
            <a:r>
              <a:rPr lang="cs-CZ" dirty="0" smtClean="0"/>
              <a:t> (</a:t>
            </a:r>
            <a:r>
              <a:rPr lang="cs-CZ" dirty="0" err="1" smtClean="0"/>
              <a:t>Wireless</a:t>
            </a:r>
            <a:r>
              <a:rPr lang="cs-CZ" dirty="0" smtClean="0"/>
              <a:t> </a:t>
            </a:r>
            <a:r>
              <a:rPr lang="cs-CZ" dirty="0" err="1" smtClean="0"/>
              <a:t>Fidelity</a:t>
            </a:r>
            <a:r>
              <a:rPr lang="cs-CZ" dirty="0" smtClean="0"/>
              <a:t>) pracující v pásmu 2,4 </a:t>
            </a:r>
            <a:r>
              <a:rPr lang="cs-CZ" dirty="0" err="1" smtClean="0"/>
              <a:t>GHz</a:t>
            </a:r>
            <a:r>
              <a:rPr lang="cs-CZ" dirty="0" smtClean="0"/>
              <a:t> s (původně zamýšleným) dosahem do vzdálenosti 100-300 m a maximální kapacitou na fyzické vrstvě 11 </a:t>
            </a:r>
            <a:r>
              <a:rPr lang="cs-CZ" dirty="0" err="1" smtClean="0"/>
              <a:t>Mbit</a:t>
            </a:r>
            <a:r>
              <a:rPr lang="cs-CZ" dirty="0" smtClean="0"/>
              <a:t>/s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802.11g (2003) - rychlejší verze </a:t>
            </a:r>
            <a:r>
              <a:rPr lang="cs-CZ" dirty="0" err="1" smtClean="0"/>
              <a:t>Wi</a:t>
            </a:r>
            <a:r>
              <a:rPr lang="cs-CZ" dirty="0" smtClean="0"/>
              <a:t>-</a:t>
            </a:r>
            <a:r>
              <a:rPr lang="cs-CZ" dirty="0" err="1" smtClean="0"/>
              <a:t>Fi</a:t>
            </a:r>
            <a:r>
              <a:rPr lang="cs-CZ" dirty="0" smtClean="0"/>
              <a:t> v pásmu 2,4 </a:t>
            </a:r>
            <a:r>
              <a:rPr lang="cs-CZ" dirty="0" err="1" smtClean="0"/>
              <a:t>GHz</a:t>
            </a:r>
            <a:r>
              <a:rPr lang="cs-CZ" dirty="0" smtClean="0"/>
              <a:t>, zpětně slučitelná s 802.11b, s rychlostí 54 </a:t>
            </a:r>
            <a:r>
              <a:rPr lang="cs-CZ" dirty="0" err="1" smtClean="0"/>
              <a:t>Mbit</a:t>
            </a:r>
            <a:r>
              <a:rPr lang="cs-CZ" dirty="0" smtClean="0"/>
              <a:t>/s na fyzické vrstvě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P802.11n nový typ rychlé WLAN, kapacita minimálně 100 </a:t>
            </a:r>
            <a:r>
              <a:rPr lang="cs-CZ" dirty="0" err="1" smtClean="0"/>
              <a:t>Mbit</a:t>
            </a:r>
            <a:r>
              <a:rPr lang="cs-CZ" dirty="0" smtClean="0"/>
              <a:t>/s 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P802.11p (WAVE) – standard schválen 2010 - podpora mobility pro využití v ITS</a:t>
            </a:r>
          </a:p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 Telematika a Inteligentní dopravní systémy </a:t>
            </a:r>
            <a:endParaRPr lang="cs-CZ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 bwMode="auto">
          <a:xfrm>
            <a:off x="395536" y="914400"/>
            <a:ext cx="8502402" cy="5610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 smtClean="0">
                <a:latin typeface="+mj-lt"/>
              </a:rPr>
              <a:t>Slovo TELEMATICS poprvé použito v r. 1978 Simonem Norou a </a:t>
            </a:r>
            <a:r>
              <a:rPr lang="cs-CZ" sz="2800" b="0" kern="0" dirty="0" err="1" smtClean="0">
                <a:latin typeface="+mj-lt"/>
              </a:rPr>
              <a:t>Alainen</a:t>
            </a:r>
            <a:r>
              <a:rPr lang="cs-CZ" sz="2800" b="0" kern="0" dirty="0" smtClean="0">
                <a:latin typeface="+mj-lt"/>
              </a:rPr>
              <a:t> </a:t>
            </a:r>
            <a:r>
              <a:rPr lang="cs-CZ" sz="2800" b="0" kern="0" dirty="0" err="1" smtClean="0">
                <a:latin typeface="+mj-lt"/>
              </a:rPr>
              <a:t>Mincem</a:t>
            </a:r>
            <a:r>
              <a:rPr lang="cs-CZ" sz="2800" b="0" kern="0" dirty="0" smtClean="0">
                <a:latin typeface="+mj-lt"/>
              </a:rPr>
              <a:t> ve zprávě „</a:t>
            </a:r>
            <a:r>
              <a:rPr lang="cs-CZ" sz="2800" b="0" kern="0" dirty="0" err="1" smtClean="0">
                <a:latin typeface="+mj-lt"/>
              </a:rPr>
              <a:t>L'Informatisation</a:t>
            </a:r>
            <a:r>
              <a:rPr lang="cs-CZ" sz="2800" b="0" kern="0" dirty="0" smtClean="0">
                <a:latin typeface="+mj-lt"/>
              </a:rPr>
              <a:t> de la </a:t>
            </a:r>
            <a:r>
              <a:rPr lang="cs-CZ" sz="2800" b="0" kern="0" dirty="0" err="1" smtClean="0">
                <a:latin typeface="+mj-lt"/>
              </a:rPr>
              <a:t>société</a:t>
            </a:r>
            <a:r>
              <a:rPr lang="cs-CZ" sz="2800" b="0" kern="0" dirty="0" smtClean="0">
                <a:latin typeface="+mj-lt"/>
              </a:rPr>
              <a:t>“ (Komputerizace společnosti)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 smtClean="0">
                <a:latin typeface="+mj-lt"/>
              </a:rPr>
              <a:t>Vznikla ze slov </a:t>
            </a:r>
            <a:r>
              <a:rPr lang="cs-CZ" sz="2800" b="0" kern="0" dirty="0" err="1" smtClean="0">
                <a:latin typeface="+mj-lt"/>
              </a:rPr>
              <a:t>TELEkomunikace</a:t>
            </a:r>
            <a:r>
              <a:rPr lang="cs-CZ" sz="2800" b="0" kern="0" dirty="0" smtClean="0">
                <a:latin typeface="+mj-lt"/>
              </a:rPr>
              <a:t> and </a:t>
            </a:r>
            <a:r>
              <a:rPr lang="cs-CZ" sz="2800" b="0" kern="0" dirty="0" err="1" smtClean="0">
                <a:latin typeface="+mj-lt"/>
              </a:rPr>
              <a:t>inforMATIKA</a:t>
            </a:r>
            <a:endParaRPr lang="cs-CZ" sz="2800" b="0" kern="0" dirty="0" smtClean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800" b="0" kern="0" dirty="0" smtClean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 smtClean="0">
                <a:latin typeface="+mj-lt"/>
              </a:rPr>
              <a:t>V podobném významu se používá i pojem Inteligentní dopravní systémy (ITS)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 smtClean="0">
                <a:latin typeface="+mj-lt"/>
              </a:rPr>
              <a:t>telematika – pojem se používá převážně v Evropě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0" kern="0" dirty="0" smtClean="0">
                <a:latin typeface="+mj-lt"/>
              </a:rPr>
              <a:t>ITS – pojem převažuje v USA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800" b="0" kern="0" dirty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DSRC</a:t>
            </a:r>
            <a:r>
              <a:rPr lang="cs-CZ" smtClean="0"/>
              <a:t> (Dedicated Short Range Communication)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14400"/>
            <a:ext cx="8430394" cy="568295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cs-CZ" dirty="0" smtClean="0"/>
              <a:t>standardizováno ETSI</a:t>
            </a:r>
          </a:p>
          <a:p>
            <a:pPr>
              <a:defRPr/>
            </a:pPr>
            <a:r>
              <a:rPr lang="cs-CZ" dirty="0" smtClean="0"/>
              <a:t>„vyhrazené spojení krátkého dosahu“  </a:t>
            </a:r>
          </a:p>
          <a:p>
            <a:pPr>
              <a:defRPr/>
            </a:pPr>
            <a:r>
              <a:rPr lang="cs-CZ" dirty="0" smtClean="0"/>
              <a:t>vytvořeno pro rychlou komunikaci mezi jedoucími vozidly a zařízením vozovky</a:t>
            </a:r>
          </a:p>
          <a:p>
            <a:pPr>
              <a:defRPr/>
            </a:pPr>
            <a:r>
              <a:rPr lang="cs-CZ" dirty="0" smtClean="0"/>
              <a:t>pásmo 5.850-5.925 </a:t>
            </a:r>
            <a:r>
              <a:rPr lang="cs-CZ" dirty="0" err="1" smtClean="0"/>
              <a:t>GHz</a:t>
            </a:r>
            <a:endParaRPr lang="cs-CZ" dirty="0" smtClean="0"/>
          </a:p>
          <a:p>
            <a:pPr>
              <a:defRPr/>
            </a:pPr>
            <a:r>
              <a:rPr lang="cs-CZ" dirty="0" smtClean="0"/>
              <a:t>Je možné dosáhnout rychlosti až 54 </a:t>
            </a:r>
            <a:r>
              <a:rPr lang="cs-CZ" dirty="0" err="1" smtClean="0"/>
              <a:t>Mbit</a:t>
            </a:r>
            <a:r>
              <a:rPr lang="cs-CZ" dirty="0" smtClean="0"/>
              <a:t>/s (obdobně jako u 802.11a) a dosahu až 1000 m.</a:t>
            </a:r>
          </a:p>
          <a:p>
            <a:pPr>
              <a:defRPr/>
            </a:pPr>
            <a:r>
              <a:rPr lang="cs-CZ" dirty="0" smtClean="0"/>
              <a:t>Standard pro toto pásmo je vyvíjen v součinnosti s IEEE 802.11a, ze kterého 5 </a:t>
            </a:r>
            <a:r>
              <a:rPr lang="cs-CZ" dirty="0" err="1" smtClean="0"/>
              <a:t>GHz</a:t>
            </a:r>
            <a:r>
              <a:rPr lang="cs-CZ" dirty="0" smtClean="0"/>
              <a:t> DSRC vychází</a:t>
            </a:r>
          </a:p>
          <a:p>
            <a:pPr>
              <a:defRPr/>
            </a:pPr>
            <a:r>
              <a:rPr lang="cs-CZ" dirty="0" smtClean="0"/>
              <a:t>Zařízení DSRC zaručují paketovou chybovost PER (</a:t>
            </a:r>
            <a:r>
              <a:rPr lang="cs-CZ" dirty="0" err="1" smtClean="0"/>
              <a:t>Packet</a:t>
            </a:r>
            <a:r>
              <a:rPr lang="cs-CZ" dirty="0" smtClean="0"/>
              <a:t> </a:t>
            </a:r>
            <a:r>
              <a:rPr lang="cs-CZ" dirty="0" err="1" smtClean="0"/>
              <a:t>Error</a:t>
            </a:r>
            <a:r>
              <a:rPr lang="cs-CZ" dirty="0" smtClean="0"/>
              <a:t> </a:t>
            </a:r>
            <a:r>
              <a:rPr lang="cs-CZ" dirty="0" err="1" smtClean="0"/>
              <a:t>Rate</a:t>
            </a:r>
            <a:r>
              <a:rPr lang="cs-CZ" dirty="0" smtClean="0"/>
              <a:t>) menší než 10% pro rychlost vozidla do 130 km/h pro PSDU (</a:t>
            </a:r>
            <a:r>
              <a:rPr lang="cs-CZ" dirty="0" err="1" smtClean="0"/>
              <a:t>Physical</a:t>
            </a:r>
            <a:r>
              <a:rPr lang="cs-CZ" dirty="0" smtClean="0"/>
              <a:t> </a:t>
            </a:r>
            <a:r>
              <a:rPr lang="cs-CZ" dirty="0" err="1" smtClean="0"/>
              <a:t>Service</a:t>
            </a:r>
            <a:r>
              <a:rPr lang="cs-CZ" dirty="0" smtClean="0"/>
              <a:t> Data Unit) 1000 bytů a do 180 km/h pro PSDU 64 bytů. </a:t>
            </a: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96752"/>
            <a:ext cx="8358386" cy="54006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cs-CZ" b="1" dirty="0" smtClean="0"/>
              <a:t>802.15. 1 (</a:t>
            </a:r>
            <a:r>
              <a:rPr lang="cs-CZ" b="1" dirty="0" err="1" smtClean="0"/>
              <a:t>Bluetooth</a:t>
            </a:r>
            <a:r>
              <a:rPr lang="cs-CZ" b="1" dirty="0" smtClean="0"/>
              <a:t>)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norma pro WPAN 802.15.1 je plně slučitelná se specifikací </a:t>
            </a:r>
            <a:r>
              <a:rPr lang="cs-CZ" dirty="0" err="1" smtClean="0"/>
              <a:t>Bluetooth</a:t>
            </a:r>
            <a:r>
              <a:rPr lang="cs-CZ" dirty="0" smtClean="0"/>
              <a:t> 1.1 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err="1" smtClean="0"/>
              <a:t>bezlicenční</a:t>
            </a:r>
            <a:r>
              <a:rPr lang="cs-CZ" dirty="0" smtClean="0"/>
              <a:t> pásmo 2,4 </a:t>
            </a:r>
            <a:r>
              <a:rPr lang="cs-CZ" dirty="0" err="1" smtClean="0"/>
              <a:t>GHz</a:t>
            </a:r>
            <a:r>
              <a:rPr lang="cs-CZ" dirty="0" smtClean="0"/>
              <a:t>, konkrétně v rozsahu 2,402 </a:t>
            </a:r>
            <a:r>
              <a:rPr lang="cs-CZ" dirty="0" err="1" smtClean="0"/>
              <a:t>GHz</a:t>
            </a:r>
            <a:r>
              <a:rPr lang="cs-CZ" dirty="0" smtClean="0"/>
              <a:t> – 2,480 </a:t>
            </a:r>
            <a:r>
              <a:rPr lang="cs-CZ" dirty="0" err="1" smtClean="0"/>
              <a:t>GHz</a:t>
            </a:r>
            <a:r>
              <a:rPr lang="cs-CZ" dirty="0" smtClean="0"/>
              <a:t>. 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Rychlost na fyzické vrstvě dosahuje 1 </a:t>
            </a:r>
            <a:r>
              <a:rPr lang="cs-CZ" dirty="0" err="1" smtClean="0"/>
              <a:t>Mbit</a:t>
            </a:r>
            <a:r>
              <a:rPr lang="cs-CZ" dirty="0" smtClean="0"/>
              <a:t>/s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V telematice součást </a:t>
            </a:r>
            <a:r>
              <a:rPr lang="cs-CZ" dirty="0" err="1" smtClean="0"/>
              <a:t>telematických</a:t>
            </a:r>
            <a:r>
              <a:rPr lang="cs-CZ" dirty="0" smtClean="0"/>
              <a:t> systémů v automobilech, komunikace mezi elektronickými zařízeními</a:t>
            </a:r>
          </a:p>
          <a:p>
            <a:pPr>
              <a:spcAft>
                <a:spcPts val="600"/>
              </a:spcAft>
              <a:defRPr/>
            </a:pPr>
            <a:endParaRPr lang="cs-CZ" dirty="0"/>
          </a:p>
        </p:txBody>
      </p:sp>
      <p:sp>
        <p:nvSpPr>
          <p:cNvPr id="36868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00088"/>
          </a:xfrm>
        </p:spPr>
        <p:txBody>
          <a:bodyPr/>
          <a:lstStyle/>
          <a:p>
            <a:r>
              <a:rPr lang="cs-CZ" smtClean="0"/>
              <a:t>IEEE 802.15 - Bezdrátové osobní sítě (Wireless Personal Area Network, WPAN) 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71525"/>
          </a:xfrm>
        </p:spPr>
        <p:txBody>
          <a:bodyPr/>
          <a:lstStyle/>
          <a:p>
            <a:r>
              <a:rPr lang="cs-CZ" smtClean="0"/>
              <a:t>IEEE 802.15 - Bezdrátové osobní sítě (Wireless Personal Area Network, WPAN)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000125"/>
            <a:ext cx="8502402" cy="5597227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defRPr/>
            </a:pPr>
            <a:r>
              <a:rPr lang="cs-CZ" b="1" dirty="0" smtClean="0"/>
              <a:t>Ultra-širokopásmové sítě 802.15.3 (např. Ultra </a:t>
            </a:r>
            <a:r>
              <a:rPr lang="cs-CZ" b="1" dirty="0" err="1" smtClean="0"/>
              <a:t>Wide</a:t>
            </a:r>
            <a:r>
              <a:rPr lang="cs-CZ" b="1" dirty="0" smtClean="0"/>
              <a:t> Band - UWB)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určen pro vysokorychlostní přenosy dat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vhodné zejména pro aplikace náročné na šířku pásma i </a:t>
            </a:r>
            <a:r>
              <a:rPr lang="cs-CZ" dirty="0" err="1" smtClean="0"/>
              <a:t>QoS</a:t>
            </a:r>
            <a:r>
              <a:rPr lang="cs-CZ" dirty="0" smtClean="0"/>
              <a:t>, tedy přenos videa nebo videokonference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Předpokládané rychlosti u UWB sítí dosahují až </a:t>
            </a:r>
            <a:r>
              <a:rPr lang="cs-CZ" dirty="0" err="1" smtClean="0"/>
              <a:t>Gb</a:t>
            </a:r>
            <a:r>
              <a:rPr lang="cs-CZ" dirty="0" smtClean="0"/>
              <a:t>/s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Krátké vzdálenosti (cca 10m)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Původní standard 802.15.3 využívá pásmo 2,4 GHz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/>
              <a:t>Obavy z rušení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802.15.3a – Ultra </a:t>
            </a:r>
            <a:r>
              <a:rPr lang="cs-CZ" dirty="0" err="1" smtClean="0"/>
              <a:t>Wide</a:t>
            </a:r>
            <a:r>
              <a:rPr lang="cs-CZ" dirty="0" smtClean="0"/>
              <a:t> Band UWB</a:t>
            </a:r>
          </a:p>
          <a:p>
            <a:pPr lvl="1">
              <a:spcAft>
                <a:spcPts val="600"/>
              </a:spcAft>
              <a:defRPr/>
            </a:pPr>
            <a:r>
              <a:rPr lang="cs-CZ" dirty="0" smtClean="0"/>
              <a:t>Nyní Využívá </a:t>
            </a:r>
            <a:r>
              <a:rPr lang="cs-CZ" dirty="0"/>
              <a:t>3.1 to 10.6 GHz</a:t>
            </a:r>
            <a:r>
              <a:rPr lang="cs-CZ" dirty="0" smtClean="0"/>
              <a:t> pásmo, definují se další pásma (ve vyšších frekvencích) </a:t>
            </a:r>
          </a:p>
          <a:p>
            <a:pPr>
              <a:spcAft>
                <a:spcPts val="600"/>
              </a:spcAft>
              <a:defRPr/>
            </a:pPr>
            <a:endParaRPr lang="cs-CZ" dirty="0" smtClean="0"/>
          </a:p>
          <a:p>
            <a:pPr>
              <a:spcAft>
                <a:spcPts val="600"/>
              </a:spcAft>
              <a:defRPr/>
            </a:pPr>
            <a:endParaRPr lang="cs-CZ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914400"/>
            <a:ext cx="8358386" cy="5682952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cs-CZ" b="1" i="1" dirty="0" smtClean="0"/>
              <a:t>802.15.4 </a:t>
            </a:r>
            <a:r>
              <a:rPr lang="cs-CZ" b="1" i="1" dirty="0" err="1" smtClean="0"/>
              <a:t>Low</a:t>
            </a:r>
            <a:r>
              <a:rPr lang="cs-CZ" b="1" i="1" dirty="0" smtClean="0"/>
              <a:t> </a:t>
            </a:r>
            <a:r>
              <a:rPr lang="cs-CZ" b="1" i="1" dirty="0" err="1" smtClean="0"/>
              <a:t>Rate</a:t>
            </a:r>
            <a:r>
              <a:rPr lang="cs-CZ" b="1" i="1" dirty="0" smtClean="0"/>
              <a:t> WPAN (</a:t>
            </a:r>
            <a:r>
              <a:rPr lang="cs-CZ" b="1" i="1" dirty="0" err="1" smtClean="0"/>
              <a:t>Zigbee</a:t>
            </a:r>
            <a:r>
              <a:rPr lang="cs-CZ" b="1" i="1" dirty="0" smtClean="0"/>
              <a:t>)</a:t>
            </a:r>
          </a:p>
          <a:p>
            <a:pPr lvl="1">
              <a:defRPr/>
            </a:pPr>
            <a:r>
              <a:rPr lang="cs-CZ" dirty="0" smtClean="0"/>
              <a:t>Frekvenční pásma:</a:t>
            </a:r>
          </a:p>
          <a:p>
            <a:pPr marL="1200150" lvl="2" indent="-342900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2100" dirty="0" smtClean="0"/>
              <a:t>868.0-868.6 MHz: </a:t>
            </a:r>
            <a:r>
              <a:rPr lang="cs-CZ" sz="2100" dirty="0" smtClean="0"/>
              <a:t>Evropa</a:t>
            </a:r>
            <a:r>
              <a:rPr lang="en-US" sz="2100" dirty="0" smtClean="0"/>
              <a:t>, </a:t>
            </a:r>
            <a:r>
              <a:rPr lang="cs-CZ" sz="2100" dirty="0" smtClean="0"/>
              <a:t>jeden přenosový kanál</a:t>
            </a:r>
            <a:r>
              <a:rPr lang="en-US" sz="2100" dirty="0" smtClean="0"/>
              <a:t> (2003, 2006) </a:t>
            </a:r>
          </a:p>
          <a:p>
            <a:pPr marL="1200150" lvl="2" indent="-342900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2100" dirty="0" smtClean="0"/>
              <a:t>902-928 MHz: North America, </a:t>
            </a:r>
            <a:r>
              <a:rPr lang="cs-CZ" sz="2100" dirty="0" smtClean="0"/>
              <a:t>až deset přenosových </a:t>
            </a:r>
            <a:r>
              <a:rPr lang="cs-CZ" sz="2100" dirty="0" err="1" smtClean="0"/>
              <a:t>subkanálů</a:t>
            </a:r>
            <a:r>
              <a:rPr lang="cs-CZ" sz="2100" dirty="0" smtClean="0"/>
              <a:t> </a:t>
            </a:r>
            <a:r>
              <a:rPr lang="en-US" sz="2100" dirty="0" smtClean="0"/>
              <a:t>(2003), extended to thirty (2006) </a:t>
            </a:r>
          </a:p>
          <a:p>
            <a:pPr marL="1200150" lvl="2" indent="-342900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2100" dirty="0" smtClean="0"/>
              <a:t>2400-2483.5 MHz: </a:t>
            </a:r>
            <a:r>
              <a:rPr lang="cs-CZ" sz="2100" dirty="0" smtClean="0"/>
              <a:t>celosvětové použití</a:t>
            </a:r>
            <a:r>
              <a:rPr lang="en-US" sz="2100" dirty="0" smtClean="0"/>
              <a:t>, </a:t>
            </a:r>
            <a:r>
              <a:rPr lang="cs-CZ" sz="2100" dirty="0" smtClean="0"/>
              <a:t>až šestnáct přenosových </a:t>
            </a:r>
            <a:r>
              <a:rPr lang="cs-CZ" sz="2100" dirty="0" err="1" smtClean="0"/>
              <a:t>subkanálů</a:t>
            </a:r>
            <a:r>
              <a:rPr lang="cs-CZ" sz="2100" dirty="0" smtClean="0"/>
              <a:t> </a:t>
            </a:r>
            <a:r>
              <a:rPr lang="en-US" sz="2100" dirty="0" smtClean="0"/>
              <a:t>(2003, 2006) </a:t>
            </a:r>
            <a:endParaRPr lang="cs-CZ" sz="1800" dirty="0" smtClean="0">
              <a:latin typeface="+mn-lt"/>
              <a:ea typeface="+mn-ea"/>
              <a:cs typeface="+mn-cs"/>
            </a:endParaRPr>
          </a:p>
          <a:p>
            <a:pPr lvl="1">
              <a:defRPr/>
            </a:pPr>
            <a:r>
              <a:rPr lang="cs-CZ" dirty="0" smtClean="0"/>
              <a:t>dosah minimálně 50m – typicky podle prostředí 50 – 500m</a:t>
            </a:r>
          </a:p>
          <a:p>
            <a:pPr lvl="1">
              <a:defRPr/>
            </a:pPr>
            <a:r>
              <a:rPr lang="cs-CZ" dirty="0" smtClean="0"/>
              <a:t>nízká spotřeba jednotlivých uzlů sítě</a:t>
            </a:r>
          </a:p>
          <a:p>
            <a:pPr lvl="1">
              <a:defRPr/>
            </a:pPr>
            <a:r>
              <a:rPr lang="cs-CZ" dirty="0" smtClean="0"/>
              <a:t>velký počet prvků v síti – 64 bitová adresa nabízí až 264 adresovatelných zařízení v max. 216 sítích</a:t>
            </a:r>
          </a:p>
          <a:p>
            <a:pPr lvl="1">
              <a:defRPr/>
            </a:pPr>
            <a:r>
              <a:rPr lang="cs-CZ" dirty="0" smtClean="0"/>
              <a:t>výhodný poměr cena/výkon</a:t>
            </a:r>
          </a:p>
          <a:p>
            <a:pPr lvl="1">
              <a:defRPr/>
            </a:pPr>
            <a:r>
              <a:rPr lang="cs-CZ" dirty="0" smtClean="0"/>
              <a:t>použití pro hierarchickou síťovou komunikaci</a:t>
            </a:r>
          </a:p>
          <a:p>
            <a:pPr lvl="2">
              <a:defRPr/>
            </a:pPr>
            <a:r>
              <a:rPr lang="cs-CZ" dirty="0" smtClean="0">
                <a:latin typeface="+mn-lt"/>
                <a:ea typeface="+mn-ea"/>
                <a:cs typeface="+mn-cs"/>
              </a:rPr>
              <a:t>např. v konfiguraci komunikace mezi řídicí jednotkou a mezi jednotlivými senzory</a:t>
            </a:r>
          </a:p>
          <a:p>
            <a:pPr>
              <a:defRPr/>
            </a:pPr>
            <a:endParaRPr lang="cs-CZ" dirty="0"/>
          </a:p>
        </p:txBody>
      </p:sp>
      <p:sp>
        <p:nvSpPr>
          <p:cNvPr id="38915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00088"/>
          </a:xfrm>
        </p:spPr>
        <p:txBody>
          <a:bodyPr/>
          <a:lstStyle/>
          <a:p>
            <a:r>
              <a:rPr lang="cs-CZ" dirty="0" smtClean="0"/>
              <a:t>IEEE 802.15 - Bezdrátové osobní sítě (</a:t>
            </a:r>
            <a:r>
              <a:rPr lang="cs-CZ" dirty="0" err="1" smtClean="0"/>
              <a:t>Wireless</a:t>
            </a:r>
            <a:r>
              <a:rPr lang="cs-CZ" dirty="0" smtClean="0"/>
              <a:t> </a:t>
            </a:r>
            <a:r>
              <a:rPr lang="cs-CZ" dirty="0" err="1" smtClean="0"/>
              <a:t>Personal</a:t>
            </a:r>
            <a:r>
              <a:rPr lang="cs-CZ" dirty="0" smtClean="0"/>
              <a:t> Area Network, WPAN) 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0120"/>
          </a:xfrm>
        </p:spPr>
        <p:txBody>
          <a:bodyPr/>
          <a:lstStyle/>
          <a:p>
            <a:r>
              <a:rPr lang="cs-CZ" dirty="0"/>
              <a:t>IEEE 802.15 - Bezdrátové osobní sítě (</a:t>
            </a:r>
            <a:r>
              <a:rPr lang="cs-CZ" dirty="0" err="1"/>
              <a:t>Wireless</a:t>
            </a:r>
            <a:r>
              <a:rPr lang="cs-CZ" dirty="0"/>
              <a:t> </a:t>
            </a:r>
            <a:r>
              <a:rPr lang="cs-CZ" dirty="0" err="1"/>
              <a:t>Personal</a:t>
            </a:r>
            <a:r>
              <a:rPr lang="cs-CZ" dirty="0"/>
              <a:t> Area Network, WPAN)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/>
              <a:t>WirelessHART</a:t>
            </a:r>
            <a:r>
              <a:rPr lang="en-US" b="1" dirty="0"/>
              <a:t> </a:t>
            </a:r>
            <a:endParaRPr lang="cs-CZ" b="1" dirty="0" smtClean="0"/>
          </a:p>
          <a:p>
            <a:pPr lvl="1"/>
            <a:r>
              <a:rPr lang="en-US" dirty="0" smtClean="0"/>
              <a:t>O</a:t>
            </a:r>
            <a:r>
              <a:rPr lang="cs-CZ" dirty="0" err="1" smtClean="0"/>
              <a:t>tevřený</a:t>
            </a:r>
            <a:r>
              <a:rPr lang="cs-CZ" dirty="0" smtClean="0"/>
              <a:t> </a:t>
            </a:r>
            <a:r>
              <a:rPr lang="en-US" dirty="0" smtClean="0"/>
              <a:t>standard </a:t>
            </a:r>
            <a:r>
              <a:rPr lang="cs-CZ" dirty="0" smtClean="0"/>
              <a:t>pro bezdrátovou komunikaci využívající 802.15.4</a:t>
            </a:r>
          </a:p>
          <a:p>
            <a:pPr lvl="1"/>
            <a:r>
              <a:rPr lang="cs-CZ" dirty="0" smtClean="0"/>
              <a:t>vyvinut</a:t>
            </a:r>
            <a:r>
              <a:rPr lang="en-US" dirty="0" smtClean="0"/>
              <a:t> </a:t>
            </a:r>
            <a:r>
              <a:rPr lang="en-US" dirty="0"/>
              <a:t>HART Communication </a:t>
            </a:r>
            <a:r>
              <a:rPr lang="en-US" dirty="0" smtClean="0"/>
              <a:t>Foundation</a:t>
            </a:r>
            <a:endParaRPr lang="cs-CZ" dirty="0" smtClean="0"/>
          </a:p>
          <a:p>
            <a:pPr lvl="1"/>
            <a:r>
              <a:rPr lang="cs-CZ" dirty="0" smtClean="0"/>
              <a:t>Používá časově synchronizovanou, </a:t>
            </a:r>
            <a:r>
              <a:rPr lang="cs-CZ" dirty="0" err="1" smtClean="0"/>
              <a:t>samoorganizující</a:t>
            </a:r>
            <a:r>
              <a:rPr lang="cs-CZ" dirty="0" smtClean="0"/>
              <a:t> mřížkovou architekturu</a:t>
            </a:r>
          </a:p>
          <a:p>
            <a:pPr lvl="1"/>
            <a:r>
              <a:rPr lang="cs-CZ" dirty="0" smtClean="0"/>
              <a:t>Pracuje v</a:t>
            </a:r>
            <a:r>
              <a:rPr lang="en-US" dirty="0" smtClean="0"/>
              <a:t> </a:t>
            </a:r>
            <a:r>
              <a:rPr lang="en-US" dirty="0"/>
              <a:t>2.4 GHz </a:t>
            </a:r>
            <a:r>
              <a:rPr lang="cs-CZ" dirty="0" smtClean="0"/>
              <a:t>pásmu</a:t>
            </a:r>
          </a:p>
          <a:p>
            <a:pPr lvl="1"/>
            <a:r>
              <a:rPr lang="en-US" dirty="0" smtClean="0"/>
              <a:t>International </a:t>
            </a:r>
            <a:r>
              <a:rPr lang="en-US" dirty="0" err="1"/>
              <a:t>Electrotechnical</a:t>
            </a:r>
            <a:r>
              <a:rPr lang="en-US" dirty="0"/>
              <a:t> Commission (IEC) </a:t>
            </a:r>
            <a:r>
              <a:rPr lang="cs-CZ" dirty="0" smtClean="0"/>
              <a:t>schválila </a:t>
            </a:r>
            <a:r>
              <a:rPr lang="en-US" dirty="0" err="1" smtClean="0"/>
              <a:t>WirelessHART</a:t>
            </a:r>
            <a:r>
              <a:rPr lang="en-US" dirty="0"/>
              <a:t>® </a:t>
            </a:r>
            <a:r>
              <a:rPr lang="cs-CZ" dirty="0" smtClean="0"/>
              <a:t>specifikaci jako plný mezinárodní standard</a:t>
            </a:r>
            <a:r>
              <a:rPr lang="en-US" dirty="0" smtClean="0"/>
              <a:t> (</a:t>
            </a:r>
            <a:r>
              <a:rPr lang="en-US" dirty="0"/>
              <a:t>IEC 62591Ed. 1.0</a:t>
            </a:r>
            <a:r>
              <a:rPr lang="en-US" dirty="0" smtClean="0"/>
              <a:t>)</a:t>
            </a:r>
            <a:r>
              <a:rPr lang="cs-CZ" dirty="0" smtClean="0"/>
              <a:t> in</a:t>
            </a:r>
            <a:r>
              <a:rPr lang="en-US" dirty="0" smtClean="0"/>
              <a:t> </a:t>
            </a:r>
            <a:r>
              <a:rPr lang="en-US" dirty="0"/>
              <a:t>April </a:t>
            </a:r>
            <a:r>
              <a:rPr lang="en-US" dirty="0" smtClean="0"/>
              <a:t>2010</a:t>
            </a:r>
            <a:endParaRPr lang="cs-CZ" dirty="0" smtClean="0"/>
          </a:p>
          <a:p>
            <a:r>
              <a:rPr lang="en-GB" b="1" dirty="0" err="1" smtClean="0"/>
              <a:t>MiWi</a:t>
            </a:r>
            <a:r>
              <a:rPr lang="en-GB" b="1" dirty="0" smtClean="0"/>
              <a:t> specification</a:t>
            </a:r>
            <a:endParaRPr lang="cs-CZ" b="1" dirty="0" smtClean="0"/>
          </a:p>
          <a:p>
            <a:pPr lvl="1"/>
            <a:r>
              <a:rPr lang="en-US" dirty="0"/>
              <a:t> </a:t>
            </a:r>
            <a:r>
              <a:rPr lang="en-US" dirty="0" err="1" smtClean="0"/>
              <a:t>propriet</a:t>
            </a:r>
            <a:r>
              <a:rPr lang="cs-CZ" dirty="0" err="1" smtClean="0"/>
              <a:t>ární</a:t>
            </a:r>
            <a:r>
              <a:rPr lang="cs-CZ" dirty="0" smtClean="0"/>
              <a:t> bezdrátový protokol navržený </a:t>
            </a:r>
            <a:r>
              <a:rPr lang="en-US" dirty="0" smtClean="0"/>
              <a:t>Microchip </a:t>
            </a:r>
            <a:r>
              <a:rPr lang="en-US" dirty="0"/>
              <a:t>Technology</a:t>
            </a:r>
            <a:r>
              <a:rPr lang="cs-CZ" dirty="0"/>
              <a:t> </a:t>
            </a:r>
            <a:r>
              <a:rPr lang="cs-CZ" dirty="0" smtClean="0"/>
              <a:t>využívající rovněž 802.15.4</a:t>
            </a:r>
          </a:p>
          <a:p>
            <a:r>
              <a:rPr lang="cs-CZ" b="1" dirty="0" smtClean="0"/>
              <a:t>Atd.</a:t>
            </a:r>
            <a:endParaRPr lang="cs-CZ" b="1" dirty="0"/>
          </a:p>
          <a:p>
            <a:pPr lvl="1"/>
            <a:endParaRPr lang="en-GB" b="1" dirty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4352459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802.16 </a:t>
            </a:r>
            <a:r>
              <a:rPr lang="cs-CZ" dirty="0" err="1" smtClean="0"/>
              <a:t>Wireless</a:t>
            </a:r>
            <a:r>
              <a:rPr lang="cs-CZ" dirty="0" smtClean="0"/>
              <a:t> MAN</a:t>
            </a:r>
          </a:p>
        </p:txBody>
      </p:sp>
      <p:sp>
        <p:nvSpPr>
          <p:cNvPr id="37891" name="Zástupný symbol pro obsah 2"/>
          <p:cNvSpPr>
            <a:spLocks noGrp="1"/>
          </p:cNvSpPr>
          <p:nvPr>
            <p:ph idx="1"/>
          </p:nvPr>
        </p:nvSpPr>
        <p:spPr>
          <a:xfrm>
            <a:off x="467544" y="914400"/>
            <a:ext cx="8430394" cy="56109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cs-CZ" dirty="0" smtClean="0"/>
              <a:t>802.16 </a:t>
            </a:r>
            <a:r>
              <a:rPr lang="cs-CZ" dirty="0" err="1" smtClean="0"/>
              <a:t>WiMax</a:t>
            </a:r>
            <a:r>
              <a:rPr lang="cs-CZ" dirty="0" smtClean="0"/>
              <a:t> (</a:t>
            </a:r>
            <a:r>
              <a:rPr lang="en-US" dirty="0" smtClean="0"/>
              <a:t>Worldwide Interoperability for Microwave Access</a:t>
            </a:r>
            <a:r>
              <a:rPr lang="cs-CZ" dirty="0" smtClean="0"/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pro venkovní sítě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frekvence v rozsahu 2-66 </a:t>
            </a:r>
            <a:r>
              <a:rPr lang="cs-CZ" dirty="0" err="1" smtClean="0"/>
              <a:t>GHz</a:t>
            </a:r>
            <a:r>
              <a:rPr lang="cs-CZ" dirty="0" smtClean="0"/>
              <a:t>, tedy jak licencované, tak </a:t>
            </a:r>
            <a:r>
              <a:rPr lang="cs-CZ" dirty="0" err="1" smtClean="0"/>
              <a:t>bezlicenční</a:t>
            </a:r>
            <a:r>
              <a:rPr lang="cs-CZ" dirty="0" smtClean="0"/>
              <a:t> frekvence. 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Dosah 40-70 km 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přenosová rychlost cca 100 </a:t>
            </a:r>
            <a:r>
              <a:rPr lang="cs-CZ" dirty="0" err="1" smtClean="0"/>
              <a:t>Mb</a:t>
            </a:r>
            <a:r>
              <a:rPr lang="cs-CZ" dirty="0" smtClean="0"/>
              <a:t>/s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v současnosti je pokrytí </a:t>
            </a:r>
            <a:r>
              <a:rPr lang="cs-CZ" dirty="0" err="1" smtClean="0"/>
              <a:t>WiMax</a:t>
            </a:r>
            <a:r>
              <a:rPr lang="cs-CZ" dirty="0" smtClean="0"/>
              <a:t> ve většině měst ČR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802.16e rozšiřuje </a:t>
            </a:r>
            <a:r>
              <a:rPr lang="cs-CZ" dirty="0" err="1" smtClean="0"/>
              <a:t>WiMax</a:t>
            </a:r>
            <a:r>
              <a:rPr lang="cs-CZ" dirty="0" smtClean="0"/>
              <a:t> pro mobilní použití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802.16 </a:t>
            </a:r>
            <a:r>
              <a:rPr lang="cs-CZ" dirty="0" err="1"/>
              <a:t>Wireless</a:t>
            </a:r>
            <a:r>
              <a:rPr lang="cs-CZ" dirty="0"/>
              <a:t> MAN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802.16m – </a:t>
            </a:r>
            <a:r>
              <a:rPr lang="cs-CZ" dirty="0" err="1" smtClean="0"/>
              <a:t>WiMax</a:t>
            </a:r>
            <a:r>
              <a:rPr lang="cs-CZ" dirty="0" smtClean="0"/>
              <a:t> </a:t>
            </a:r>
            <a:r>
              <a:rPr lang="cs-CZ" dirty="0"/>
              <a:t>2 (</a:t>
            </a:r>
            <a:r>
              <a:rPr lang="cs-CZ" dirty="0" err="1" smtClean="0"/>
              <a:t>WirelessMAN-Advanced</a:t>
            </a:r>
            <a:r>
              <a:rPr lang="cs-CZ" dirty="0" smtClean="0"/>
              <a:t>)</a:t>
            </a:r>
          </a:p>
          <a:p>
            <a:r>
              <a:rPr lang="cs-CZ" dirty="0" smtClean="0"/>
              <a:t>Schváleno 2011</a:t>
            </a:r>
          </a:p>
          <a:p>
            <a:r>
              <a:rPr lang="cs-CZ" dirty="0" smtClean="0"/>
              <a:t>První technologie schválená IEEE jako 4G</a:t>
            </a:r>
          </a:p>
          <a:p>
            <a:r>
              <a:rPr lang="cs-CZ" dirty="0" smtClean="0"/>
              <a:t>Rychlost až 300Mb/s</a:t>
            </a:r>
          </a:p>
          <a:p>
            <a:r>
              <a:rPr lang="cs-CZ" dirty="0" smtClean="0"/>
              <a:t>Podpora vícenásobných vstupů a výstupů, </a:t>
            </a:r>
            <a:r>
              <a:rPr lang="cs-CZ" dirty="0" err="1" smtClean="0"/>
              <a:t>samoorganizujících</a:t>
            </a:r>
            <a:r>
              <a:rPr lang="cs-CZ" dirty="0" smtClean="0"/>
              <a:t> sítí, kooperativní komunikace</a:t>
            </a:r>
          </a:p>
        </p:txBody>
      </p:sp>
    </p:spTree>
    <p:extLst>
      <p:ext uri="{BB962C8B-B14F-4D97-AF65-F5344CB8AC3E}">
        <p14:creationId xmlns:p14="http://schemas.microsoft.com/office/powerpoint/2010/main" val="2467054103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802.20 MBWA (</a:t>
            </a:r>
            <a:r>
              <a:rPr lang="en-US" b="0" smtClean="0"/>
              <a:t>Mobile Broadband Wireless Access</a:t>
            </a:r>
            <a:r>
              <a:rPr lang="cs-CZ" b="0" smtClean="0"/>
              <a:t>)</a:t>
            </a:r>
            <a:endParaRPr lang="cs-CZ" smtClean="0"/>
          </a:p>
        </p:txBody>
      </p:sp>
      <p:sp>
        <p:nvSpPr>
          <p:cNvPr id="37891" name="Zástupný symbol pro obsah 2"/>
          <p:cNvSpPr>
            <a:spLocks noGrp="1"/>
          </p:cNvSpPr>
          <p:nvPr>
            <p:ph idx="1"/>
          </p:nvPr>
        </p:nvSpPr>
        <p:spPr>
          <a:xfrm>
            <a:off x="467544" y="914400"/>
            <a:ext cx="8430394" cy="56109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cs-CZ" dirty="0" smtClean="0"/>
              <a:t>Mobilní širokopásmový bezdrátový přístup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určen pro rychlý IP přenos dat mobilním uživatelům (rychlosti až do 320 km/h) s nízkým zpožděním 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pro licencovaná pásma pod 3.5 </a:t>
            </a:r>
            <a:r>
              <a:rPr lang="cs-CZ" dirty="0" err="1" smtClean="0"/>
              <a:t>GHz</a:t>
            </a:r>
            <a:endParaRPr lang="cs-CZ" dirty="0" smtClean="0"/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přenosové rychlosti více než 1 </a:t>
            </a:r>
            <a:r>
              <a:rPr lang="cs-CZ" dirty="0" err="1" smtClean="0"/>
              <a:t>Mbit</a:t>
            </a:r>
            <a:r>
              <a:rPr lang="cs-CZ" dirty="0" smtClean="0"/>
              <a:t>/s</a:t>
            </a:r>
          </a:p>
          <a:p>
            <a:pPr>
              <a:spcAft>
                <a:spcPts val="600"/>
              </a:spcAft>
              <a:defRPr/>
            </a:pPr>
            <a:r>
              <a:rPr lang="cs-CZ" dirty="0" smtClean="0"/>
              <a:t>standard schválen v r. 2008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0120"/>
          </a:xfrm>
        </p:spPr>
        <p:txBody>
          <a:bodyPr/>
          <a:lstStyle/>
          <a:p>
            <a:r>
              <a:rPr lang="cs-CZ" dirty="0" smtClean="0"/>
              <a:t>   Přehled </a:t>
            </a:r>
            <a:r>
              <a:rPr lang="cs-CZ" dirty="0"/>
              <a:t>dostupných technologií sestavený v projektu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Com2React (2007)</a:t>
            </a:r>
          </a:p>
        </p:txBody>
      </p:sp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558" y="1871273"/>
            <a:ext cx="8769062" cy="33388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28650"/>
          </a:xfrm>
        </p:spPr>
        <p:txBody>
          <a:bodyPr/>
          <a:lstStyle/>
          <a:p>
            <a:r>
              <a:rPr lang="cs-CZ" dirty="0" smtClean="0"/>
              <a:t>      Mobilita v bezdrátových sítích pro </a:t>
            </a:r>
            <a:r>
              <a:rPr lang="cs-CZ" dirty="0" err="1" smtClean="0"/>
              <a:t>telematické</a:t>
            </a:r>
            <a:r>
              <a:rPr lang="cs-CZ" dirty="0" smtClean="0"/>
              <a:t> aplikace</a:t>
            </a:r>
          </a:p>
        </p:txBody>
      </p:sp>
      <p:sp>
        <p:nvSpPr>
          <p:cNvPr id="43011" name="Zástupný symbol pro obsah 2"/>
          <p:cNvSpPr>
            <a:spLocks noGrp="1"/>
          </p:cNvSpPr>
          <p:nvPr>
            <p:ph idx="1"/>
          </p:nvPr>
        </p:nvSpPr>
        <p:spPr>
          <a:xfrm>
            <a:off x="6748463" y="5786438"/>
            <a:ext cx="2395537" cy="371475"/>
          </a:xfrm>
        </p:spPr>
        <p:txBody>
          <a:bodyPr/>
          <a:lstStyle/>
          <a:p>
            <a:r>
              <a:rPr lang="cs-CZ" sz="1200" smtClean="0"/>
              <a:t>source: WiMAX Forum</a:t>
            </a:r>
          </a:p>
        </p:txBody>
      </p:sp>
      <p:pic>
        <p:nvPicPr>
          <p:cNvPr id="43012" name="Picture 4" descr="1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500188"/>
            <a:ext cx="7112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Definice TELEMATIKY</a:t>
            </a:r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364538" cy="1585913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cs-CZ" sz="3200" b="1" dirty="0" smtClean="0">
                <a:solidFill>
                  <a:schemeClr val="accent5">
                    <a:lumMod val="50000"/>
                  </a:schemeClr>
                </a:solidFill>
              </a:rPr>
              <a:t>Telematika</a:t>
            </a:r>
            <a:r>
              <a:rPr lang="cs-CZ" sz="32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cs-CZ" dirty="0" smtClean="0"/>
              <a:t>je systémově inženýrský obor, zabývající se tvorbou a účelným využitím informačního prostředí pro homeostatické procesy (kompenzace rušivých vlivů pro zachování silných procesů dle definovaných kritérií, např. komfort, ekonomika, atd.) územních celků až po globální síťová odvětví.</a:t>
            </a:r>
          </a:p>
          <a:p>
            <a:pPr>
              <a:defRPr/>
            </a:pPr>
            <a:endParaRPr lang="cs-CZ" dirty="0" smtClean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827088" y="2540000"/>
            <a:ext cx="7667625" cy="4103688"/>
            <a:chOff x="521" y="1389"/>
            <a:chExt cx="4830" cy="2585"/>
          </a:xfrm>
        </p:grpSpPr>
        <p:sp>
          <p:nvSpPr>
            <p:cNvPr id="9221" name="Rectangle 2"/>
            <p:cNvSpPr>
              <a:spLocks noChangeArrowheads="1"/>
            </p:cNvSpPr>
            <p:nvPr/>
          </p:nvSpPr>
          <p:spPr bwMode="auto">
            <a:xfrm>
              <a:off x="521" y="1389"/>
              <a:ext cx="4830" cy="2585"/>
            </a:xfrm>
            <a:prstGeom prst="rect">
              <a:avLst/>
            </a:prstGeom>
            <a:solidFill>
              <a:srgbClr val="000000">
                <a:alpha val="27058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9222" name="Rectangle 3"/>
            <p:cNvSpPr>
              <a:spLocks noChangeArrowheads="1"/>
            </p:cNvSpPr>
            <p:nvPr/>
          </p:nvSpPr>
          <p:spPr bwMode="auto">
            <a:xfrm>
              <a:off x="1983" y="2704"/>
              <a:ext cx="1905" cy="1134"/>
            </a:xfrm>
            <a:prstGeom prst="rect">
              <a:avLst/>
            </a:prstGeom>
            <a:solidFill>
              <a:srgbClr val="61CF3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l"/>
            </a:scene3d>
            <a:sp3d extrusionH="887400" prstMaterial="legacyMatte">
              <a:bevelT w="13500" h="13500" prst="angle"/>
              <a:bevelB w="13500" h="13500" prst="angle"/>
              <a:extrusionClr>
                <a:srgbClr val="61CF3F"/>
              </a:extrusionClr>
            </a:sp3d>
          </p:spPr>
          <p:txBody>
            <a:bodyPr wrap="none" anchor="ctr">
              <a:flatTx/>
            </a:bodyPr>
            <a:lstStyle/>
            <a:p>
              <a:endParaRPr lang="cs-CZ"/>
            </a:p>
          </p:txBody>
        </p:sp>
        <p:grpSp>
          <p:nvGrpSpPr>
            <p:cNvPr id="9223" name="Group 4"/>
            <p:cNvGrpSpPr>
              <a:grpSpLocks/>
            </p:cNvGrpSpPr>
            <p:nvPr/>
          </p:nvGrpSpPr>
          <p:grpSpPr bwMode="auto">
            <a:xfrm>
              <a:off x="2598" y="2024"/>
              <a:ext cx="681" cy="680"/>
              <a:chOff x="2925" y="2024"/>
              <a:chExt cx="681" cy="680"/>
            </a:xfrm>
          </p:grpSpPr>
          <p:sp>
            <p:nvSpPr>
              <p:cNvPr id="9229" name="Line 5"/>
              <p:cNvSpPr>
                <a:spLocks noChangeShapeType="1"/>
              </p:cNvSpPr>
              <p:nvPr/>
            </p:nvSpPr>
            <p:spPr bwMode="auto">
              <a:xfrm>
                <a:off x="2925" y="2024"/>
                <a:ext cx="681" cy="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cs-CZ"/>
              </a:p>
            </p:txBody>
          </p:sp>
          <p:sp>
            <p:nvSpPr>
              <p:cNvPr id="9230" name="Line 6"/>
              <p:cNvSpPr>
                <a:spLocks noChangeShapeType="1"/>
              </p:cNvSpPr>
              <p:nvPr/>
            </p:nvSpPr>
            <p:spPr bwMode="auto">
              <a:xfrm>
                <a:off x="3252" y="2024"/>
                <a:ext cx="0" cy="68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endParaRPr lang="cs-CZ"/>
              </a:p>
            </p:txBody>
          </p:sp>
        </p:grpSp>
        <p:sp>
          <p:nvSpPr>
            <p:cNvPr id="9224" name="Rectangle 9"/>
            <p:cNvSpPr>
              <a:spLocks noChangeArrowheads="1"/>
            </p:cNvSpPr>
            <p:nvPr/>
          </p:nvSpPr>
          <p:spPr bwMode="auto">
            <a:xfrm>
              <a:off x="784" y="1616"/>
              <a:ext cx="1814" cy="925"/>
            </a:xfrm>
            <a:prstGeom prst="rect">
              <a:avLst/>
            </a:prstGeom>
            <a:solidFill>
              <a:srgbClr val="FF0F0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F0F"/>
              </a:extrusionClr>
            </a:sp3d>
          </p:spPr>
          <p:txBody>
            <a:bodyPr wrap="none" anchor="ctr">
              <a:flatTx/>
            </a:bodyPr>
            <a:lstStyle/>
            <a:p>
              <a:endParaRPr lang="cs-CZ"/>
            </a:p>
          </p:txBody>
        </p:sp>
        <p:sp>
          <p:nvSpPr>
            <p:cNvPr id="9225" name="Text Box 10"/>
            <p:cNvSpPr txBox="1">
              <a:spLocks noChangeArrowheads="1"/>
            </p:cNvSpPr>
            <p:nvPr/>
          </p:nvSpPr>
          <p:spPr bwMode="auto">
            <a:xfrm>
              <a:off x="748" y="1661"/>
              <a:ext cx="1905" cy="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4625" indent="-174625" algn="ctr">
                <a:buFont typeface="Wingdings" pitchFamily="2" charset="2"/>
                <a:buNone/>
              </a:pPr>
              <a:r>
                <a:rPr lang="cs-CZ" sz="1600">
                  <a:solidFill>
                    <a:schemeClr val="bg1"/>
                  </a:solidFill>
                </a:rPr>
                <a:t>TELEKOMUNIKACE</a:t>
              </a:r>
            </a:p>
            <a:p>
              <a:pPr marL="174625" indent="-174625" algn="ctr">
                <a:buFont typeface="Wingdings" pitchFamily="2" charset="2"/>
                <a:buNone/>
              </a:pPr>
              <a:endParaRPr lang="cs-CZ" sz="500">
                <a:solidFill>
                  <a:schemeClr val="bg1"/>
                </a:solidFill>
              </a:endParaRP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telekomunikační sítě a protokoly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inteligentní telekomunikační prostředí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multifunkční telekomunikační sítě</a:t>
              </a:r>
            </a:p>
          </p:txBody>
        </p:sp>
        <p:sp>
          <p:nvSpPr>
            <p:cNvPr id="9226" name="Rectangle 11"/>
            <p:cNvSpPr>
              <a:spLocks noChangeArrowheads="1"/>
            </p:cNvSpPr>
            <p:nvPr/>
          </p:nvSpPr>
          <p:spPr bwMode="auto">
            <a:xfrm>
              <a:off x="3269" y="1616"/>
              <a:ext cx="1814" cy="925"/>
            </a:xfrm>
            <a:prstGeom prst="rect">
              <a:avLst/>
            </a:prstGeom>
            <a:solidFill>
              <a:srgbClr val="FD9211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D9211"/>
              </a:extrusionClr>
            </a:sp3d>
          </p:spPr>
          <p:txBody>
            <a:bodyPr wrap="none" anchor="ctr">
              <a:flatTx/>
            </a:bodyPr>
            <a:lstStyle/>
            <a:p>
              <a:endParaRPr lang="cs-CZ"/>
            </a:p>
          </p:txBody>
        </p:sp>
        <p:sp>
          <p:nvSpPr>
            <p:cNvPr id="9227" name="Rectangle 12"/>
            <p:cNvSpPr>
              <a:spLocks noChangeArrowheads="1"/>
            </p:cNvSpPr>
            <p:nvPr/>
          </p:nvSpPr>
          <p:spPr bwMode="auto">
            <a:xfrm>
              <a:off x="3233" y="1607"/>
              <a:ext cx="1905" cy="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4625" indent="-174625" algn="ctr"/>
              <a:r>
                <a:rPr lang="cs-CZ" sz="1600">
                  <a:solidFill>
                    <a:schemeClr val="bg1"/>
                  </a:solidFill>
                </a:rPr>
                <a:t>INFORMATIKA</a:t>
              </a:r>
            </a:p>
            <a:p>
              <a:pPr marL="174625" indent="-174625">
                <a:buFont typeface="Wingdings" pitchFamily="2" charset="2"/>
                <a:buNone/>
              </a:pPr>
              <a:endParaRPr lang="cs-CZ" sz="500">
                <a:solidFill>
                  <a:schemeClr val="bg1"/>
                </a:solidFill>
              </a:endParaRP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softwarové inženýrství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databázové systémy a technologie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zpracování dat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optimalizace datových toků</a:t>
              </a:r>
            </a:p>
          </p:txBody>
        </p:sp>
        <p:sp>
          <p:nvSpPr>
            <p:cNvPr id="9228" name="Rectangle 13"/>
            <p:cNvSpPr>
              <a:spLocks noChangeArrowheads="1"/>
            </p:cNvSpPr>
            <p:nvPr/>
          </p:nvSpPr>
          <p:spPr bwMode="auto">
            <a:xfrm>
              <a:off x="1956" y="2704"/>
              <a:ext cx="1950" cy="1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4625" indent="-174625" algn="ctr"/>
              <a:r>
                <a:rPr lang="cs-CZ" sz="1600">
                  <a:solidFill>
                    <a:schemeClr val="bg1"/>
                  </a:solidFill>
                </a:rPr>
                <a:t>TELEMATIKA</a:t>
              </a:r>
            </a:p>
            <a:p>
              <a:pPr marL="174625" indent="-174625" algn="ctr"/>
              <a:endParaRPr lang="cs-CZ" sz="500">
                <a:solidFill>
                  <a:schemeClr val="bg1"/>
                </a:solidFill>
              </a:endParaRP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distribuované databáze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redukce informací, znalostní společnost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telematické služby a protokoly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řízení sítě a telematických služeb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cs-CZ" sz="1400">
                  <a:solidFill>
                    <a:schemeClr val="bg1"/>
                  </a:solidFill>
                </a:rPr>
                <a:t>organizace, architektura, číselníky</a:t>
              </a:r>
            </a:p>
          </p:txBody>
        </p:sp>
      </p:grp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Buňkové sítě (GSM)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Využití technologií 4G</a:t>
            </a:r>
          </a:p>
          <a:p>
            <a:pPr lvl="1"/>
            <a:r>
              <a:rPr lang="cs-CZ" dirty="0" smtClean="0"/>
              <a:t>technologie </a:t>
            </a:r>
            <a:r>
              <a:rPr lang="cs-CZ" dirty="0"/>
              <a:t>HSPA</a:t>
            </a:r>
            <a:r>
              <a:rPr lang="cs-CZ" dirty="0" smtClean="0"/>
              <a:t>+ </a:t>
            </a:r>
          </a:p>
          <a:p>
            <a:pPr lvl="2"/>
            <a:r>
              <a:rPr lang="cs-CZ" sz="2400" dirty="0" smtClean="0"/>
              <a:t>Rychlost až 18 </a:t>
            </a:r>
            <a:r>
              <a:rPr lang="cs-CZ" sz="2400" dirty="0" err="1" smtClean="0"/>
              <a:t>Mb</a:t>
            </a:r>
            <a:r>
              <a:rPr lang="cs-CZ" sz="2400" dirty="0" smtClean="0"/>
              <a:t>/s</a:t>
            </a:r>
          </a:p>
          <a:p>
            <a:pPr lvl="1"/>
            <a:r>
              <a:rPr lang="cs-CZ" dirty="0" smtClean="0"/>
              <a:t>LTE (Long Term </a:t>
            </a:r>
            <a:r>
              <a:rPr lang="cs-CZ" dirty="0" err="1" smtClean="0"/>
              <a:t>Evolution</a:t>
            </a:r>
            <a:r>
              <a:rPr lang="cs-CZ" dirty="0" smtClean="0"/>
              <a:t>) technologie</a:t>
            </a:r>
          </a:p>
          <a:p>
            <a:pPr lvl="2"/>
            <a:r>
              <a:rPr lang="en-US" sz="2400" dirty="0"/>
              <a:t>Multiple In Multiple Out (MIMO) </a:t>
            </a:r>
            <a:endParaRPr lang="cs-CZ" sz="2400" dirty="0" smtClean="0"/>
          </a:p>
          <a:p>
            <a:pPr lvl="2"/>
            <a:r>
              <a:rPr lang="cs-CZ" sz="2400" dirty="0" smtClean="0"/>
              <a:t>Kombinace modulací (</a:t>
            </a:r>
            <a:r>
              <a:rPr lang="en-US" sz="2400" dirty="0" smtClean="0"/>
              <a:t>Orthogonal </a:t>
            </a:r>
            <a:r>
              <a:rPr lang="en-US" sz="2400" dirty="0"/>
              <a:t>Frequency Division Multiple Access (OFDMA) </a:t>
            </a:r>
            <a:r>
              <a:rPr lang="cs-CZ" sz="2400" dirty="0" smtClean="0"/>
              <a:t> pro </a:t>
            </a:r>
            <a:r>
              <a:rPr lang="en-US" sz="2400" dirty="0" smtClean="0"/>
              <a:t>downlink a </a:t>
            </a:r>
            <a:r>
              <a:rPr lang="en-US" sz="2400" dirty="0"/>
              <a:t>Single Carrier FDMA </a:t>
            </a:r>
            <a:r>
              <a:rPr lang="cs-CZ" sz="2400" dirty="0" smtClean="0"/>
              <a:t>pro </a:t>
            </a:r>
            <a:r>
              <a:rPr lang="cs-CZ" sz="2400" dirty="0" err="1" smtClean="0"/>
              <a:t>uplink</a:t>
            </a:r>
            <a:r>
              <a:rPr lang="cs-CZ" sz="2400" dirty="0" smtClean="0"/>
              <a:t>)</a:t>
            </a:r>
            <a:endParaRPr lang="cs-CZ" sz="2400" dirty="0"/>
          </a:p>
          <a:p>
            <a:pPr lvl="2"/>
            <a:r>
              <a:rPr lang="cs-CZ" sz="2400" dirty="0" smtClean="0"/>
              <a:t>Využití protokolu TCP/IP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91252560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Řešení bez nutnosti volby jediné technologie</a:t>
            </a:r>
          </a:p>
          <a:p>
            <a:r>
              <a:rPr lang="cs-CZ" dirty="0" smtClean="0"/>
              <a:t>CALM – </a:t>
            </a:r>
            <a:r>
              <a:rPr lang="cs-CZ" dirty="0" err="1" smtClean="0"/>
              <a:t>Communication</a:t>
            </a:r>
            <a:r>
              <a:rPr lang="cs-CZ" dirty="0" smtClean="0"/>
              <a:t> Access </a:t>
            </a:r>
            <a:r>
              <a:rPr lang="cs-CZ" dirty="0" err="1" smtClean="0"/>
              <a:t>for</a:t>
            </a:r>
            <a:r>
              <a:rPr lang="cs-CZ" dirty="0" smtClean="0"/>
              <a:t> Land </a:t>
            </a:r>
            <a:r>
              <a:rPr lang="cs-CZ" dirty="0" err="1" smtClean="0"/>
              <a:t>Mobiles</a:t>
            </a:r>
            <a:r>
              <a:rPr lang="cs-CZ" dirty="0" smtClean="0"/>
              <a:t> </a:t>
            </a:r>
          </a:p>
          <a:p>
            <a:r>
              <a:rPr lang="cs-CZ" dirty="0" smtClean="0"/>
              <a:t>souhrn standardů umožňujících nepřerušený přenos s využitím různých fyzických kanálů, např.: </a:t>
            </a:r>
          </a:p>
          <a:p>
            <a:pPr lvl="1"/>
            <a:r>
              <a:rPr lang="cs-CZ" dirty="0" smtClean="0"/>
              <a:t>DSRC, </a:t>
            </a:r>
          </a:p>
          <a:p>
            <a:pPr lvl="1"/>
            <a:r>
              <a:rPr lang="cs-CZ" dirty="0" smtClean="0"/>
              <a:t>infračervený, </a:t>
            </a:r>
          </a:p>
          <a:p>
            <a:pPr lvl="1"/>
            <a:r>
              <a:rPr lang="cs-CZ" dirty="0" smtClean="0"/>
              <a:t>mikrovlnný na 5,9 GHz, </a:t>
            </a:r>
          </a:p>
          <a:p>
            <a:pPr lvl="1"/>
            <a:r>
              <a:rPr lang="cs-CZ" dirty="0" smtClean="0"/>
              <a:t>buňkové systémy (GSM)</a:t>
            </a:r>
          </a:p>
          <a:p>
            <a:pPr lvl="1"/>
            <a:r>
              <a:rPr lang="cs-CZ" dirty="0" smtClean="0"/>
              <a:t>atd.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CALM standardy</a:t>
            </a:r>
          </a:p>
        </p:txBody>
      </p:sp>
    </p:spTree>
    <p:extLst>
      <p:ext uri="{BB962C8B-B14F-4D97-AF65-F5344CB8AC3E}">
        <p14:creationId xmlns:p14="http://schemas.microsoft.com/office/powerpoint/2010/main" val="3982774631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</a:p>
        </p:txBody>
      </p:sp>
      <p:pic>
        <p:nvPicPr>
          <p:cNvPr id="44035" name="Zástupný symbol pro obsah 3" descr="1250-600x423-wju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8963" y="1666875"/>
            <a:ext cx="5715000" cy="4029075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Odkazy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 smtClean="0"/>
              <a:t>www.ctu.cz/cs/download/oop/rok_2009/vo-r_10-06_2009-09.pdf</a:t>
            </a:r>
          </a:p>
          <a:p>
            <a:r>
              <a:rPr lang="cs-CZ" dirty="0"/>
              <a:t>http://www.com2react-project.org</a:t>
            </a:r>
            <a:r>
              <a:rPr lang="cs-CZ" dirty="0" smtClean="0"/>
              <a:t>/</a:t>
            </a:r>
          </a:p>
          <a:p>
            <a:r>
              <a:rPr lang="cs-CZ" dirty="0"/>
              <a:t>http://www.wimaxforum.org</a:t>
            </a:r>
            <a:r>
              <a:rPr lang="cs-CZ" dirty="0" smtClean="0"/>
              <a:t>/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6104629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Definice dopravní telematiky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84213" y="3049588"/>
            <a:ext cx="7812087" cy="3522662"/>
            <a:chOff x="839" y="1664"/>
            <a:chExt cx="4921" cy="2219"/>
          </a:xfrm>
        </p:grpSpPr>
        <p:sp>
          <p:nvSpPr>
            <p:cNvPr id="12293" name="Rectangle 2"/>
            <p:cNvSpPr>
              <a:spLocks noChangeArrowheads="1"/>
            </p:cNvSpPr>
            <p:nvPr/>
          </p:nvSpPr>
          <p:spPr bwMode="auto">
            <a:xfrm>
              <a:off x="839" y="1664"/>
              <a:ext cx="4921" cy="2219"/>
            </a:xfrm>
            <a:prstGeom prst="rect">
              <a:avLst/>
            </a:prstGeom>
            <a:solidFill>
              <a:srgbClr val="000000">
                <a:alpha val="27058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2294" name="Oval 3"/>
            <p:cNvSpPr>
              <a:spLocks noChangeArrowheads="1"/>
            </p:cNvSpPr>
            <p:nvPr/>
          </p:nvSpPr>
          <p:spPr bwMode="auto">
            <a:xfrm>
              <a:off x="903" y="1813"/>
              <a:ext cx="1824" cy="1801"/>
            </a:xfrm>
            <a:prstGeom prst="ellipse">
              <a:avLst/>
            </a:prstGeom>
            <a:gradFill rotWithShape="1">
              <a:gsLst>
                <a:gs pos="0">
                  <a:srgbClr val="2D601D"/>
                </a:gs>
                <a:gs pos="100000">
                  <a:srgbClr val="61CF3F"/>
                </a:gs>
              </a:gsLst>
              <a:lin ang="18900000" scaled="1"/>
            </a:gradFill>
            <a:ln w="9525">
              <a:round/>
              <a:headEnd/>
              <a:tailEnd/>
            </a:ln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61CF3F"/>
              </a:extrusionClr>
            </a:sp3d>
          </p:spPr>
          <p:txBody>
            <a:bodyPr>
              <a:flatTx/>
            </a:bodyPr>
            <a:lstStyle/>
            <a:p>
              <a:endParaRPr lang="cs-CZ"/>
            </a:p>
          </p:txBody>
        </p:sp>
        <p:sp>
          <p:nvSpPr>
            <p:cNvPr id="12295" name="Text Box 6"/>
            <p:cNvSpPr txBox="1">
              <a:spLocks noChangeArrowheads="1"/>
            </p:cNvSpPr>
            <p:nvPr/>
          </p:nvSpPr>
          <p:spPr bwMode="auto">
            <a:xfrm>
              <a:off x="1238" y="2833"/>
              <a:ext cx="1131" cy="42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cs-CZ" sz="1600">
                  <a:solidFill>
                    <a:srgbClr val="E18E07"/>
                  </a:solidFill>
                  <a:latin typeface="Verdana" pitchFamily="34" charset="0"/>
                </a:rPr>
                <a:t>DOPRAVNÍ ŘETĚZEC</a:t>
              </a:r>
            </a:p>
          </p:txBody>
        </p:sp>
        <p:sp>
          <p:nvSpPr>
            <p:cNvPr id="12296" name="Text Box 7"/>
            <p:cNvSpPr txBox="1">
              <a:spLocks noChangeArrowheads="1"/>
            </p:cNvSpPr>
            <p:nvPr/>
          </p:nvSpPr>
          <p:spPr bwMode="auto">
            <a:xfrm>
              <a:off x="1241" y="2050"/>
              <a:ext cx="1140" cy="42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cs-CZ" sz="1600">
                  <a:solidFill>
                    <a:srgbClr val="E18E07"/>
                  </a:solidFill>
                  <a:latin typeface="Verdana" pitchFamily="34" charset="0"/>
                </a:rPr>
                <a:t>DOPRAVNÍ TELEMATIKA</a:t>
              </a:r>
            </a:p>
          </p:txBody>
        </p:sp>
        <p:sp>
          <p:nvSpPr>
            <p:cNvPr id="12297" name="Line 8"/>
            <p:cNvSpPr>
              <a:spLocks noChangeShapeType="1"/>
            </p:cNvSpPr>
            <p:nvPr/>
          </p:nvSpPr>
          <p:spPr bwMode="auto">
            <a:xfrm>
              <a:off x="2216" y="2481"/>
              <a:ext cx="0" cy="37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2298" name="Line 9"/>
            <p:cNvSpPr>
              <a:spLocks noChangeShapeType="1"/>
            </p:cNvSpPr>
            <p:nvPr/>
          </p:nvSpPr>
          <p:spPr bwMode="auto">
            <a:xfrm>
              <a:off x="1801" y="2468"/>
              <a:ext cx="0" cy="37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2299" name="Line 10"/>
            <p:cNvSpPr>
              <a:spLocks noChangeShapeType="1"/>
            </p:cNvSpPr>
            <p:nvPr/>
          </p:nvSpPr>
          <p:spPr bwMode="auto">
            <a:xfrm>
              <a:off x="1366" y="2470"/>
              <a:ext cx="0" cy="37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2300" name="Text Box 11"/>
            <p:cNvSpPr txBox="1">
              <a:spLocks noChangeArrowheads="1"/>
            </p:cNvSpPr>
            <p:nvPr/>
          </p:nvSpPr>
          <p:spPr bwMode="auto">
            <a:xfrm>
              <a:off x="3186" y="1696"/>
              <a:ext cx="2532" cy="2146"/>
            </a:xfrm>
            <a:prstGeom prst="rect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FC4E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74625" indent="-174625">
                <a:spcAft>
                  <a:spcPct val="20000"/>
                </a:spcAft>
                <a:buFont typeface="Wingdings" pitchFamily="2" charset="2"/>
                <a:buChar char="§"/>
              </a:pP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bezpečnost dopravy osob a přepravy</a:t>
              </a:r>
              <a:br>
                <a:rPr lang="cs-CZ" sz="1300">
                  <a:solidFill>
                    <a:srgbClr val="E18E07"/>
                  </a:solidFill>
                  <a:latin typeface="Verdana" pitchFamily="34" charset="0"/>
                </a:rPr>
              </a:b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nákladu</a:t>
              </a:r>
            </a:p>
            <a:p>
              <a:pPr marL="174625" indent="-174625">
                <a:spcAft>
                  <a:spcPct val="20000"/>
                </a:spcAft>
                <a:buFont typeface="Wingdings" pitchFamily="2" charset="2"/>
                <a:buChar char="§"/>
              </a:pP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komfortní hromadná doprava osob</a:t>
              </a:r>
            </a:p>
            <a:p>
              <a:pPr marL="174625" indent="-174625">
                <a:spcAft>
                  <a:spcPct val="20000"/>
                </a:spcAft>
                <a:buFont typeface="Wingdings" pitchFamily="2" charset="2"/>
                <a:buChar char="§"/>
              </a:pP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efektivní nástroj dopravní politiky státu</a:t>
              </a:r>
            </a:p>
            <a:p>
              <a:pPr marL="174625" indent="-174625">
                <a:spcAft>
                  <a:spcPct val="20000"/>
                </a:spcAft>
                <a:buFont typeface="Wingdings" pitchFamily="2" charset="2"/>
                <a:buChar char="§"/>
              </a:pP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efektivní nástroj dotační politiky regionů</a:t>
              </a:r>
            </a:p>
            <a:p>
              <a:pPr marL="174625" indent="-174625">
                <a:spcAft>
                  <a:spcPct val="20000"/>
                </a:spcAft>
                <a:buFont typeface="Wingdings" pitchFamily="2" charset="2"/>
                <a:buChar char="§"/>
              </a:pP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efektivní logistika</a:t>
              </a:r>
            </a:p>
            <a:p>
              <a:pPr marL="174625" indent="-174625">
                <a:spcAft>
                  <a:spcPct val="20000"/>
                </a:spcAft>
                <a:buFont typeface="Wingdings" pitchFamily="2" charset="2"/>
                <a:buChar char="§"/>
              </a:pP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stanovení ceny realizace dopravního</a:t>
              </a:r>
              <a:br>
                <a:rPr lang="cs-CZ" sz="1300">
                  <a:solidFill>
                    <a:srgbClr val="E18E07"/>
                  </a:solidFill>
                  <a:latin typeface="Verdana" pitchFamily="34" charset="0"/>
                </a:rPr>
              </a:b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procesu</a:t>
              </a:r>
            </a:p>
            <a:p>
              <a:pPr marL="174625" indent="-174625">
                <a:spcAft>
                  <a:spcPct val="20000"/>
                </a:spcAft>
                <a:buFont typeface="Wingdings" pitchFamily="2" charset="2"/>
                <a:buChar char="§"/>
              </a:pP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maximální využití dopravních cest</a:t>
              </a:r>
            </a:p>
            <a:p>
              <a:pPr marL="174625" indent="-174625">
                <a:spcAft>
                  <a:spcPct val="20000"/>
                </a:spcAft>
                <a:buFont typeface="Wingdings" pitchFamily="2" charset="2"/>
                <a:buChar char="§"/>
              </a:pP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multi-modal transport support</a:t>
              </a:r>
            </a:p>
            <a:p>
              <a:pPr marL="174625" indent="-174625">
                <a:spcAft>
                  <a:spcPct val="20000"/>
                </a:spcAft>
                <a:buFont typeface="Wingdings" pitchFamily="2" charset="2"/>
                <a:buChar char="§"/>
              </a:pP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sustainable mobility</a:t>
              </a:r>
            </a:p>
            <a:p>
              <a:pPr marL="174625" indent="-174625">
                <a:spcAft>
                  <a:spcPct val="20000"/>
                </a:spcAft>
                <a:buFont typeface="Wingdings" pitchFamily="2" charset="2"/>
                <a:buChar char="§"/>
              </a:pP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minimální dopad dopravy na životní</a:t>
              </a:r>
              <a:br>
                <a:rPr lang="cs-CZ" sz="1300">
                  <a:solidFill>
                    <a:srgbClr val="E18E07"/>
                  </a:solidFill>
                  <a:latin typeface="Verdana" pitchFamily="34" charset="0"/>
                </a:rPr>
              </a:br>
              <a:r>
                <a:rPr lang="cs-CZ" sz="1300">
                  <a:solidFill>
                    <a:srgbClr val="E18E07"/>
                  </a:solidFill>
                  <a:latin typeface="Verdana" pitchFamily="34" charset="0"/>
                </a:rPr>
                <a:t>prostředí</a:t>
              </a:r>
            </a:p>
          </p:txBody>
        </p:sp>
        <p:sp>
          <p:nvSpPr>
            <p:cNvPr id="12301" name="Line 12"/>
            <p:cNvSpPr>
              <a:spLocks noChangeShapeType="1"/>
            </p:cNvSpPr>
            <p:nvPr/>
          </p:nvSpPr>
          <p:spPr bwMode="auto">
            <a:xfrm>
              <a:off x="2726" y="2733"/>
              <a:ext cx="43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914400"/>
            <a:ext cx="8364538" cy="23002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sz="1800" b="1" dirty="0" smtClean="0">
                <a:solidFill>
                  <a:schemeClr val="accent5">
                    <a:lumMod val="50000"/>
                  </a:schemeClr>
                </a:solidFill>
              </a:rPr>
              <a:t>Dopravní telematika (ITS) </a:t>
            </a:r>
            <a:r>
              <a:rPr lang="cs-CZ" sz="1800" dirty="0" smtClean="0"/>
              <a:t>integruje informační a telekomunikační technologie s dopravním inženýrstvím tak, aby se pro stávající infrastrukturu zajistily systémy řízení dopravních a přepravních procesů (zvýšily přepravní výkony, stoupla bezpečnost a zvýšil se komfort cestujících)</a:t>
            </a:r>
          </a:p>
          <a:p>
            <a:pPr>
              <a:defRPr/>
            </a:pPr>
            <a:r>
              <a:rPr lang="cs-CZ" sz="1800" dirty="0" smtClean="0">
                <a:latin typeface="+mj-lt"/>
              </a:rPr>
              <a:t>Hlavním cílem dopravní telematiky je poskytování služeb na několika úrovních: pro cestující a řidiče (uživatele), správce infrastruktury, přepravce, bezpečnostní a záchranné složky, finanční a řídicí subjekty.</a:t>
            </a:r>
          </a:p>
          <a:p>
            <a:pPr>
              <a:defRPr/>
            </a:pPr>
            <a:endParaRPr lang="cs-CZ" dirty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dirty="0" smtClean="0"/>
              <a:t>Definice ITS (podle asociace ITS-EduNet)</a:t>
            </a:r>
            <a:endParaRPr lang="cs-CZ" b="0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cs-CZ" dirty="0" smtClean="0">
                <a:latin typeface="+mj-lt"/>
              </a:rPr>
              <a:t>„</a:t>
            </a:r>
            <a:r>
              <a:rPr lang="en-US" dirty="0" smtClean="0">
                <a:latin typeface="+mj-lt"/>
              </a:rPr>
              <a:t>ITS </a:t>
            </a:r>
            <a:r>
              <a:rPr lang="cs-CZ" dirty="0" smtClean="0">
                <a:latin typeface="+mj-lt"/>
              </a:rPr>
              <a:t>integruje telekomunikační, elektronické a informační technologie s dopravním inženýrstvím za účelem plánování, návrhu, provozu, </a:t>
            </a:r>
            <a:r>
              <a:rPr lang="en-US" dirty="0" smtClean="0">
                <a:latin typeface="+mj-lt"/>
              </a:rPr>
              <a:t> </a:t>
            </a:r>
            <a:r>
              <a:rPr lang="cs-CZ" dirty="0" smtClean="0">
                <a:latin typeface="+mj-lt"/>
              </a:rPr>
              <a:t>údržby a řízení dopravních systémů</a:t>
            </a:r>
            <a:endParaRPr lang="en-US" dirty="0" smtClean="0">
              <a:latin typeface="+mj-lt"/>
            </a:endParaRPr>
          </a:p>
          <a:p>
            <a:pPr>
              <a:defRPr/>
            </a:pPr>
            <a:r>
              <a:rPr lang="cs-CZ" dirty="0" smtClean="0">
                <a:latin typeface="+mj-lt"/>
              </a:rPr>
              <a:t>Toto propojení má za cíl zvýšení bezpečnosti, kvality a efektivity dopravních systémů pro osobní i nákladní dopravu a optimalizaci využití přírodních zdrojů a minimalizaci vlivu na životní prostředí</a:t>
            </a:r>
            <a:endParaRPr lang="en-US" dirty="0" smtClean="0">
              <a:latin typeface="+mj-lt"/>
            </a:endParaRPr>
          </a:p>
          <a:p>
            <a:pPr>
              <a:defRPr/>
            </a:pPr>
            <a:r>
              <a:rPr lang="cs-CZ" dirty="0" smtClean="0">
                <a:latin typeface="+mj-lt"/>
              </a:rPr>
              <a:t>Pro dosažení těchto cílů ITS využívá procesy, systémy a zařízení ke sběru, přenosu, analýze a distribuci dat a informací mezi mobilními subjekty, dopravní infrastrukturou a aplikacemi informačních technologií.“</a:t>
            </a:r>
            <a:endParaRPr lang="en-US" dirty="0" smtClean="0">
              <a:latin typeface="+mj-lt"/>
            </a:endParaRPr>
          </a:p>
          <a:p>
            <a:pPr>
              <a:defRPr/>
            </a:pPr>
            <a:endParaRPr lang="cs-CZ" dirty="0"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Dopravní telematika</a:t>
            </a:r>
          </a:p>
        </p:txBody>
      </p:sp>
      <p:grpSp>
        <p:nvGrpSpPr>
          <p:cNvPr id="2" name="Group 48"/>
          <p:cNvGrpSpPr>
            <a:grpSpLocks noGrp="1"/>
          </p:cNvGrpSpPr>
          <p:nvPr/>
        </p:nvGrpSpPr>
        <p:grpSpPr bwMode="auto">
          <a:xfrm>
            <a:off x="500063" y="928688"/>
            <a:ext cx="8364537" cy="5534025"/>
            <a:chOff x="567" y="164"/>
            <a:chExt cx="4636" cy="3936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567" y="164"/>
              <a:ext cx="4636" cy="3360"/>
            </a:xfrm>
            <a:prstGeom prst="flowChartAlternateProcess">
              <a:avLst/>
            </a:prstGeom>
            <a:gradFill rotWithShape="1">
              <a:gsLst>
                <a:gs pos="0">
                  <a:srgbClr val="F8C81A"/>
                </a:gs>
                <a:gs pos="100000">
                  <a:srgbClr val="3795DB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661" y="939"/>
              <a:ext cx="1339" cy="309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686" y="1739"/>
              <a:ext cx="1339" cy="314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b="0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661" y="1387"/>
              <a:ext cx="1339" cy="313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b="0" dirty="0"/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674" y="2650"/>
              <a:ext cx="1337" cy="308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639" y="316"/>
              <a:ext cx="1337" cy="499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2186" y="316"/>
              <a:ext cx="1338" cy="508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2186" y="950"/>
              <a:ext cx="1338" cy="312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2186" y="1390"/>
              <a:ext cx="1338" cy="309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2186" y="1820"/>
              <a:ext cx="1338" cy="312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auto">
            <a:xfrm>
              <a:off x="2199" y="2682"/>
              <a:ext cx="1338" cy="312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3723" y="2682"/>
              <a:ext cx="1339" cy="312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18" name="AutoShape 16"/>
            <p:cNvSpPr>
              <a:spLocks noChangeArrowheads="1"/>
            </p:cNvSpPr>
            <p:nvPr/>
          </p:nvSpPr>
          <p:spPr bwMode="auto">
            <a:xfrm>
              <a:off x="3710" y="1820"/>
              <a:ext cx="1339" cy="312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710" y="1390"/>
              <a:ext cx="1339" cy="309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>
              <a:off x="3710" y="932"/>
              <a:ext cx="1339" cy="313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3710" y="316"/>
              <a:ext cx="1339" cy="508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14357" name="Text Box 20"/>
            <p:cNvSpPr txBox="1">
              <a:spLocks noChangeArrowheads="1"/>
            </p:cNvSpPr>
            <p:nvPr/>
          </p:nvSpPr>
          <p:spPr bwMode="auto">
            <a:xfrm>
              <a:off x="674" y="316"/>
              <a:ext cx="1263" cy="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cs-CZ" sz="160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600" dirty="0">
                  <a:solidFill>
                    <a:srgbClr val="000000"/>
                  </a:solidFill>
                  <a:latin typeface="+mn-lt"/>
                </a:rPr>
                <a:t> prostředky</a:t>
              </a:r>
            </a:p>
          </p:txBody>
        </p:sp>
        <p:sp>
          <p:nvSpPr>
            <p:cNvPr id="14358" name="Text Box 21"/>
            <p:cNvSpPr txBox="1">
              <a:spLocks noChangeArrowheads="1"/>
            </p:cNvSpPr>
            <p:nvPr/>
          </p:nvSpPr>
          <p:spPr bwMode="auto">
            <a:xfrm>
              <a:off x="2186" y="367"/>
              <a:ext cx="1338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cs-CZ" sz="160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600" dirty="0">
                  <a:solidFill>
                    <a:srgbClr val="000000"/>
                  </a:solidFill>
                  <a:latin typeface="+mn-lt"/>
                </a:rPr>
                <a:t> řízení dopravních a přepravních procesů</a:t>
              </a:r>
            </a:p>
          </p:txBody>
        </p:sp>
        <p:sp>
          <p:nvSpPr>
            <p:cNvPr id="14359" name="Text Box 22"/>
            <p:cNvSpPr txBox="1">
              <a:spLocks noChangeArrowheads="1"/>
            </p:cNvSpPr>
            <p:nvPr/>
          </p:nvSpPr>
          <p:spPr bwMode="auto">
            <a:xfrm>
              <a:off x="3703" y="367"/>
              <a:ext cx="1339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cs-CZ" sz="160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6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cs-CZ" sz="1600" dirty="0" err="1">
                  <a:solidFill>
                    <a:srgbClr val="000000"/>
                  </a:solidFill>
                  <a:latin typeface="+mn-lt"/>
                </a:rPr>
                <a:t>ekon</a:t>
              </a:r>
              <a:r>
                <a:rPr lang="cs-CZ" sz="1600" dirty="0">
                  <a:solidFill>
                    <a:srgbClr val="000000"/>
                  </a:solidFill>
                  <a:latin typeface="+mn-lt"/>
                </a:rPr>
                <a:t>. a </a:t>
              </a:r>
              <a:r>
                <a:rPr lang="cs-CZ" sz="1600" dirty="0" err="1">
                  <a:solidFill>
                    <a:srgbClr val="000000"/>
                  </a:solidFill>
                  <a:latin typeface="+mn-lt"/>
                </a:rPr>
                <a:t>pasportní</a:t>
              </a:r>
              <a:r>
                <a:rPr lang="cs-CZ" sz="1600" dirty="0">
                  <a:solidFill>
                    <a:srgbClr val="000000"/>
                  </a:solidFill>
                  <a:latin typeface="+mn-lt"/>
                </a:rPr>
                <a:t> systémy</a:t>
              </a:r>
            </a:p>
          </p:txBody>
        </p:sp>
        <p:sp>
          <p:nvSpPr>
            <p:cNvPr id="14360" name="Text Box 23"/>
            <p:cNvSpPr txBox="1">
              <a:spLocks noChangeArrowheads="1"/>
            </p:cNvSpPr>
            <p:nvPr/>
          </p:nvSpPr>
          <p:spPr bwMode="auto">
            <a:xfrm>
              <a:off x="3710" y="980"/>
              <a:ext cx="133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cs-CZ" sz="11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Ekonomika nákladu a cestujících</a:t>
              </a:r>
            </a:p>
            <a:p>
              <a:pPr algn="ctr">
                <a:defRPr/>
              </a:pPr>
              <a:endParaRPr lang="cs-CZ" sz="8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endParaRPr lang="cs-CZ" sz="1000" b="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4361" name="Text Box 24"/>
            <p:cNvSpPr txBox="1">
              <a:spLocks noChangeArrowheads="1"/>
            </p:cNvSpPr>
            <p:nvPr/>
          </p:nvSpPr>
          <p:spPr bwMode="auto">
            <a:xfrm>
              <a:off x="2186" y="927"/>
              <a:ext cx="1338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cs-CZ" sz="11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cs-CZ" sz="1400" b="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 řízení nákladu a cestujících</a:t>
              </a:r>
            </a:p>
            <a:p>
              <a:pPr algn="ctr">
                <a:defRPr/>
              </a:pPr>
              <a:endParaRPr lang="cs-CZ" sz="800" b="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4362" name="Text Box 25"/>
            <p:cNvSpPr txBox="1">
              <a:spLocks noChangeArrowheads="1"/>
            </p:cNvSpPr>
            <p:nvPr/>
          </p:nvSpPr>
          <p:spPr bwMode="auto">
            <a:xfrm>
              <a:off x="661" y="927"/>
              <a:ext cx="1339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cs-CZ" sz="1400" b="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 prostředky nákladu a cestujících</a:t>
              </a:r>
            </a:p>
          </p:txBody>
        </p:sp>
        <p:sp>
          <p:nvSpPr>
            <p:cNvPr id="14363" name="Text Box 26"/>
            <p:cNvSpPr txBox="1">
              <a:spLocks noChangeArrowheads="1"/>
            </p:cNvSpPr>
            <p:nvPr/>
          </p:nvSpPr>
          <p:spPr bwMode="auto">
            <a:xfrm>
              <a:off x="3710" y="1796"/>
              <a:ext cx="1339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cs-CZ" sz="11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endParaRPr lang="cs-CZ" sz="11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Ekonomika dopravních cest</a:t>
              </a:r>
            </a:p>
            <a:p>
              <a:pPr algn="ctr">
                <a:defRPr/>
              </a:pPr>
              <a:endParaRPr lang="cs-CZ" sz="12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endParaRPr lang="cs-CZ" sz="1000" b="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4364" name="Text Box 27"/>
            <p:cNvSpPr txBox="1">
              <a:spLocks noChangeArrowheads="1"/>
            </p:cNvSpPr>
            <p:nvPr/>
          </p:nvSpPr>
          <p:spPr bwMode="auto">
            <a:xfrm>
              <a:off x="2186" y="1748"/>
              <a:ext cx="133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cs-CZ" sz="11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cs-CZ" sz="1400" b="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 řízení provozu dopravních cest</a:t>
              </a:r>
            </a:p>
          </p:txBody>
        </p:sp>
        <p:sp>
          <p:nvSpPr>
            <p:cNvPr id="14365" name="Text Box 28"/>
            <p:cNvSpPr txBox="1">
              <a:spLocks noChangeArrowheads="1"/>
            </p:cNvSpPr>
            <p:nvPr/>
          </p:nvSpPr>
          <p:spPr bwMode="auto">
            <a:xfrm>
              <a:off x="661" y="1739"/>
              <a:ext cx="1339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cs-CZ" sz="1400" b="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 prostředky dopravních cest</a:t>
              </a:r>
            </a:p>
          </p:txBody>
        </p:sp>
        <p:sp>
          <p:nvSpPr>
            <p:cNvPr id="14366" name="Text Box 29"/>
            <p:cNvSpPr txBox="1">
              <a:spLocks noChangeArrowheads="1"/>
            </p:cNvSpPr>
            <p:nvPr/>
          </p:nvSpPr>
          <p:spPr bwMode="auto">
            <a:xfrm>
              <a:off x="3710" y="1390"/>
              <a:ext cx="133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cs-CZ" sz="1200" b="0" dirty="0">
                  <a:solidFill>
                    <a:srgbClr val="000000"/>
                  </a:solidFill>
                  <a:latin typeface="Verdana" pitchFamily="34" charset="0"/>
                </a:rPr>
                <a:t>Ekonomika </a:t>
              </a: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dopravců</a:t>
              </a:r>
            </a:p>
          </p:txBody>
        </p:sp>
        <p:sp>
          <p:nvSpPr>
            <p:cNvPr id="14367" name="Text Box 30"/>
            <p:cNvSpPr txBox="1">
              <a:spLocks noChangeArrowheads="1"/>
            </p:cNvSpPr>
            <p:nvPr/>
          </p:nvSpPr>
          <p:spPr bwMode="auto">
            <a:xfrm>
              <a:off x="2186" y="1366"/>
              <a:ext cx="1338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cs-CZ" sz="11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cs-CZ" sz="1400" b="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 řízení mobilních prostředků</a:t>
              </a:r>
            </a:p>
            <a:p>
              <a:pPr algn="ctr">
                <a:defRPr/>
              </a:pPr>
              <a:endParaRPr lang="cs-CZ" sz="1000" b="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4368" name="Text Box 31"/>
            <p:cNvSpPr txBox="1">
              <a:spLocks noChangeArrowheads="1"/>
            </p:cNvSpPr>
            <p:nvPr/>
          </p:nvSpPr>
          <p:spPr bwMode="auto">
            <a:xfrm>
              <a:off x="661" y="1383"/>
              <a:ext cx="1339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cs-CZ" sz="14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cs-CZ" sz="1400" b="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 prostředky mobilních prostředků</a:t>
              </a:r>
            </a:p>
            <a:p>
              <a:pPr algn="ctr">
                <a:defRPr/>
              </a:pPr>
              <a:endParaRPr lang="cs-CZ" sz="1400" b="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4369" name="Text Box 32"/>
            <p:cNvSpPr txBox="1">
              <a:spLocks noChangeArrowheads="1"/>
            </p:cNvSpPr>
            <p:nvPr/>
          </p:nvSpPr>
          <p:spPr bwMode="auto">
            <a:xfrm>
              <a:off x="3719" y="2686"/>
              <a:ext cx="1338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Ekonomické řízení dopravního procesu</a:t>
              </a:r>
            </a:p>
          </p:txBody>
        </p:sp>
        <p:sp>
          <p:nvSpPr>
            <p:cNvPr id="14370" name="Text Box 33"/>
            <p:cNvSpPr txBox="1">
              <a:spLocks noChangeArrowheads="1"/>
            </p:cNvSpPr>
            <p:nvPr/>
          </p:nvSpPr>
          <p:spPr bwMode="auto">
            <a:xfrm>
              <a:off x="2199" y="2685"/>
              <a:ext cx="1338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Logistika, spedice, přeprava</a:t>
              </a:r>
            </a:p>
          </p:txBody>
        </p:sp>
        <p:sp>
          <p:nvSpPr>
            <p:cNvPr id="14371" name="Text Box 34"/>
            <p:cNvSpPr txBox="1">
              <a:spLocks noChangeArrowheads="1"/>
            </p:cNvSpPr>
            <p:nvPr/>
          </p:nvSpPr>
          <p:spPr bwMode="auto">
            <a:xfrm>
              <a:off x="674" y="2708"/>
              <a:ext cx="1337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Technická podpora dopravní telematiky</a:t>
              </a:r>
            </a:p>
            <a:p>
              <a:pPr algn="ctr">
                <a:defRPr/>
              </a:pPr>
              <a:endParaRPr lang="cs-CZ" sz="1000" b="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6420" name="AutoShape 35"/>
            <p:cNvSpPr>
              <a:spLocks noChangeArrowheads="1"/>
            </p:cNvSpPr>
            <p:nvPr/>
          </p:nvSpPr>
          <p:spPr bwMode="auto">
            <a:xfrm>
              <a:off x="936" y="3060"/>
              <a:ext cx="1804" cy="364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4373" name="Text Box 36"/>
            <p:cNvSpPr txBox="1">
              <a:spLocks noChangeArrowheads="1"/>
            </p:cNvSpPr>
            <p:nvPr/>
          </p:nvSpPr>
          <p:spPr bwMode="auto">
            <a:xfrm>
              <a:off x="1095" y="3069"/>
              <a:ext cx="1355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cs-CZ" sz="1400" dirty="0">
                  <a:solidFill>
                    <a:srgbClr val="000000"/>
                  </a:solidFill>
                  <a:latin typeface="+mn-lt"/>
                </a:rPr>
                <a:t>Výkon regionální dopravní politiky</a:t>
              </a:r>
            </a:p>
          </p:txBody>
        </p:sp>
        <p:sp>
          <p:nvSpPr>
            <p:cNvPr id="16422" name="AutoShape 37"/>
            <p:cNvSpPr>
              <a:spLocks noChangeArrowheads="1"/>
            </p:cNvSpPr>
            <p:nvPr/>
          </p:nvSpPr>
          <p:spPr bwMode="auto">
            <a:xfrm>
              <a:off x="2934" y="3060"/>
              <a:ext cx="1810" cy="364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4375" name="Text Box 38"/>
            <p:cNvSpPr txBox="1">
              <a:spLocks noChangeArrowheads="1"/>
            </p:cNvSpPr>
            <p:nvPr/>
          </p:nvSpPr>
          <p:spPr bwMode="auto">
            <a:xfrm>
              <a:off x="3089" y="3060"/>
              <a:ext cx="157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cs-CZ" sz="1400" dirty="0">
                  <a:solidFill>
                    <a:srgbClr val="000000"/>
                  </a:solidFill>
                  <a:latin typeface="+mn-lt"/>
                </a:rPr>
                <a:t>Výkon státní a evropské dopravní politiky</a:t>
              </a:r>
            </a:p>
          </p:txBody>
        </p:sp>
        <p:sp>
          <p:nvSpPr>
            <p:cNvPr id="16424" name="AutoShape 39"/>
            <p:cNvSpPr>
              <a:spLocks noChangeArrowheads="1"/>
            </p:cNvSpPr>
            <p:nvPr/>
          </p:nvSpPr>
          <p:spPr bwMode="auto">
            <a:xfrm>
              <a:off x="567" y="3723"/>
              <a:ext cx="4636" cy="377"/>
            </a:xfrm>
            <a:prstGeom prst="flowChartAlternateProcess">
              <a:avLst/>
            </a:prstGeom>
            <a:gradFill rotWithShape="1">
              <a:gsLst>
                <a:gs pos="0">
                  <a:srgbClr val="3795DB"/>
                </a:gs>
                <a:gs pos="100000">
                  <a:srgbClr val="2279BA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6425" name="Line 41"/>
            <p:cNvSpPr>
              <a:spLocks noChangeShapeType="1"/>
            </p:cNvSpPr>
            <p:nvPr/>
          </p:nvSpPr>
          <p:spPr bwMode="auto">
            <a:xfrm flipH="1">
              <a:off x="2881" y="3524"/>
              <a:ext cx="1" cy="219"/>
            </a:xfrm>
            <a:prstGeom prst="line">
              <a:avLst/>
            </a:prstGeom>
            <a:noFill/>
            <a:ln w="28575">
              <a:solidFill>
                <a:srgbClr val="B2B2B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674" y="2229"/>
              <a:ext cx="1337" cy="312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199" y="2244"/>
              <a:ext cx="1338" cy="313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3723" y="2244"/>
              <a:ext cx="1339" cy="313"/>
            </a:xfrm>
            <a:prstGeom prst="roundRect">
              <a:avLst>
                <a:gd name="adj" fmla="val 25755"/>
              </a:avLst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4382" name="Text Box 45"/>
            <p:cNvSpPr txBox="1">
              <a:spLocks noChangeArrowheads="1"/>
            </p:cNvSpPr>
            <p:nvPr/>
          </p:nvSpPr>
          <p:spPr bwMode="auto">
            <a:xfrm>
              <a:off x="3723" y="2181"/>
              <a:ext cx="1339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cs-CZ" sz="11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endParaRPr lang="cs-CZ" sz="11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endParaRPr lang="cs-CZ" sz="11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Ekonomika dopravních terminálů</a:t>
              </a:r>
            </a:p>
            <a:p>
              <a:pPr algn="ctr">
                <a:defRPr/>
              </a:pPr>
              <a:endParaRPr lang="cs-CZ" sz="1200" b="0" dirty="0">
                <a:solidFill>
                  <a:srgbClr val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endParaRPr lang="cs-CZ" sz="1000" b="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4383" name="Text Box 46"/>
            <p:cNvSpPr txBox="1">
              <a:spLocks noChangeArrowheads="1"/>
            </p:cNvSpPr>
            <p:nvPr/>
          </p:nvSpPr>
          <p:spPr bwMode="auto">
            <a:xfrm>
              <a:off x="2199" y="2220"/>
              <a:ext cx="133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cs-CZ" sz="1400" b="0" dirty="0">
                <a:solidFill>
                  <a:srgbClr val="000000"/>
                </a:solidFill>
                <a:latin typeface="+mn-lt"/>
              </a:endParaRPr>
            </a:p>
            <a:p>
              <a:pPr algn="ctr">
                <a:defRPr/>
              </a:pPr>
              <a:r>
                <a:rPr lang="cs-CZ" sz="1400" b="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 řízení dopravních terminálů</a:t>
              </a:r>
            </a:p>
            <a:p>
              <a:pPr algn="ctr">
                <a:defRPr/>
              </a:pPr>
              <a:endParaRPr lang="cs-CZ" sz="1200" b="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4384" name="Text Box 47"/>
            <p:cNvSpPr txBox="1">
              <a:spLocks noChangeArrowheads="1"/>
            </p:cNvSpPr>
            <p:nvPr/>
          </p:nvSpPr>
          <p:spPr bwMode="auto">
            <a:xfrm>
              <a:off x="674" y="2205"/>
              <a:ext cx="1337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cs-CZ" sz="1400" b="0" dirty="0" err="1">
                  <a:solidFill>
                    <a:srgbClr val="000000"/>
                  </a:solidFill>
                  <a:latin typeface="+mn-lt"/>
                </a:rPr>
                <a:t>Telematické</a:t>
              </a:r>
              <a:r>
                <a:rPr lang="cs-CZ" sz="1400" b="0" dirty="0">
                  <a:solidFill>
                    <a:srgbClr val="000000"/>
                  </a:solidFill>
                  <a:latin typeface="+mn-lt"/>
                </a:rPr>
                <a:t> prostředky dopravních terminálů</a:t>
              </a:r>
            </a:p>
          </p:txBody>
        </p:sp>
      </p:grpSp>
      <p:sp>
        <p:nvSpPr>
          <p:cNvPr id="51" name="Text Box 40"/>
          <p:cNvSpPr txBox="1">
            <a:spLocks noChangeArrowheads="1"/>
          </p:cNvSpPr>
          <p:nvPr/>
        </p:nvSpPr>
        <p:spPr bwMode="auto">
          <a:xfrm>
            <a:off x="652463" y="5969000"/>
            <a:ext cx="8364537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cs-CZ" sz="1300" dirty="0">
                <a:solidFill>
                  <a:schemeClr val="bg1"/>
                </a:solidFill>
                <a:latin typeface="+mn-lt"/>
              </a:rPr>
              <a:t>Uživatelé </a:t>
            </a:r>
            <a:r>
              <a:rPr lang="cs-CZ" sz="1400" dirty="0">
                <a:solidFill>
                  <a:schemeClr val="bg1"/>
                </a:solidFill>
                <a:latin typeface="+mn-lt"/>
              </a:rPr>
              <a:t>systému: všichni aktéři dopravního procesu (státní správa, dopravci, atd.)</a:t>
            </a:r>
          </a:p>
          <a:p>
            <a:pPr>
              <a:defRPr/>
            </a:pPr>
            <a:r>
              <a:rPr lang="cs-CZ" sz="1400" dirty="0">
                <a:solidFill>
                  <a:schemeClr val="bg1"/>
                </a:solidFill>
                <a:latin typeface="+mn-lt"/>
              </a:rPr>
              <a:t>Doprava: silniční, železniční, vodní, letecká, </a:t>
            </a:r>
            <a:r>
              <a:rPr lang="cs-CZ" sz="1400" dirty="0" err="1">
                <a:solidFill>
                  <a:schemeClr val="bg1"/>
                </a:solidFill>
                <a:latin typeface="+mn-lt"/>
              </a:rPr>
              <a:t>multimodální</a:t>
            </a:r>
            <a:r>
              <a:rPr lang="cs-CZ" sz="1400" dirty="0">
                <a:solidFill>
                  <a:srgbClr val="0000FF"/>
                </a:solidFill>
                <a:latin typeface="+mn-lt"/>
              </a:rPr>
              <a:t>  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Nadpis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6104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   Procesní model dopravní telematiky </a:t>
            </a:r>
            <a:endParaRPr lang="cs-CZ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714375" y="1071563"/>
          <a:ext cx="7116763" cy="521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Visio" r:id="rId4" imgW="9271547" imgH="6801260" progId="">
                  <p:embed/>
                </p:oleObj>
              </mc:Choice>
              <mc:Fallback>
                <p:oleObj name="Visio" r:id="rId4" imgW="9271547" imgH="680126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1071563"/>
                        <a:ext cx="7116763" cy="521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Hierarchické uspořádání telematického systému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gradFill rotWithShape="1">
            <a:gsLst>
              <a:gs pos="0">
                <a:schemeClr val="accent5">
                  <a:lumMod val="75000"/>
                </a:schemeClr>
              </a:gs>
              <a:gs pos="100000">
                <a:srgbClr val="F7A81B"/>
              </a:gs>
            </a:gsLst>
            <a:lin ang="5400000" scaled="1"/>
          </a:gradFill>
        </p:spPr>
        <p:txBody>
          <a:bodyPr wrap="none" anchor="ctr"/>
          <a:lstStyle/>
          <a:p>
            <a:pPr>
              <a:buFontTx/>
              <a:buNone/>
              <a:defRPr/>
            </a:pPr>
            <a:endParaRPr lang="cs-CZ" dirty="0" smtClean="0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611188" y="4797425"/>
            <a:ext cx="6219825" cy="828675"/>
            <a:chOff x="385" y="3022"/>
            <a:chExt cx="3918" cy="522"/>
          </a:xfrm>
        </p:grpSpPr>
        <p:sp>
          <p:nvSpPr>
            <p:cNvPr id="18465" name="Freeform 21"/>
            <p:cNvSpPr>
              <a:spLocks/>
            </p:cNvSpPr>
            <p:nvPr/>
          </p:nvSpPr>
          <p:spPr bwMode="auto">
            <a:xfrm>
              <a:off x="874" y="3126"/>
              <a:ext cx="3117" cy="418"/>
            </a:xfrm>
            <a:custGeom>
              <a:avLst/>
              <a:gdLst>
                <a:gd name="T0" fmla="*/ 0 w 6236"/>
                <a:gd name="T1" fmla="*/ 1 h 836"/>
                <a:gd name="T2" fmla="*/ 6 w 6236"/>
                <a:gd name="T3" fmla="*/ 1 h 836"/>
                <a:gd name="T4" fmla="*/ 5 w 6236"/>
                <a:gd name="T5" fmla="*/ 0 h 836"/>
                <a:gd name="T6" fmla="*/ 0 w 6236"/>
                <a:gd name="T7" fmla="*/ 0 h 836"/>
                <a:gd name="T8" fmla="*/ 0 w 6236"/>
                <a:gd name="T9" fmla="*/ 1 h 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36"/>
                <a:gd name="T16" fmla="*/ 0 h 836"/>
                <a:gd name="T17" fmla="*/ 6236 w 6236"/>
                <a:gd name="T18" fmla="*/ 836 h 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36" h="836">
                  <a:moveTo>
                    <a:pt x="0" y="836"/>
                  </a:moveTo>
                  <a:lnTo>
                    <a:pt x="6236" y="836"/>
                  </a:lnTo>
                  <a:lnTo>
                    <a:pt x="5612" y="0"/>
                  </a:lnTo>
                  <a:lnTo>
                    <a:pt x="624" y="0"/>
                  </a:lnTo>
                  <a:lnTo>
                    <a:pt x="0" y="836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FD7F01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66" name="Freeform 22"/>
            <p:cNvSpPr>
              <a:spLocks/>
            </p:cNvSpPr>
            <p:nvPr/>
          </p:nvSpPr>
          <p:spPr bwMode="auto">
            <a:xfrm>
              <a:off x="1185" y="3022"/>
              <a:ext cx="2806" cy="104"/>
            </a:xfrm>
            <a:custGeom>
              <a:avLst/>
              <a:gdLst>
                <a:gd name="T0" fmla="*/ 0 w 5612"/>
                <a:gd name="T1" fmla="*/ 0 h 209"/>
                <a:gd name="T2" fmla="*/ 5 w 5612"/>
                <a:gd name="T3" fmla="*/ 0 h 209"/>
                <a:gd name="T4" fmla="*/ 5 w 5612"/>
                <a:gd name="T5" fmla="*/ 0 h 209"/>
                <a:gd name="T6" fmla="*/ 1 w 5612"/>
                <a:gd name="T7" fmla="*/ 0 h 209"/>
                <a:gd name="T8" fmla="*/ 0 w 5612"/>
                <a:gd name="T9" fmla="*/ 0 h 2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12"/>
                <a:gd name="T16" fmla="*/ 0 h 209"/>
                <a:gd name="T17" fmla="*/ 5612 w 5612"/>
                <a:gd name="T18" fmla="*/ 209 h 2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12" h="209">
                  <a:moveTo>
                    <a:pt x="0" y="209"/>
                  </a:moveTo>
                  <a:lnTo>
                    <a:pt x="4988" y="209"/>
                  </a:lnTo>
                  <a:lnTo>
                    <a:pt x="5612" y="0"/>
                  </a:lnTo>
                  <a:lnTo>
                    <a:pt x="623" y="0"/>
                  </a:lnTo>
                  <a:lnTo>
                    <a:pt x="0" y="209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67" name="Freeform 23"/>
            <p:cNvSpPr>
              <a:spLocks/>
            </p:cNvSpPr>
            <p:nvPr/>
          </p:nvSpPr>
          <p:spPr bwMode="auto">
            <a:xfrm>
              <a:off x="3680" y="3022"/>
              <a:ext cx="623" cy="522"/>
            </a:xfrm>
            <a:custGeom>
              <a:avLst/>
              <a:gdLst>
                <a:gd name="T0" fmla="*/ 0 w 1247"/>
                <a:gd name="T1" fmla="*/ 1 h 1045"/>
                <a:gd name="T2" fmla="*/ 1 w 1247"/>
                <a:gd name="T3" fmla="*/ 0 h 1045"/>
                <a:gd name="T4" fmla="*/ 0 w 1247"/>
                <a:gd name="T5" fmla="*/ 0 h 1045"/>
                <a:gd name="T6" fmla="*/ 0 w 1247"/>
                <a:gd name="T7" fmla="*/ 0 h 1045"/>
                <a:gd name="T8" fmla="*/ 0 w 1247"/>
                <a:gd name="T9" fmla="*/ 1 h 10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7"/>
                <a:gd name="T16" fmla="*/ 0 h 1045"/>
                <a:gd name="T17" fmla="*/ 1247 w 1247"/>
                <a:gd name="T18" fmla="*/ 1045 h 10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7" h="1045">
                  <a:moveTo>
                    <a:pt x="624" y="1045"/>
                  </a:moveTo>
                  <a:lnTo>
                    <a:pt x="1247" y="836"/>
                  </a:lnTo>
                  <a:lnTo>
                    <a:pt x="624" y="0"/>
                  </a:lnTo>
                  <a:lnTo>
                    <a:pt x="0" y="209"/>
                  </a:lnTo>
                  <a:lnTo>
                    <a:pt x="624" y="1045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68" name="Text Box 5"/>
            <p:cNvSpPr txBox="1">
              <a:spLocks noChangeArrowheads="1"/>
            </p:cNvSpPr>
            <p:nvPr/>
          </p:nvSpPr>
          <p:spPr bwMode="auto">
            <a:xfrm>
              <a:off x="1207" y="3239"/>
              <a:ext cx="253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s-CZ" sz="1200">
                  <a:solidFill>
                    <a:schemeClr val="bg1"/>
                  </a:solidFill>
                  <a:latin typeface="Tahoma" pitchFamily="34" charset="0"/>
                </a:rPr>
                <a:t>Data - detektory, aktory, lokální logika</a:t>
              </a:r>
            </a:p>
          </p:txBody>
        </p:sp>
        <p:sp>
          <p:nvSpPr>
            <p:cNvPr id="18469" name="Text Box 10"/>
            <p:cNvSpPr txBox="1">
              <a:spLocks noChangeArrowheads="1"/>
            </p:cNvSpPr>
            <p:nvPr/>
          </p:nvSpPr>
          <p:spPr bwMode="auto">
            <a:xfrm>
              <a:off x="385" y="3190"/>
              <a:ext cx="60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cs-CZ" sz="1600">
                  <a:solidFill>
                    <a:schemeClr val="bg1"/>
                  </a:solidFill>
                  <a:latin typeface="Helvetica"/>
                </a:rPr>
                <a:t>1. vrstva</a:t>
              </a:r>
            </a:p>
          </p:txBody>
        </p:sp>
      </p:grp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1144588" y="3919538"/>
            <a:ext cx="5191125" cy="828675"/>
            <a:chOff x="721" y="2469"/>
            <a:chExt cx="3270" cy="522"/>
          </a:xfrm>
        </p:grpSpPr>
        <p:sp>
          <p:nvSpPr>
            <p:cNvPr id="18460" name="Freeform 24"/>
            <p:cNvSpPr>
              <a:spLocks/>
            </p:cNvSpPr>
            <p:nvPr/>
          </p:nvSpPr>
          <p:spPr bwMode="auto">
            <a:xfrm>
              <a:off x="1185" y="2573"/>
              <a:ext cx="2495" cy="418"/>
            </a:xfrm>
            <a:custGeom>
              <a:avLst/>
              <a:gdLst>
                <a:gd name="T0" fmla="*/ 0 w 4988"/>
                <a:gd name="T1" fmla="*/ 1 h 835"/>
                <a:gd name="T2" fmla="*/ 5 w 4988"/>
                <a:gd name="T3" fmla="*/ 1 h 835"/>
                <a:gd name="T4" fmla="*/ 5 w 4988"/>
                <a:gd name="T5" fmla="*/ 0 h 835"/>
                <a:gd name="T6" fmla="*/ 1 w 4988"/>
                <a:gd name="T7" fmla="*/ 0 h 835"/>
                <a:gd name="T8" fmla="*/ 0 w 4988"/>
                <a:gd name="T9" fmla="*/ 1 h 8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88"/>
                <a:gd name="T16" fmla="*/ 0 h 835"/>
                <a:gd name="T17" fmla="*/ 4988 w 4988"/>
                <a:gd name="T18" fmla="*/ 835 h 8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88" h="835">
                  <a:moveTo>
                    <a:pt x="0" y="835"/>
                  </a:moveTo>
                  <a:lnTo>
                    <a:pt x="4988" y="835"/>
                  </a:lnTo>
                  <a:lnTo>
                    <a:pt x="4365" y="0"/>
                  </a:lnTo>
                  <a:lnTo>
                    <a:pt x="623" y="0"/>
                  </a:lnTo>
                  <a:lnTo>
                    <a:pt x="0" y="835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FD7F01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61" name="Freeform 25"/>
            <p:cNvSpPr>
              <a:spLocks/>
            </p:cNvSpPr>
            <p:nvPr/>
          </p:nvSpPr>
          <p:spPr bwMode="auto">
            <a:xfrm>
              <a:off x="1497" y="2469"/>
              <a:ext cx="2183" cy="104"/>
            </a:xfrm>
            <a:custGeom>
              <a:avLst/>
              <a:gdLst>
                <a:gd name="T0" fmla="*/ 0 w 4365"/>
                <a:gd name="T1" fmla="*/ 0 h 209"/>
                <a:gd name="T2" fmla="*/ 4 w 4365"/>
                <a:gd name="T3" fmla="*/ 0 h 209"/>
                <a:gd name="T4" fmla="*/ 5 w 4365"/>
                <a:gd name="T5" fmla="*/ 0 h 209"/>
                <a:gd name="T6" fmla="*/ 1 w 4365"/>
                <a:gd name="T7" fmla="*/ 0 h 209"/>
                <a:gd name="T8" fmla="*/ 0 w 4365"/>
                <a:gd name="T9" fmla="*/ 0 h 2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65"/>
                <a:gd name="T16" fmla="*/ 0 h 209"/>
                <a:gd name="T17" fmla="*/ 4365 w 4365"/>
                <a:gd name="T18" fmla="*/ 209 h 2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65" h="209">
                  <a:moveTo>
                    <a:pt x="0" y="209"/>
                  </a:moveTo>
                  <a:lnTo>
                    <a:pt x="3742" y="209"/>
                  </a:lnTo>
                  <a:lnTo>
                    <a:pt x="4365" y="0"/>
                  </a:lnTo>
                  <a:lnTo>
                    <a:pt x="623" y="0"/>
                  </a:lnTo>
                  <a:lnTo>
                    <a:pt x="0" y="209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62" name="Freeform 26"/>
            <p:cNvSpPr>
              <a:spLocks/>
            </p:cNvSpPr>
            <p:nvPr/>
          </p:nvSpPr>
          <p:spPr bwMode="auto">
            <a:xfrm>
              <a:off x="3368" y="2469"/>
              <a:ext cx="623" cy="522"/>
            </a:xfrm>
            <a:custGeom>
              <a:avLst/>
              <a:gdLst>
                <a:gd name="T0" fmla="*/ 0 w 1247"/>
                <a:gd name="T1" fmla="*/ 1 h 1044"/>
                <a:gd name="T2" fmla="*/ 1 w 1247"/>
                <a:gd name="T3" fmla="*/ 1 h 1044"/>
                <a:gd name="T4" fmla="*/ 0 w 1247"/>
                <a:gd name="T5" fmla="*/ 0 h 1044"/>
                <a:gd name="T6" fmla="*/ 0 w 1247"/>
                <a:gd name="T7" fmla="*/ 1 h 1044"/>
                <a:gd name="T8" fmla="*/ 0 w 1247"/>
                <a:gd name="T9" fmla="*/ 1 h 1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7"/>
                <a:gd name="T16" fmla="*/ 0 h 1044"/>
                <a:gd name="T17" fmla="*/ 1247 w 1247"/>
                <a:gd name="T18" fmla="*/ 1044 h 1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7" h="1044">
                  <a:moveTo>
                    <a:pt x="623" y="1044"/>
                  </a:moveTo>
                  <a:lnTo>
                    <a:pt x="1247" y="835"/>
                  </a:lnTo>
                  <a:lnTo>
                    <a:pt x="623" y="0"/>
                  </a:lnTo>
                  <a:lnTo>
                    <a:pt x="0" y="209"/>
                  </a:lnTo>
                  <a:lnTo>
                    <a:pt x="623" y="1044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63" name="Text Box 6"/>
            <p:cNvSpPr txBox="1">
              <a:spLocks noChangeArrowheads="1"/>
            </p:cNvSpPr>
            <p:nvPr/>
          </p:nvSpPr>
          <p:spPr bwMode="auto">
            <a:xfrm>
              <a:off x="1207" y="2692"/>
              <a:ext cx="253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s-CZ" sz="1100">
                  <a:solidFill>
                    <a:schemeClr val="bg1"/>
                  </a:solidFill>
                  <a:latin typeface="Tahoma" pitchFamily="34" charset="0"/>
                </a:rPr>
                <a:t>Oblastní řízení dopravních procesů</a:t>
              </a:r>
            </a:p>
          </p:txBody>
        </p:sp>
        <p:sp>
          <p:nvSpPr>
            <p:cNvPr id="18464" name="Text Box 11"/>
            <p:cNvSpPr txBox="1">
              <a:spLocks noChangeArrowheads="1"/>
            </p:cNvSpPr>
            <p:nvPr/>
          </p:nvSpPr>
          <p:spPr bwMode="auto">
            <a:xfrm>
              <a:off x="721" y="2641"/>
              <a:ext cx="60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cs-CZ" sz="1600">
                  <a:solidFill>
                    <a:schemeClr val="bg1"/>
                  </a:solidFill>
                  <a:latin typeface="Helvetica"/>
                </a:rPr>
                <a:t>2. vrstva</a:t>
              </a:r>
            </a:p>
          </p:txBody>
        </p:sp>
      </p:grp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1644650" y="3041650"/>
            <a:ext cx="4197350" cy="828675"/>
            <a:chOff x="1036" y="1916"/>
            <a:chExt cx="2644" cy="522"/>
          </a:xfrm>
        </p:grpSpPr>
        <p:sp>
          <p:nvSpPr>
            <p:cNvPr id="18455" name="Freeform 27"/>
            <p:cNvSpPr>
              <a:spLocks/>
            </p:cNvSpPr>
            <p:nvPr/>
          </p:nvSpPr>
          <p:spPr bwMode="auto">
            <a:xfrm>
              <a:off x="1809" y="1916"/>
              <a:ext cx="1559" cy="104"/>
            </a:xfrm>
            <a:custGeom>
              <a:avLst/>
              <a:gdLst>
                <a:gd name="T0" fmla="*/ 0 w 3119"/>
                <a:gd name="T1" fmla="*/ 1 h 208"/>
                <a:gd name="T2" fmla="*/ 2 w 3119"/>
                <a:gd name="T3" fmla="*/ 1 h 208"/>
                <a:gd name="T4" fmla="*/ 3 w 3119"/>
                <a:gd name="T5" fmla="*/ 0 h 208"/>
                <a:gd name="T6" fmla="*/ 0 w 3119"/>
                <a:gd name="T7" fmla="*/ 0 h 208"/>
                <a:gd name="T8" fmla="*/ 0 w 3119"/>
                <a:gd name="T9" fmla="*/ 1 h 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19"/>
                <a:gd name="T16" fmla="*/ 0 h 208"/>
                <a:gd name="T17" fmla="*/ 3119 w 3119"/>
                <a:gd name="T18" fmla="*/ 208 h 2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19" h="208">
                  <a:moveTo>
                    <a:pt x="0" y="208"/>
                  </a:moveTo>
                  <a:lnTo>
                    <a:pt x="2496" y="208"/>
                  </a:lnTo>
                  <a:lnTo>
                    <a:pt x="3119" y="0"/>
                  </a:lnTo>
                  <a:lnTo>
                    <a:pt x="624" y="0"/>
                  </a:lnTo>
                  <a:lnTo>
                    <a:pt x="0" y="208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56" name="Freeform 28"/>
            <p:cNvSpPr>
              <a:spLocks/>
            </p:cNvSpPr>
            <p:nvPr/>
          </p:nvSpPr>
          <p:spPr bwMode="auto">
            <a:xfrm>
              <a:off x="1497" y="2020"/>
              <a:ext cx="1871" cy="418"/>
            </a:xfrm>
            <a:custGeom>
              <a:avLst/>
              <a:gdLst>
                <a:gd name="T0" fmla="*/ 0 w 3742"/>
                <a:gd name="T1" fmla="*/ 1 h 836"/>
                <a:gd name="T2" fmla="*/ 4 w 3742"/>
                <a:gd name="T3" fmla="*/ 1 h 836"/>
                <a:gd name="T4" fmla="*/ 4 w 3742"/>
                <a:gd name="T5" fmla="*/ 0 h 836"/>
                <a:gd name="T6" fmla="*/ 1 w 3742"/>
                <a:gd name="T7" fmla="*/ 0 h 836"/>
                <a:gd name="T8" fmla="*/ 0 w 3742"/>
                <a:gd name="T9" fmla="*/ 1 h 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42"/>
                <a:gd name="T16" fmla="*/ 0 h 836"/>
                <a:gd name="T17" fmla="*/ 3742 w 3742"/>
                <a:gd name="T18" fmla="*/ 836 h 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42" h="836">
                  <a:moveTo>
                    <a:pt x="0" y="836"/>
                  </a:moveTo>
                  <a:lnTo>
                    <a:pt x="3742" y="836"/>
                  </a:lnTo>
                  <a:lnTo>
                    <a:pt x="3119" y="0"/>
                  </a:lnTo>
                  <a:lnTo>
                    <a:pt x="623" y="0"/>
                  </a:lnTo>
                  <a:lnTo>
                    <a:pt x="0" y="836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FD7F01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57" name="Freeform 29"/>
            <p:cNvSpPr>
              <a:spLocks/>
            </p:cNvSpPr>
            <p:nvPr/>
          </p:nvSpPr>
          <p:spPr bwMode="auto">
            <a:xfrm>
              <a:off x="3056" y="1916"/>
              <a:ext cx="624" cy="522"/>
            </a:xfrm>
            <a:custGeom>
              <a:avLst/>
              <a:gdLst>
                <a:gd name="T0" fmla="*/ 1 w 1246"/>
                <a:gd name="T1" fmla="*/ 1 h 1044"/>
                <a:gd name="T2" fmla="*/ 2 w 1246"/>
                <a:gd name="T3" fmla="*/ 1 h 1044"/>
                <a:gd name="T4" fmla="*/ 1 w 1246"/>
                <a:gd name="T5" fmla="*/ 0 h 1044"/>
                <a:gd name="T6" fmla="*/ 0 w 1246"/>
                <a:gd name="T7" fmla="*/ 1 h 1044"/>
                <a:gd name="T8" fmla="*/ 1 w 1246"/>
                <a:gd name="T9" fmla="*/ 1 h 1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6"/>
                <a:gd name="T16" fmla="*/ 0 h 1044"/>
                <a:gd name="T17" fmla="*/ 1246 w 1246"/>
                <a:gd name="T18" fmla="*/ 1044 h 1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6" h="1044">
                  <a:moveTo>
                    <a:pt x="623" y="1044"/>
                  </a:moveTo>
                  <a:lnTo>
                    <a:pt x="1246" y="835"/>
                  </a:lnTo>
                  <a:lnTo>
                    <a:pt x="623" y="0"/>
                  </a:lnTo>
                  <a:lnTo>
                    <a:pt x="0" y="208"/>
                  </a:lnTo>
                  <a:lnTo>
                    <a:pt x="623" y="1044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58" name="Rectangle 7"/>
            <p:cNvSpPr>
              <a:spLocks noChangeArrowheads="1"/>
            </p:cNvSpPr>
            <p:nvPr/>
          </p:nvSpPr>
          <p:spPr bwMode="auto">
            <a:xfrm>
              <a:off x="2041" y="2086"/>
              <a:ext cx="867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cs-CZ" sz="1100">
                  <a:solidFill>
                    <a:schemeClr val="bg1"/>
                  </a:solidFill>
                  <a:latin typeface="Tahoma" pitchFamily="34" charset="0"/>
                </a:rPr>
                <a:t>Řízení velkých </a:t>
              </a:r>
            </a:p>
            <a:p>
              <a:pPr algn="ctr"/>
              <a:r>
                <a:rPr lang="cs-CZ" sz="1100">
                  <a:solidFill>
                    <a:schemeClr val="bg1"/>
                  </a:solidFill>
                  <a:latin typeface="Tahoma" pitchFamily="34" charset="0"/>
                </a:rPr>
                <a:t>dopravních celků</a:t>
              </a:r>
            </a:p>
          </p:txBody>
        </p:sp>
        <p:sp>
          <p:nvSpPr>
            <p:cNvPr id="18459" name="Text Box 12"/>
            <p:cNvSpPr txBox="1">
              <a:spLocks noChangeArrowheads="1"/>
            </p:cNvSpPr>
            <p:nvPr/>
          </p:nvSpPr>
          <p:spPr bwMode="auto">
            <a:xfrm>
              <a:off x="1036" y="2091"/>
              <a:ext cx="60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cs-CZ" sz="1600">
                  <a:solidFill>
                    <a:schemeClr val="bg1"/>
                  </a:solidFill>
                  <a:latin typeface="Helvetica"/>
                </a:rPr>
                <a:t>3. vrstva</a:t>
              </a:r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2195513" y="2163763"/>
            <a:ext cx="3151187" cy="828675"/>
            <a:chOff x="1383" y="1363"/>
            <a:chExt cx="1985" cy="522"/>
          </a:xfrm>
        </p:grpSpPr>
        <p:sp>
          <p:nvSpPr>
            <p:cNvPr id="18450" name="Freeform 30"/>
            <p:cNvSpPr>
              <a:spLocks/>
            </p:cNvSpPr>
            <p:nvPr/>
          </p:nvSpPr>
          <p:spPr bwMode="auto">
            <a:xfrm>
              <a:off x="1809" y="1467"/>
              <a:ext cx="1247" cy="418"/>
            </a:xfrm>
            <a:custGeom>
              <a:avLst/>
              <a:gdLst>
                <a:gd name="T0" fmla="*/ 0 w 2496"/>
                <a:gd name="T1" fmla="*/ 1 h 836"/>
                <a:gd name="T2" fmla="*/ 2 w 2496"/>
                <a:gd name="T3" fmla="*/ 1 h 836"/>
                <a:gd name="T4" fmla="*/ 1 w 2496"/>
                <a:gd name="T5" fmla="*/ 0 h 836"/>
                <a:gd name="T6" fmla="*/ 0 w 2496"/>
                <a:gd name="T7" fmla="*/ 0 h 836"/>
                <a:gd name="T8" fmla="*/ 0 w 2496"/>
                <a:gd name="T9" fmla="*/ 1 h 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96"/>
                <a:gd name="T16" fmla="*/ 0 h 836"/>
                <a:gd name="T17" fmla="*/ 2496 w 2496"/>
                <a:gd name="T18" fmla="*/ 836 h 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96" h="836">
                  <a:moveTo>
                    <a:pt x="0" y="836"/>
                  </a:moveTo>
                  <a:lnTo>
                    <a:pt x="2496" y="836"/>
                  </a:lnTo>
                  <a:lnTo>
                    <a:pt x="1872" y="0"/>
                  </a:lnTo>
                  <a:lnTo>
                    <a:pt x="624" y="0"/>
                  </a:lnTo>
                  <a:lnTo>
                    <a:pt x="0" y="836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FD7F01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51" name="Freeform 31"/>
            <p:cNvSpPr>
              <a:spLocks/>
            </p:cNvSpPr>
            <p:nvPr/>
          </p:nvSpPr>
          <p:spPr bwMode="auto">
            <a:xfrm>
              <a:off x="2745" y="1363"/>
              <a:ext cx="623" cy="522"/>
            </a:xfrm>
            <a:custGeom>
              <a:avLst/>
              <a:gdLst>
                <a:gd name="T0" fmla="*/ 0 w 1247"/>
                <a:gd name="T1" fmla="*/ 1 h 1045"/>
                <a:gd name="T2" fmla="*/ 1 w 1247"/>
                <a:gd name="T3" fmla="*/ 0 h 1045"/>
                <a:gd name="T4" fmla="*/ 0 w 1247"/>
                <a:gd name="T5" fmla="*/ 0 h 1045"/>
                <a:gd name="T6" fmla="*/ 0 w 1247"/>
                <a:gd name="T7" fmla="*/ 0 h 1045"/>
                <a:gd name="T8" fmla="*/ 0 w 1247"/>
                <a:gd name="T9" fmla="*/ 1 h 10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7"/>
                <a:gd name="T16" fmla="*/ 0 h 1045"/>
                <a:gd name="T17" fmla="*/ 1247 w 1247"/>
                <a:gd name="T18" fmla="*/ 1045 h 10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7" h="1045">
                  <a:moveTo>
                    <a:pt x="624" y="1045"/>
                  </a:moveTo>
                  <a:lnTo>
                    <a:pt x="1247" y="836"/>
                  </a:lnTo>
                  <a:lnTo>
                    <a:pt x="624" y="0"/>
                  </a:lnTo>
                  <a:lnTo>
                    <a:pt x="0" y="209"/>
                  </a:lnTo>
                  <a:lnTo>
                    <a:pt x="624" y="1045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52" name="Freeform 32"/>
            <p:cNvSpPr>
              <a:spLocks/>
            </p:cNvSpPr>
            <p:nvPr/>
          </p:nvSpPr>
          <p:spPr bwMode="auto">
            <a:xfrm>
              <a:off x="2120" y="1363"/>
              <a:ext cx="936" cy="104"/>
            </a:xfrm>
            <a:custGeom>
              <a:avLst/>
              <a:gdLst>
                <a:gd name="T0" fmla="*/ 0 w 1872"/>
                <a:gd name="T1" fmla="*/ 0 h 209"/>
                <a:gd name="T2" fmla="*/ 2 w 1872"/>
                <a:gd name="T3" fmla="*/ 0 h 209"/>
                <a:gd name="T4" fmla="*/ 2 w 1872"/>
                <a:gd name="T5" fmla="*/ 0 h 209"/>
                <a:gd name="T6" fmla="*/ 1 w 1872"/>
                <a:gd name="T7" fmla="*/ 0 h 209"/>
                <a:gd name="T8" fmla="*/ 0 w 1872"/>
                <a:gd name="T9" fmla="*/ 0 h 2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2"/>
                <a:gd name="T16" fmla="*/ 0 h 209"/>
                <a:gd name="T17" fmla="*/ 1872 w 1872"/>
                <a:gd name="T18" fmla="*/ 209 h 2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2" h="209">
                  <a:moveTo>
                    <a:pt x="0" y="209"/>
                  </a:moveTo>
                  <a:lnTo>
                    <a:pt x="1248" y="209"/>
                  </a:lnTo>
                  <a:lnTo>
                    <a:pt x="1872" y="0"/>
                  </a:lnTo>
                  <a:lnTo>
                    <a:pt x="623" y="0"/>
                  </a:lnTo>
                  <a:lnTo>
                    <a:pt x="0" y="209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53" name="Rectangle 8"/>
            <p:cNvSpPr>
              <a:spLocks noChangeArrowheads="1"/>
            </p:cNvSpPr>
            <p:nvPr/>
          </p:nvSpPr>
          <p:spPr bwMode="auto">
            <a:xfrm>
              <a:off x="1948" y="1530"/>
              <a:ext cx="990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s-CZ" sz="1000">
                  <a:solidFill>
                    <a:schemeClr val="bg1"/>
                  </a:solidFill>
                  <a:latin typeface="Tahoma" pitchFamily="34" charset="0"/>
                </a:rPr>
                <a:t>Řízení dopravních procesů na národní úrovni</a:t>
              </a:r>
            </a:p>
          </p:txBody>
        </p:sp>
        <p:sp>
          <p:nvSpPr>
            <p:cNvPr id="18454" name="Text Box 13"/>
            <p:cNvSpPr txBox="1">
              <a:spLocks noChangeArrowheads="1"/>
            </p:cNvSpPr>
            <p:nvPr/>
          </p:nvSpPr>
          <p:spPr bwMode="auto">
            <a:xfrm>
              <a:off x="1383" y="1525"/>
              <a:ext cx="56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cs-CZ" sz="1600">
                  <a:solidFill>
                    <a:schemeClr val="bg1"/>
                  </a:solidFill>
                  <a:latin typeface="Helvetica"/>
                </a:rPr>
                <a:t>4.vrstva</a:t>
              </a:r>
            </a:p>
          </p:txBody>
        </p:sp>
      </p:grpSp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2635250" y="1284288"/>
            <a:ext cx="2216150" cy="855662"/>
            <a:chOff x="1660" y="809"/>
            <a:chExt cx="1396" cy="539"/>
          </a:xfrm>
        </p:grpSpPr>
        <p:sp>
          <p:nvSpPr>
            <p:cNvPr id="18446" name="Freeform 33"/>
            <p:cNvSpPr>
              <a:spLocks/>
            </p:cNvSpPr>
            <p:nvPr/>
          </p:nvSpPr>
          <p:spPr bwMode="auto">
            <a:xfrm>
              <a:off x="2120" y="913"/>
              <a:ext cx="625" cy="419"/>
            </a:xfrm>
            <a:custGeom>
              <a:avLst/>
              <a:gdLst>
                <a:gd name="T0" fmla="*/ 0 w 1248"/>
                <a:gd name="T1" fmla="*/ 1 h 837"/>
                <a:gd name="T2" fmla="*/ 2 w 1248"/>
                <a:gd name="T3" fmla="*/ 1 h 837"/>
                <a:gd name="T4" fmla="*/ 1 w 1248"/>
                <a:gd name="T5" fmla="*/ 0 h 837"/>
                <a:gd name="T6" fmla="*/ 0 w 1248"/>
                <a:gd name="T7" fmla="*/ 1 h 8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8"/>
                <a:gd name="T13" fmla="*/ 0 h 837"/>
                <a:gd name="T14" fmla="*/ 1248 w 1248"/>
                <a:gd name="T15" fmla="*/ 837 h 8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8" h="837">
                  <a:moveTo>
                    <a:pt x="0" y="837"/>
                  </a:moveTo>
                  <a:lnTo>
                    <a:pt x="1248" y="837"/>
                  </a:lnTo>
                  <a:lnTo>
                    <a:pt x="623" y="0"/>
                  </a:lnTo>
                  <a:lnTo>
                    <a:pt x="0" y="837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FD7F01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47" name="Freeform 34"/>
            <p:cNvSpPr>
              <a:spLocks/>
            </p:cNvSpPr>
            <p:nvPr/>
          </p:nvSpPr>
          <p:spPr bwMode="auto">
            <a:xfrm>
              <a:off x="2432" y="809"/>
              <a:ext cx="624" cy="523"/>
            </a:xfrm>
            <a:custGeom>
              <a:avLst/>
              <a:gdLst>
                <a:gd name="T0" fmla="*/ 0 w 1249"/>
                <a:gd name="T1" fmla="*/ 1 h 1046"/>
                <a:gd name="T2" fmla="*/ 1 w 1249"/>
                <a:gd name="T3" fmla="*/ 1 h 1046"/>
                <a:gd name="T4" fmla="*/ 0 w 1249"/>
                <a:gd name="T5" fmla="*/ 0 h 1046"/>
                <a:gd name="T6" fmla="*/ 0 w 1249"/>
                <a:gd name="T7" fmla="*/ 1 h 1046"/>
                <a:gd name="T8" fmla="*/ 0 w 1249"/>
                <a:gd name="T9" fmla="*/ 1 h 10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9"/>
                <a:gd name="T16" fmla="*/ 0 h 1046"/>
                <a:gd name="T17" fmla="*/ 1249 w 1249"/>
                <a:gd name="T18" fmla="*/ 1046 h 10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9" h="1046">
                  <a:moveTo>
                    <a:pt x="625" y="1046"/>
                  </a:moveTo>
                  <a:lnTo>
                    <a:pt x="1249" y="837"/>
                  </a:lnTo>
                  <a:lnTo>
                    <a:pt x="625" y="0"/>
                  </a:lnTo>
                  <a:lnTo>
                    <a:pt x="0" y="209"/>
                  </a:lnTo>
                  <a:lnTo>
                    <a:pt x="625" y="1046"/>
                  </a:lnTo>
                  <a:close/>
                </a:path>
              </a:pathLst>
            </a:custGeom>
            <a:gradFill rotWithShape="1">
              <a:gsLst>
                <a:gs pos="0">
                  <a:srgbClr val="5F5F5F"/>
                </a:gs>
                <a:gs pos="100000">
                  <a:srgbClr val="FFFFFF"/>
                </a:gs>
              </a:gsLst>
              <a:lin ang="189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18448" name="Rectangle 9"/>
            <p:cNvSpPr>
              <a:spLocks noChangeArrowheads="1"/>
            </p:cNvSpPr>
            <p:nvPr/>
          </p:nvSpPr>
          <p:spPr bwMode="auto">
            <a:xfrm>
              <a:off x="2088" y="1097"/>
              <a:ext cx="680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s-CZ" sz="800">
                  <a:solidFill>
                    <a:schemeClr val="bg1"/>
                  </a:solidFill>
                  <a:latin typeface="Tahoma" pitchFamily="34" charset="0"/>
                </a:rPr>
                <a:t>Evropská </a:t>
              </a:r>
            </a:p>
            <a:p>
              <a:pPr algn="ctr">
                <a:spcBef>
                  <a:spcPct val="50000"/>
                </a:spcBef>
              </a:pPr>
              <a:r>
                <a:rPr lang="cs-CZ" sz="800">
                  <a:solidFill>
                    <a:schemeClr val="bg1"/>
                  </a:solidFill>
                  <a:latin typeface="Tahoma" pitchFamily="34" charset="0"/>
                </a:rPr>
                <a:t>úroveň řízení</a:t>
              </a:r>
            </a:p>
          </p:txBody>
        </p:sp>
        <p:sp>
          <p:nvSpPr>
            <p:cNvPr id="18449" name="Text Box 14"/>
            <p:cNvSpPr txBox="1">
              <a:spLocks noChangeArrowheads="1"/>
            </p:cNvSpPr>
            <p:nvPr/>
          </p:nvSpPr>
          <p:spPr bwMode="auto">
            <a:xfrm>
              <a:off x="1660" y="992"/>
              <a:ext cx="60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cs-CZ" sz="1600">
                  <a:solidFill>
                    <a:schemeClr val="bg1"/>
                  </a:solidFill>
                  <a:latin typeface="Helvetica"/>
                </a:rPr>
                <a:t>5. vrstva</a:t>
              </a:r>
            </a:p>
          </p:txBody>
        </p:sp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4748213" y="1911350"/>
            <a:ext cx="3678237" cy="2971800"/>
            <a:chOff x="2991" y="1204"/>
            <a:chExt cx="2317" cy="1872"/>
          </a:xfrm>
        </p:grpSpPr>
        <p:sp>
          <p:nvSpPr>
            <p:cNvPr id="18442" name="Text Box 15"/>
            <p:cNvSpPr txBox="1">
              <a:spLocks noChangeArrowheads="1"/>
            </p:cNvSpPr>
            <p:nvPr/>
          </p:nvSpPr>
          <p:spPr bwMode="auto">
            <a:xfrm>
              <a:off x="2991" y="1204"/>
              <a:ext cx="1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cs-CZ" sz="1600">
                  <a:solidFill>
                    <a:schemeClr val="bg1"/>
                  </a:solidFill>
                  <a:latin typeface="Helvetica"/>
                </a:rPr>
                <a:t>4. komunikační vrstva</a:t>
              </a:r>
            </a:p>
          </p:txBody>
        </p:sp>
        <p:sp>
          <p:nvSpPr>
            <p:cNvPr id="18443" name="Text Box 16"/>
            <p:cNvSpPr txBox="1">
              <a:spLocks noChangeArrowheads="1"/>
            </p:cNvSpPr>
            <p:nvPr/>
          </p:nvSpPr>
          <p:spPr bwMode="auto">
            <a:xfrm>
              <a:off x="3340" y="1732"/>
              <a:ext cx="1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cs-CZ" sz="1600">
                  <a:solidFill>
                    <a:schemeClr val="bg1"/>
                  </a:solidFill>
                  <a:latin typeface="Helvetica"/>
                </a:rPr>
                <a:t>3. komunikační vrstva</a:t>
              </a:r>
            </a:p>
          </p:txBody>
        </p:sp>
        <p:sp>
          <p:nvSpPr>
            <p:cNvPr id="18444" name="Text Box 17"/>
            <p:cNvSpPr txBox="1">
              <a:spLocks noChangeArrowheads="1"/>
            </p:cNvSpPr>
            <p:nvPr/>
          </p:nvSpPr>
          <p:spPr bwMode="auto">
            <a:xfrm>
              <a:off x="3663" y="2308"/>
              <a:ext cx="1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cs-CZ" sz="1600">
                  <a:solidFill>
                    <a:schemeClr val="bg1"/>
                  </a:solidFill>
                  <a:latin typeface="Helvetica"/>
                </a:rPr>
                <a:t>2. komunikační vrstva</a:t>
              </a:r>
            </a:p>
          </p:txBody>
        </p:sp>
        <p:sp>
          <p:nvSpPr>
            <p:cNvPr id="18445" name="Text Box 18"/>
            <p:cNvSpPr txBox="1">
              <a:spLocks noChangeArrowheads="1"/>
            </p:cNvSpPr>
            <p:nvPr/>
          </p:nvSpPr>
          <p:spPr bwMode="auto">
            <a:xfrm>
              <a:off x="3951" y="2864"/>
              <a:ext cx="1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cs-CZ" sz="1600">
                  <a:solidFill>
                    <a:schemeClr val="bg1"/>
                  </a:solidFill>
                  <a:latin typeface="Helvetica"/>
                </a:rPr>
                <a:t>1. komunikační vrstva</a:t>
              </a:r>
            </a:p>
          </p:txBody>
        </p:sp>
      </p:grp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emplate">
  <a:themeElements>
    <a:clrScheme name="Vlastní 2">
      <a:dk1>
        <a:srgbClr val="000000"/>
      </a:dk1>
      <a:lt1>
        <a:srgbClr val="FFFFFF"/>
      </a:lt1>
      <a:dk2>
        <a:srgbClr val="60C89B"/>
      </a:dk2>
      <a:lt2>
        <a:srgbClr val="DDF3E9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Documents\Whitten PPT (revised)\template.pot</Template>
  <TotalTime>3306</TotalTime>
  <Pages>5</Pages>
  <Words>2314</Words>
  <Application>Microsoft Office PowerPoint</Application>
  <PresentationFormat>Předvádění na obrazovce (4:3)</PresentationFormat>
  <Paragraphs>483</Paragraphs>
  <Slides>43</Slides>
  <Notes>5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43</vt:i4>
      </vt:variant>
    </vt:vector>
  </HeadingPairs>
  <TitlesOfParts>
    <vt:vector size="46" baseType="lpstr">
      <vt:lpstr>template</vt:lpstr>
      <vt:lpstr>Visio</vt:lpstr>
      <vt:lpstr>Rastrový obraz</vt:lpstr>
      <vt:lpstr>Prezentace aplikace PowerPoint</vt:lpstr>
      <vt:lpstr>Prezentace aplikace PowerPoint</vt:lpstr>
      <vt:lpstr>    Telematika a Inteligentní dopravní systémy </vt:lpstr>
      <vt:lpstr>Definice TELEMATIKY</vt:lpstr>
      <vt:lpstr>Definice dopravní telematiky</vt:lpstr>
      <vt:lpstr>Definice ITS (podle asociace ITS-EduNet)</vt:lpstr>
      <vt:lpstr>Dopravní telematika</vt:lpstr>
      <vt:lpstr>   Procesní model dopravní telematiky </vt:lpstr>
      <vt:lpstr>Hierarchické uspořádání telematického systému</vt:lpstr>
      <vt:lpstr>    Definice dopravní telematiky – shrnutí</vt:lpstr>
      <vt:lpstr>Prezentace aplikace PowerPoint</vt:lpstr>
      <vt:lpstr>Finanční benefity </vt:lpstr>
      <vt:lpstr>Predikce přínosů ITS</vt:lpstr>
      <vt:lpstr>    Přínosy v hromadná přepravě materiálů a osob </vt:lpstr>
      <vt:lpstr>    Definice ceny realizace dopravního procesu</vt:lpstr>
      <vt:lpstr>Prezentace aplikace PowerPoint</vt:lpstr>
      <vt:lpstr>    Požadavky na telekomunikační prostředí pro dopravní        telematiku</vt:lpstr>
      <vt:lpstr>    Pevné telekomunikační sítě</vt:lpstr>
      <vt:lpstr>       Příklad technického řešení přístupového uzlu speciální dopravní telekomunikační sítě</vt:lpstr>
      <vt:lpstr>    Integrované řešení mobilní telekomunikační sítě</vt:lpstr>
      <vt:lpstr>    Typy telekomunikačních sítí v ITS</vt:lpstr>
      <vt:lpstr>    Mobilní telekomunikační sítě </vt:lpstr>
      <vt:lpstr>Přehled frekvencí</vt:lpstr>
      <vt:lpstr>   Přehled frekvenčních pásem – vícenásobné využití</vt:lpstr>
      <vt:lpstr>Frekvenční pásma v dopravě a dopravní telematice</vt:lpstr>
      <vt:lpstr>Frekvenční pásma v dopravě a dopravní telematice</vt:lpstr>
      <vt:lpstr>Frekvenční pásma v dopravě a dopravní telematice</vt:lpstr>
      <vt:lpstr>Významné bezdrátové sítě</vt:lpstr>
      <vt:lpstr>802.11 - WiFi</vt:lpstr>
      <vt:lpstr>DSRC (Dedicated Short Range Communication)</vt:lpstr>
      <vt:lpstr>IEEE 802.15 - Bezdrátové osobní sítě (Wireless Personal Area Network, WPAN) </vt:lpstr>
      <vt:lpstr>IEEE 802.15 - Bezdrátové osobní sítě (Wireless Personal Area Network, WPAN) </vt:lpstr>
      <vt:lpstr>IEEE 802.15 - Bezdrátové osobní sítě (Wireless Personal Area Network, WPAN) </vt:lpstr>
      <vt:lpstr>IEEE 802.15 - Bezdrátové osobní sítě (Wireless Personal Area Network, WPAN) </vt:lpstr>
      <vt:lpstr>802.16 Wireless MAN</vt:lpstr>
      <vt:lpstr>802.16 Wireless MAN</vt:lpstr>
      <vt:lpstr>802.20 MBWA (Mobile Broadband Wireless Access)</vt:lpstr>
      <vt:lpstr>   Přehled dostupných technologií sestavený v projektu     Com2React (2007)</vt:lpstr>
      <vt:lpstr>      Mobilita v bezdrátových sítích pro telematické aplikace</vt:lpstr>
      <vt:lpstr>Buňkové sítě (GSM)</vt:lpstr>
      <vt:lpstr>CALM standardy</vt:lpstr>
      <vt:lpstr>Děkuji za pozornost</vt:lpstr>
      <vt:lpstr>Odkazy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Telematické systémy a služby - definice, telekomunikační prostředí</dc:title>
  <dc:creator>Zuzana Bělinová</dc:creator>
  <cp:lastModifiedBy>zuzka</cp:lastModifiedBy>
  <cp:revision>396</cp:revision>
  <cp:lastPrinted>1999-02-22T19:32:19Z</cp:lastPrinted>
  <dcterms:created xsi:type="dcterms:W3CDTF">1996-06-28T11:49:40Z</dcterms:created>
  <dcterms:modified xsi:type="dcterms:W3CDTF">2011-10-06T12:19:31Z</dcterms:modified>
</cp:coreProperties>
</file>