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0" r:id="rId2"/>
    <p:sldMasterId id="2147483676" r:id="rId3"/>
    <p:sldMasterId id="2147483686" r:id="rId4"/>
    <p:sldMasterId id="2147483696" r:id="rId5"/>
    <p:sldMasterId id="2147483706" r:id="rId6"/>
  </p:sldMasterIdLst>
  <p:notesMasterIdLst>
    <p:notesMasterId r:id="rId32"/>
  </p:notesMasterIdLst>
  <p:handoutMasterIdLst>
    <p:handoutMasterId r:id="rId33"/>
  </p:handoutMasterIdLst>
  <p:sldIdLst>
    <p:sldId id="257" r:id="rId7"/>
    <p:sldId id="368" r:id="rId8"/>
    <p:sldId id="369" r:id="rId9"/>
    <p:sldId id="384" r:id="rId10"/>
    <p:sldId id="371" r:id="rId11"/>
    <p:sldId id="383" r:id="rId12"/>
    <p:sldId id="370" r:id="rId13"/>
    <p:sldId id="341" r:id="rId14"/>
    <p:sldId id="313" r:id="rId15"/>
    <p:sldId id="380" r:id="rId16"/>
    <p:sldId id="381" r:id="rId17"/>
    <p:sldId id="382" r:id="rId18"/>
    <p:sldId id="385" r:id="rId19"/>
    <p:sldId id="386" r:id="rId20"/>
    <p:sldId id="387" r:id="rId21"/>
    <p:sldId id="388" r:id="rId22"/>
    <p:sldId id="389" r:id="rId23"/>
    <p:sldId id="390" r:id="rId24"/>
    <p:sldId id="372" r:id="rId25"/>
    <p:sldId id="393" r:id="rId26"/>
    <p:sldId id="396" r:id="rId27"/>
    <p:sldId id="377" r:id="rId28"/>
    <p:sldId id="378" r:id="rId29"/>
    <p:sldId id="379" r:id="rId30"/>
    <p:sldId id="391" r:id="rId31"/>
  </p:sldIdLst>
  <p:sldSz cx="9144000" cy="6858000" type="screen4x3"/>
  <p:notesSz cx="6797675" cy="9926638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52BDEC"/>
    <a:srgbClr val="FFCC66"/>
    <a:srgbClr val="990099"/>
    <a:srgbClr val="FFFFFF"/>
    <a:srgbClr val="303830"/>
    <a:srgbClr val="003300"/>
    <a:srgbClr val="800000"/>
    <a:srgbClr val="0000CC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7869" autoAdjust="0"/>
  </p:normalViewPr>
  <p:slideViewPr>
    <p:cSldViewPr>
      <p:cViewPr varScale="1">
        <p:scale>
          <a:sx n="109" d="100"/>
          <a:sy n="109" d="100"/>
        </p:scale>
        <p:origin x="17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32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oen%20Geuten:Downloads:Biologie_koppen_2016030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effectLst>
              <a:glow>
                <a:schemeClr val="accent1"/>
              </a:glow>
              <a:outerShdw algn="ctr" rotWithShape="0">
                <a:srgbClr val="000000">
                  <a:alpha val="43137"/>
                </a:srgbClr>
              </a:outerShdw>
              <a:softEdge rad="12700"/>
            </a:effectLst>
          </c:spPr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/>
                </a:glow>
                <a:outerShdw algn="ctr" rotWithShape="0">
                  <a:srgbClr val="000000">
                    <a:alpha val="43137"/>
                  </a:srgbClr>
                </a:outerShdw>
                <a:softEdge rad="12700"/>
              </a:effectLst>
            </c:spPr>
            <c:extLst>
              <c:ext xmlns:c16="http://schemas.microsoft.com/office/drawing/2014/chart" uri="{C3380CC4-5D6E-409C-BE32-E72D297353CC}">
                <c16:uniqueId val="{00000001-9B2C-4B04-AF19-7B0524DBF472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/>
                </a:glow>
                <a:outerShdw algn="ctr" rotWithShape="0">
                  <a:srgbClr val="000000">
                    <a:alpha val="43137"/>
                  </a:srgbClr>
                </a:outerShdw>
                <a:softEdge rad="12700"/>
              </a:effectLst>
            </c:spPr>
            <c:extLst>
              <c:ext xmlns:c16="http://schemas.microsoft.com/office/drawing/2014/chart" uri="{C3380CC4-5D6E-409C-BE32-E72D297353CC}">
                <c16:uniqueId val="{00000003-9B2C-4B04-AF19-7B0524DBF472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/>
                </a:glow>
                <a:outerShdw algn="ctr" rotWithShape="0">
                  <a:srgbClr val="000000">
                    <a:alpha val="43137"/>
                  </a:srgbClr>
                </a:outerShdw>
                <a:softEdge rad="12700"/>
              </a:effectLst>
            </c:spPr>
            <c:extLst>
              <c:ext xmlns:c16="http://schemas.microsoft.com/office/drawing/2014/chart" uri="{C3380CC4-5D6E-409C-BE32-E72D297353CC}">
                <c16:uniqueId val="{00000005-9B2C-4B04-AF19-7B0524DBF472}"/>
              </c:ext>
            </c:extLst>
          </c:dPt>
          <c:dPt>
            <c:idx val="3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/>
                </a:glow>
                <a:outerShdw algn="ctr" rotWithShape="0">
                  <a:srgbClr val="000000">
                    <a:alpha val="43137"/>
                  </a:srgbClr>
                </a:outerShdw>
                <a:softEdge rad="12700"/>
              </a:effectLst>
            </c:spPr>
            <c:extLst>
              <c:ext xmlns:c16="http://schemas.microsoft.com/office/drawing/2014/chart" uri="{C3380CC4-5D6E-409C-BE32-E72D297353CC}">
                <c16:uniqueId val="{00000007-9B2C-4B04-AF19-7B0524DBF4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Personeel!$B$18:$E$18</c:f>
              <c:strCache>
                <c:ptCount val="4"/>
                <c:pt idx="0">
                  <c:v>Faculty Staff</c:v>
                </c:pt>
                <c:pt idx="1">
                  <c:v>Postdoc</c:v>
                </c:pt>
                <c:pt idx="2">
                  <c:v>PhD student</c:v>
                </c:pt>
                <c:pt idx="3">
                  <c:v>Tech &amp; Admin</c:v>
                </c:pt>
              </c:strCache>
            </c:strRef>
          </c:cat>
          <c:val>
            <c:numRef>
              <c:f>Personeel!$B$19:$E$19</c:f>
              <c:numCache>
                <c:formatCode>General</c:formatCode>
                <c:ptCount val="4"/>
                <c:pt idx="0">
                  <c:v>32</c:v>
                </c:pt>
                <c:pt idx="1">
                  <c:v>61</c:v>
                </c:pt>
                <c:pt idx="2">
                  <c:v>159</c:v>
                </c:pt>
                <c:pt idx="3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2C-4B04-AF19-7B0524DBF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827296587926499"/>
          <c:y val="0.33911927675707199"/>
          <c:w val="0.232890266954973"/>
          <c:h val="0.308221335346779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 w="9525" cap="flat" cmpd="sng" algn="ctr">
      <a:gradFill>
        <a:gsLst>
          <a:gs pos="0">
            <a:schemeClr val="accent1">
              <a:lumMod val="5000"/>
              <a:lumOff val="95000"/>
            </a:schemeClr>
          </a:gs>
          <a:gs pos="74000">
            <a:schemeClr val="accent1">
              <a:lumMod val="45000"/>
              <a:lumOff val="55000"/>
            </a:schemeClr>
          </a:gs>
          <a:gs pos="83000">
            <a:schemeClr val="accent1">
              <a:lumMod val="45000"/>
              <a:lumOff val="55000"/>
            </a:schemeClr>
          </a:gs>
          <a:gs pos="100000">
            <a:schemeClr val="accent1">
              <a:lumMod val="30000"/>
              <a:lumOff val="70000"/>
            </a:schemeClr>
          </a:gs>
        </a:gsLst>
        <a:lin ang="5400000" scaled="1"/>
      </a:gradFill>
      <a:round/>
    </a:ln>
    <a:effectLst/>
  </c:spPr>
  <c:txPr>
    <a:bodyPr/>
    <a:lstStyle/>
    <a:p>
      <a:pPr>
        <a:defRPr/>
      </a:pPr>
      <a:endParaRPr lang="nl-B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850261778503586E-2"/>
          <c:y val="0.11910839495401776"/>
          <c:w val="0.5094057536223906"/>
          <c:h val="0.79197447293068013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nl-B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ED3-44B5-9BD9-77544FF6E7CE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ED3-44B5-9BD9-77544FF6E7CE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1ED3-44B5-9BD9-77544FF6E7CE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1ED3-44B5-9BD9-77544FF6E7CE}"/>
              </c:ext>
            </c:extLst>
          </c:dPt>
          <c:cat>
            <c:strRef>
              <c:f>Blad1!$A$2:$A$5</c:f>
              <c:strCache>
                <c:ptCount val="4"/>
                <c:pt idx="0">
                  <c:v>Prof</c:v>
                </c:pt>
                <c:pt idx="1">
                  <c:v>Tech &amp; Admin</c:v>
                </c:pt>
                <c:pt idx="2">
                  <c:v>PhD student</c:v>
                </c:pt>
                <c:pt idx="3">
                  <c:v>Post-doc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32</c:v>
                </c:pt>
                <c:pt idx="1">
                  <c:v>36</c:v>
                </c:pt>
                <c:pt idx="2">
                  <c:v>90</c:v>
                </c:pt>
                <c:pt idx="3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ED3-44B5-9BD9-77544FF6E7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DD2-43CA-B992-1B8752C9378B}"/>
              </c:ext>
            </c:extLst>
          </c:dPt>
          <c:dPt>
            <c:idx val="1"/>
            <c:bubble3D val="0"/>
            <c:spPr>
              <a:solidFill>
                <a:srgbClr val="1F497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DD2-43CA-B992-1B8752C9378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DD2-43CA-B992-1B8752C9378B}"/>
              </c:ext>
            </c:extLst>
          </c:dPt>
          <c:dPt>
            <c:idx val="3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DD2-43CA-B992-1B8752C9378B}"/>
              </c:ext>
            </c:extLst>
          </c:dPt>
          <c:cat>
            <c:strRef>
              <c:f>Blad3!$A$2:$A$5</c:f>
              <c:strCache>
                <c:ptCount val="4"/>
                <c:pt idx="0">
                  <c:v>Prof</c:v>
                </c:pt>
                <c:pt idx="1">
                  <c:v>Tech &amp; Admin</c:v>
                </c:pt>
                <c:pt idx="2">
                  <c:v>PhD student</c:v>
                </c:pt>
                <c:pt idx="3">
                  <c:v>Post-doc</c:v>
                </c:pt>
              </c:strCache>
            </c:strRef>
          </c:cat>
          <c:val>
            <c:numRef>
              <c:f>Blad3!$B$2:$B$5</c:f>
              <c:numCache>
                <c:formatCode>General</c:formatCode>
                <c:ptCount val="4"/>
                <c:pt idx="0">
                  <c:v>39</c:v>
                </c:pt>
                <c:pt idx="1">
                  <c:v>28</c:v>
                </c:pt>
                <c:pt idx="2">
                  <c:v>96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DD2-43CA-B992-1B8752C937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4">
    <c:autoUpdate val="0"/>
  </c:externalData>
  <c:userShapes r:id="rId5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9CA-43B3-AFC5-1A5103734945}"/>
              </c:ext>
            </c:extLst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9CA-43B3-AFC5-1A5103734945}"/>
              </c:ext>
            </c:extLst>
          </c:dPt>
          <c:dPt>
            <c:idx val="2"/>
            <c:bubble3D val="0"/>
            <c:explosion val="2"/>
            <c:spPr>
              <a:solidFill>
                <a:srgbClr val="FFCC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59CA-43B3-AFC5-1A5103734945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59CA-43B3-AFC5-1A5103734945}"/>
              </c:ext>
            </c:extLst>
          </c:dPt>
          <c:cat>
            <c:strRef>
              <c:f>Blad2!$A$2:$A$5</c:f>
              <c:strCache>
                <c:ptCount val="4"/>
                <c:pt idx="0">
                  <c:v>Prof</c:v>
                </c:pt>
                <c:pt idx="1">
                  <c:v>Tech &amp; Admin</c:v>
                </c:pt>
                <c:pt idx="2">
                  <c:v>PhD student</c:v>
                </c:pt>
                <c:pt idx="3">
                  <c:v>Post-doc</c:v>
                </c:pt>
              </c:strCache>
            </c:strRef>
          </c:cat>
          <c:val>
            <c:numRef>
              <c:f>Blad2!$B$2:$B$5</c:f>
              <c:numCache>
                <c:formatCode>General</c:formatCode>
                <c:ptCount val="4"/>
                <c:pt idx="0">
                  <c:v>25</c:v>
                </c:pt>
                <c:pt idx="1">
                  <c:v>6</c:v>
                </c:pt>
                <c:pt idx="2">
                  <c:v>67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CA-43B3-AFC5-1A5103734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850261778503586E-2"/>
          <c:y val="0.11910839495401776"/>
          <c:w val="0.5094057536223906"/>
          <c:h val="0.791974472930680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320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5FA9-4028-97F0-5F56008BB8A7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5FA9-4028-97F0-5F56008BB8A7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5-5FA9-4028-97F0-5F56008BB8A7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7-5FA9-4028-97F0-5F56008BB8A7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Faculty Staff</c:v>
                </c:pt>
                <c:pt idx="1">
                  <c:v>PhD student</c:v>
                </c:pt>
                <c:pt idx="2">
                  <c:v>Postdoc</c:v>
                </c:pt>
                <c:pt idx="3">
                  <c:v>Tech &amp; Admin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90</c:v>
                </c:pt>
                <c:pt idx="2">
                  <c:v>130</c:v>
                </c:pt>
                <c:pt idx="3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FA9-4028-97F0-5F56008BB8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nl-BE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0.29657</cdr:x>
      <cdr:y>0.36749</cdr:y>
    </cdr:from>
    <cdr:to>
      <cdr:x>0.49657</cdr:x>
      <cdr:y>0.47249</cdr:y>
    </cdr:to>
    <cdr:sp macro="" textlink="">
      <cdr:nvSpPr>
        <cdr:cNvPr id="2" name="Tekstvak 1"/>
        <cdr:cNvSpPr txBox="1"/>
      </cdr:nvSpPr>
      <cdr:spPr>
        <a:xfrm xmlns:a="http://schemas.openxmlformats.org/drawingml/2006/main">
          <a:off x="1355917" y="1008112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100" dirty="0" smtClean="0"/>
            <a:t>postdoc</a:t>
          </a:r>
          <a:endParaRPr lang="nl-BE" sz="1100" dirty="0"/>
        </a:p>
      </cdr:txBody>
    </cdr:sp>
  </cdr:relSizeAnchor>
  <cdr:relSizeAnchor xmlns:cdr="http://schemas.openxmlformats.org/drawingml/2006/chartDrawing">
    <cdr:from>
      <cdr:x>0.48265</cdr:x>
      <cdr:y>0.08175</cdr:y>
    </cdr:from>
    <cdr:to>
      <cdr:x>0.68265</cdr:x>
      <cdr:y>0.41508</cdr:y>
    </cdr:to>
    <cdr:sp macro="" textlink="">
      <cdr:nvSpPr>
        <cdr:cNvPr id="3" name="Tekstvak 2"/>
        <cdr:cNvSpPr txBox="1"/>
      </cdr:nvSpPr>
      <cdr:spPr>
        <a:xfrm xmlns:a="http://schemas.openxmlformats.org/drawingml/2006/main">
          <a:off x="2206693" y="22424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nl-BE" sz="1100" dirty="0"/>
        </a:p>
      </cdr:txBody>
    </cdr:sp>
  </cdr:relSizeAnchor>
  <cdr:relSizeAnchor xmlns:cdr="http://schemas.openxmlformats.org/drawingml/2006/chartDrawing">
    <cdr:from>
      <cdr:x>0.5</cdr:x>
      <cdr:y>0.08175</cdr:y>
    </cdr:from>
    <cdr:to>
      <cdr:x>0.61157</cdr:x>
      <cdr:y>0.18375</cdr:y>
    </cdr:to>
    <cdr:sp macro="" textlink="">
      <cdr:nvSpPr>
        <cdr:cNvPr id="4" name="Tekstvak 3"/>
        <cdr:cNvSpPr txBox="1"/>
      </cdr:nvSpPr>
      <cdr:spPr>
        <a:xfrm xmlns:a="http://schemas.openxmlformats.org/drawingml/2006/main">
          <a:off x="2286000" y="224243"/>
          <a:ext cx="510077" cy="2798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100" dirty="0" err="1" smtClean="0"/>
            <a:t>Faculty</a:t>
          </a:r>
          <a:endParaRPr lang="nl-BE" sz="1100" dirty="0"/>
        </a:p>
      </cdr:txBody>
    </cdr:sp>
  </cdr:relSizeAnchor>
  <cdr:relSizeAnchor xmlns:cdr="http://schemas.openxmlformats.org/drawingml/2006/chartDrawing">
    <cdr:from>
      <cdr:x>0.5257</cdr:x>
      <cdr:y>0.315</cdr:y>
    </cdr:from>
    <cdr:to>
      <cdr:x>0.7257</cdr:x>
      <cdr:y>0.39374</cdr:y>
    </cdr:to>
    <cdr:sp macro="" textlink="">
      <cdr:nvSpPr>
        <cdr:cNvPr id="5" name="Tekstvak 4"/>
        <cdr:cNvSpPr txBox="1"/>
      </cdr:nvSpPr>
      <cdr:spPr>
        <a:xfrm xmlns:a="http://schemas.openxmlformats.org/drawingml/2006/main">
          <a:off x="2403481" y="864096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100" dirty="0" smtClean="0"/>
            <a:t>Tech &amp; </a:t>
          </a:r>
          <a:r>
            <a:rPr lang="nl-BE" sz="1100" dirty="0" err="1" smtClean="0"/>
            <a:t>Admin</a:t>
          </a:r>
          <a:endParaRPr lang="nl-BE" sz="1100" dirty="0"/>
        </a:p>
      </cdr:txBody>
    </cdr:sp>
  </cdr:relSizeAnchor>
  <cdr:relSizeAnchor xmlns:cdr="http://schemas.openxmlformats.org/drawingml/2006/chartDrawing">
    <cdr:from>
      <cdr:x>0.58265</cdr:x>
      <cdr:y>0.57749</cdr:y>
    </cdr:from>
    <cdr:to>
      <cdr:x>0.69031</cdr:x>
      <cdr:y>0.68249</cdr:y>
    </cdr:to>
    <cdr:sp macro="" textlink="">
      <cdr:nvSpPr>
        <cdr:cNvPr id="6" name="Tekstvak 5"/>
        <cdr:cNvSpPr txBox="1"/>
      </cdr:nvSpPr>
      <cdr:spPr>
        <a:xfrm xmlns:a="http://schemas.openxmlformats.org/drawingml/2006/main">
          <a:off x="2663893" y="1584176"/>
          <a:ext cx="4922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100" dirty="0" smtClean="0"/>
            <a:t>PhD</a:t>
          </a:r>
          <a:endParaRPr lang="nl-BE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0.31907</cdr:x>
      <cdr:y>0.54109</cdr:y>
    </cdr:from>
    <cdr:to>
      <cdr:x>0.51767</cdr:x>
      <cdr:y>0.58814</cdr:y>
    </cdr:to>
    <cdr:sp macro="" textlink="">
      <cdr:nvSpPr>
        <cdr:cNvPr id="2" name="Tekstvak 1"/>
        <cdr:cNvSpPr txBox="1"/>
      </cdr:nvSpPr>
      <cdr:spPr>
        <a:xfrm xmlns:a="http://schemas.openxmlformats.org/drawingml/2006/main">
          <a:off x="1619568" y="1656184"/>
          <a:ext cx="1008112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nl-BE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0.31243</cdr:x>
      <cdr:y>0.28714</cdr:y>
    </cdr:from>
    <cdr:to>
      <cdr:x>0.48568</cdr:x>
      <cdr:y>0.36589</cdr:y>
    </cdr:to>
    <cdr:sp macro="" textlink="">
      <cdr:nvSpPr>
        <cdr:cNvPr id="2" name="Tekstvak 1"/>
        <cdr:cNvSpPr txBox="1"/>
      </cdr:nvSpPr>
      <cdr:spPr>
        <a:xfrm xmlns:a="http://schemas.openxmlformats.org/drawingml/2006/main">
          <a:off x="1569052" y="961475"/>
          <a:ext cx="870063" cy="2636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200" dirty="0" err="1" smtClean="0"/>
            <a:t>Post-doc</a:t>
          </a:r>
          <a:endParaRPr lang="nl-BE" sz="1200" dirty="0"/>
        </a:p>
      </cdr:txBody>
    </cdr:sp>
  </cdr:relSizeAnchor>
  <cdr:relSizeAnchor xmlns:cdr="http://schemas.openxmlformats.org/drawingml/2006/chartDrawing">
    <cdr:from>
      <cdr:x>0.51962</cdr:x>
      <cdr:y>0.2625</cdr:y>
    </cdr:from>
    <cdr:to>
      <cdr:x>0.68099</cdr:x>
      <cdr:y>0.34125</cdr:y>
    </cdr:to>
    <cdr:sp macro="" textlink="">
      <cdr:nvSpPr>
        <cdr:cNvPr id="3" name="Tekstvak 2"/>
        <cdr:cNvSpPr txBox="1"/>
      </cdr:nvSpPr>
      <cdr:spPr>
        <a:xfrm xmlns:a="http://schemas.openxmlformats.org/drawingml/2006/main">
          <a:off x="2375704" y="720080"/>
          <a:ext cx="73777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200" dirty="0" err="1" smtClean="0"/>
            <a:t>Faculty</a:t>
          </a:r>
          <a:r>
            <a:rPr lang="nl-BE" sz="1200" dirty="0" smtClean="0"/>
            <a:t> </a:t>
          </a:r>
          <a:r>
            <a:rPr lang="nl-BE" sz="1200" dirty="0" err="1" smtClean="0"/>
            <a:t>Staff</a:t>
          </a:r>
          <a:endParaRPr lang="nl-BE" sz="1200" dirty="0"/>
        </a:p>
      </cdr:txBody>
    </cdr:sp>
  </cdr:relSizeAnchor>
  <cdr:relSizeAnchor xmlns:cdr="http://schemas.openxmlformats.org/drawingml/2006/chartDrawing">
    <cdr:from>
      <cdr:x>0.64948</cdr:x>
      <cdr:y>0.34169</cdr:y>
    </cdr:from>
    <cdr:to>
      <cdr:x>0.84948</cdr:x>
      <cdr:y>0.41918</cdr:y>
    </cdr:to>
    <cdr:sp macro="" textlink="">
      <cdr:nvSpPr>
        <cdr:cNvPr id="4" name="Tekstvak 3"/>
        <cdr:cNvSpPr txBox="1"/>
      </cdr:nvSpPr>
      <cdr:spPr>
        <a:xfrm xmlns:a="http://schemas.openxmlformats.org/drawingml/2006/main">
          <a:off x="3261764" y="1144128"/>
          <a:ext cx="1004416" cy="2594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200" dirty="0" err="1" smtClean="0"/>
            <a:t>Admin</a:t>
          </a:r>
          <a:r>
            <a:rPr lang="nl-BE" sz="1200" dirty="0" smtClean="0"/>
            <a:t> &amp; Tech</a:t>
          </a:r>
          <a:endParaRPr lang="nl-BE" sz="1200" dirty="0"/>
        </a:p>
      </cdr:txBody>
    </cdr:sp>
  </cdr:relSizeAnchor>
  <cdr:relSizeAnchor xmlns:cdr="http://schemas.openxmlformats.org/drawingml/2006/chartDrawing">
    <cdr:from>
      <cdr:x>0.45662</cdr:x>
      <cdr:y>0.62999</cdr:y>
    </cdr:from>
    <cdr:to>
      <cdr:x>0.58649</cdr:x>
      <cdr:y>0.70874</cdr:y>
    </cdr:to>
    <cdr:sp macro="" textlink="">
      <cdr:nvSpPr>
        <cdr:cNvPr id="5" name="Tekstvak 4"/>
        <cdr:cNvSpPr txBox="1"/>
      </cdr:nvSpPr>
      <cdr:spPr>
        <a:xfrm xmlns:a="http://schemas.openxmlformats.org/drawingml/2006/main">
          <a:off x="2087672" y="1728192"/>
          <a:ext cx="59376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nl-BE" sz="1200" dirty="0" smtClean="0"/>
            <a:t>PhD</a:t>
          </a:r>
          <a:endParaRPr lang="nl-BE" sz="12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2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/>
          <a:lstStyle>
            <a:lvl1pPr algn="r">
              <a:defRPr sz="1200"/>
            </a:lvl1pPr>
          </a:lstStyle>
          <a:p>
            <a:fld id="{E302B70C-8707-4E22-BC77-2034CDDA21E8}" type="datetimeFigureOut">
              <a:rPr lang="nl-BE" smtClean="0"/>
              <a:t>21/03/2017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 anchor="b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 anchor="b"/>
          <a:lstStyle>
            <a:lvl1pPr algn="r">
              <a:defRPr sz="1200"/>
            </a:lvl1pPr>
          </a:lstStyle>
          <a:p>
            <a:fld id="{6E14F29E-420A-4694-844C-A7271708DB11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5210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/>
          <a:lstStyle>
            <a:lvl1pPr algn="r">
              <a:defRPr sz="1200"/>
            </a:lvl1pPr>
          </a:lstStyle>
          <a:p>
            <a:fld id="{C53A158A-DD84-4562-AE3D-A4E400CC3C72}" type="datetimeFigureOut">
              <a:rPr lang="nl-BE" smtClean="0"/>
              <a:t>21/03/2017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4" tIns="45862" rIns="91724" bIns="45862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724" tIns="45862" rIns="91724" bIns="458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1724" tIns="45862" rIns="91724" bIns="45862" rtlCol="0" anchor="b"/>
          <a:lstStyle>
            <a:lvl1pPr algn="r">
              <a:defRPr sz="1200"/>
            </a:lvl1pPr>
          </a:lstStyle>
          <a:p>
            <a:fld id="{4752A12A-F394-45B1-8370-4C8D3BA2B253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2147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6798" indent="-275692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02766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43873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84980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26086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867193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08299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749406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FD28A6-4BAE-4B9A-B086-4F0A49E26832}" type="slidenum">
              <a:rPr lang="nl-NL" altLang="nl-BE" sz="1000">
                <a:solidFill>
                  <a:srgbClr val="FFFFFF"/>
                </a:solidFill>
              </a:rPr>
              <a:pPr>
                <a:spcBef>
                  <a:spcPct val="0"/>
                </a:spcBef>
              </a:pPr>
              <a:t>4</a:t>
            </a:fld>
            <a:endParaRPr lang="nl-NL" altLang="nl-BE" sz="1000">
              <a:solidFill>
                <a:srgbClr val="FFFFFF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nl-BE" altLang="nl-BE" smtClean="0"/>
          </a:p>
        </p:txBody>
      </p:sp>
    </p:spTree>
    <p:extLst>
      <p:ext uri="{BB962C8B-B14F-4D97-AF65-F5344CB8AC3E}">
        <p14:creationId xmlns:p14="http://schemas.microsoft.com/office/powerpoint/2010/main" val="1626397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6798" indent="-275692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02766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43873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84980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26086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867193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08299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749406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CBB9252-453D-41FF-A6D2-04C15A1DD85D}" type="slidenum">
              <a:rPr lang="nl-NL" altLang="nl-BE" sz="1000">
                <a:solidFill>
                  <a:srgbClr val="FFFFFF"/>
                </a:solidFill>
              </a:rPr>
              <a:pPr>
                <a:spcBef>
                  <a:spcPct val="0"/>
                </a:spcBef>
              </a:pPr>
              <a:t>5</a:t>
            </a:fld>
            <a:endParaRPr lang="nl-NL" altLang="nl-BE" sz="1000">
              <a:solidFill>
                <a:srgbClr val="FFFFFF"/>
              </a:solidFill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nl-BE" altLang="nl-BE" smtClean="0"/>
          </a:p>
        </p:txBody>
      </p:sp>
    </p:spTree>
    <p:extLst>
      <p:ext uri="{BB962C8B-B14F-4D97-AF65-F5344CB8AC3E}">
        <p14:creationId xmlns:p14="http://schemas.microsoft.com/office/powerpoint/2010/main" val="1043917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6798" indent="-275692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02766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43873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84980" indent="-22055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26086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867193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08299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749406" indent="-22055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FD28A6-4BAE-4B9A-B086-4F0A49E26832}" type="slidenum">
              <a:rPr lang="nl-NL" altLang="nl-BE" sz="1000">
                <a:solidFill>
                  <a:srgbClr val="FFFFFF"/>
                </a:solidFill>
              </a:rPr>
              <a:pPr>
                <a:spcBef>
                  <a:spcPct val="0"/>
                </a:spcBef>
              </a:pPr>
              <a:t>6</a:t>
            </a:fld>
            <a:endParaRPr lang="nl-NL" altLang="nl-BE" sz="1000">
              <a:solidFill>
                <a:srgbClr val="FFFFFF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nl-BE" altLang="nl-BE" smtClean="0"/>
          </a:p>
        </p:txBody>
      </p:sp>
    </p:spTree>
    <p:extLst>
      <p:ext uri="{BB962C8B-B14F-4D97-AF65-F5344CB8AC3E}">
        <p14:creationId xmlns:p14="http://schemas.microsoft.com/office/powerpoint/2010/main" val="2033753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Professoren</a:t>
            </a:r>
            <a:r>
              <a:rPr lang="nl-BE" baseline="0" dirty="0" smtClean="0"/>
              <a:t> (permanente aanstelling)</a:t>
            </a:r>
            <a:endParaRPr lang="nl-BE" dirty="0" smtClean="0"/>
          </a:p>
          <a:p>
            <a:r>
              <a:rPr lang="nl-BE" dirty="0" smtClean="0"/>
              <a:t>Doctoraatsstudenten/assistenten/postdocs: 4jaar</a:t>
            </a:r>
            <a:r>
              <a:rPr lang="nl-BE" baseline="0" dirty="0" smtClean="0"/>
              <a:t> voor een doctoraat 1 jaar tot 3 jaar voor een postdoc voor verder onderzoek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2A12A-F394-45B1-8370-4C8D3BA2B25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55996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2A12A-F394-45B1-8370-4C8D3BA2B253}" type="slidenum">
              <a:rPr lang="nl-BE" smtClean="0">
                <a:solidFill>
                  <a:prstClr val="black"/>
                </a:solidFill>
              </a:rPr>
              <a:pPr/>
              <a:t>10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751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Professoren</a:t>
            </a:r>
            <a:r>
              <a:rPr lang="nl-BE" baseline="0" dirty="0" smtClean="0"/>
              <a:t> (permanente aanstelling)</a:t>
            </a:r>
            <a:endParaRPr lang="nl-BE" dirty="0" smtClean="0"/>
          </a:p>
          <a:p>
            <a:r>
              <a:rPr lang="nl-BE" dirty="0" smtClean="0"/>
              <a:t>Doctoraatsstudenten/assistenten/postdocs: 4jaar</a:t>
            </a:r>
            <a:r>
              <a:rPr lang="nl-BE" baseline="0" dirty="0" smtClean="0"/>
              <a:t> voor een doctoraat 1 jaar tot 3 jaar voor een postdoc voor verder onderzoek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2A12A-F394-45B1-8370-4C8D3BA2B253}" type="slidenum">
              <a:rPr lang="nl-BE" smtClean="0">
                <a:solidFill>
                  <a:prstClr val="black"/>
                </a:solidFill>
              </a:rPr>
              <a:pPr/>
              <a:t>13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872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2A12A-F394-45B1-8370-4C8D3BA2B253}" type="slidenum">
              <a:rPr lang="nl-BE" smtClean="0">
                <a:solidFill>
                  <a:prstClr val="black"/>
                </a:solidFill>
              </a:rPr>
              <a:pPr/>
              <a:t>16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75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Professoren</a:t>
            </a:r>
            <a:r>
              <a:rPr lang="nl-BE" baseline="0" dirty="0" smtClean="0"/>
              <a:t> (permanente aanstelling)</a:t>
            </a:r>
            <a:endParaRPr lang="nl-BE" dirty="0" smtClean="0"/>
          </a:p>
          <a:p>
            <a:r>
              <a:rPr lang="nl-BE" dirty="0" smtClean="0"/>
              <a:t>Doctoraatsstudenten/assistenten/postdocs: 4jaar</a:t>
            </a:r>
            <a:r>
              <a:rPr lang="nl-BE" baseline="0" dirty="0" smtClean="0"/>
              <a:t> voor een doctoraat 1 jaar tot 3 jaar voor een postdoc voor verder onderzoek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2A12A-F394-45B1-8370-4C8D3BA2B253}" type="slidenum">
              <a:rPr lang="nl-BE" smtClean="0"/>
              <a:t>19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62801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4732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42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128BE-B51E-4C1A-AF25-9B517E7C339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5563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4320000"/>
            <a:ext cx="7920000" cy="1362075"/>
          </a:xfrm>
        </p:spPr>
        <p:txBody>
          <a:bodyPr anchor="t">
            <a:noAutofit/>
          </a:bodyPr>
          <a:lstStyle>
            <a:lvl1pPr algn="l">
              <a:defRPr sz="3600" b="1" cap="all" baseline="0">
                <a:solidFill>
                  <a:srgbClr val="182B52"/>
                </a:solidFill>
              </a:defRPr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2880000"/>
            <a:ext cx="7920000" cy="1440000"/>
          </a:xfrm>
        </p:spPr>
        <p:txBody>
          <a:bodyPr anchor="b">
            <a:noAutofit/>
          </a:bodyPr>
          <a:lstStyle>
            <a:lvl1pPr marL="0" indent="0">
              <a:buNone/>
              <a:defRPr sz="2000">
                <a:solidFill>
                  <a:srgbClr val="182B5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0C101-4199-4048-886A-5242B37B6309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9568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20000" y="1600200"/>
            <a:ext cx="37800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60000" y="1600200"/>
            <a:ext cx="37800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5935A-8C78-43C4-A26E-A5ECCE737D2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194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0000" y="1535113"/>
            <a:ext cx="3780562" cy="639762"/>
          </a:xfrm>
        </p:spPr>
        <p:txBody>
          <a:bodyPr anchor="ctr">
            <a:norm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20000" y="2174875"/>
            <a:ext cx="3780000" cy="396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60000" y="1535113"/>
            <a:ext cx="3780000" cy="63976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60000" y="2174875"/>
            <a:ext cx="3780000" cy="3960000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6E21E-A29A-4FB2-8008-F2295C7493E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7600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EAB1C-02F4-49BB-AB6F-A956FA9D6D4F}" type="slidenum">
              <a:rPr lang="nl-BE"/>
              <a:pPr>
                <a:defRPr/>
              </a:pPr>
              <a:t>‹#›</a:t>
            </a:fld>
            <a:endParaRPr lang="nl-B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6818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 userDrawn="1"/>
        </p:nvSpPr>
        <p:spPr>
          <a:xfrm>
            <a:off x="0" y="647700"/>
            <a:ext cx="9144000" cy="6227763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800225"/>
            <a:ext cx="1839913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705475"/>
            <a:ext cx="4286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60363"/>
            <a:ext cx="20145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158759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F966A-3FC3-424F-A10C-9C52EF2D6503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F479B-0162-4AF3-A112-11412D4CF209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227511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 userDrawn="1"/>
        </p:nvSpPr>
        <p:spPr>
          <a:xfrm>
            <a:off x="0" y="0"/>
            <a:ext cx="9144000" cy="6408738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7225"/>
            <a:ext cx="3300413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780000" y="4419108"/>
            <a:ext cx="5094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555838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76713-338C-419B-A944-48BE35A27B8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F595C-F133-4E28-8C9F-3F1DE7A38FE2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342002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2878D-4802-4A69-81BE-AC8E05E7D7E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77633-B563-4535-B10A-CCF3E7D66284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562311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8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33928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969A8-BE13-452D-94D0-7A2AD6008F5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0BFD3-6997-4AEB-A388-0AEDE47388B0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9771959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60E8-EC02-445E-9ECC-9655B0F66055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7CC45-0B90-46DD-9213-0A9561BC6464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779243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540000"/>
            <a:ext cx="3008313" cy="895100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1D220-8183-495A-A23D-29A582FDF513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65930-4832-4C7C-92BD-1B528823AA3B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1706301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4788000"/>
            <a:ext cx="8334000" cy="540000"/>
          </a:xfrm>
        </p:spPr>
        <p:txBody>
          <a:bodyPr anchor="t">
            <a:noAutofit/>
          </a:bodyPr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39750" y="6048375"/>
            <a:ext cx="936625" cy="2873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C64DD-9264-41EF-A93D-F3E057B9BF9B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41B117-9849-4511-A146-975A93E05207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416937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 userDrawn="1"/>
        </p:nvSpPr>
        <p:spPr>
          <a:xfrm>
            <a:off x="0" y="647700"/>
            <a:ext cx="9144000" cy="6227763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800225"/>
            <a:ext cx="1839913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705475"/>
            <a:ext cx="4286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60363"/>
            <a:ext cx="20145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77099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F966A-3FC3-424F-A10C-9C52EF2D6503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F479B-0162-4AF3-A112-11412D4CF209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2448797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 userDrawn="1"/>
        </p:nvSpPr>
        <p:spPr>
          <a:xfrm>
            <a:off x="0" y="0"/>
            <a:ext cx="9144000" cy="6408738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7225"/>
            <a:ext cx="3300413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780000" y="4419108"/>
            <a:ext cx="5094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8694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76713-338C-419B-A944-48BE35A27B8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F595C-F133-4E28-8C9F-3F1DE7A38FE2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5521354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2878D-4802-4A69-81BE-AC8E05E7D7E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77633-B563-4535-B10A-CCF3E7D66284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9949397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969A8-BE13-452D-94D0-7A2AD6008F5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0BFD3-6997-4AEB-A388-0AEDE47388B0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385519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372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0000"/>
            <a:ext cx="3300991" cy="3209551"/>
          </a:xfrm>
          <a:prstGeom prst="rect">
            <a:avLst/>
          </a:prstGeom>
        </p:spPr>
      </p:pic>
      <p:sp>
        <p:nvSpPr>
          <p:cNvPr id="7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2190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60E8-EC02-445E-9ECC-9655B0F66055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7CC45-0B90-46DD-9213-0A9561BC6464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7661723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540000"/>
            <a:ext cx="3008313" cy="895100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1D220-8183-495A-A23D-29A582FDF513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65930-4832-4C7C-92BD-1B528823AA3B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8336919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4788000"/>
            <a:ext cx="8334000" cy="540000"/>
          </a:xfrm>
        </p:spPr>
        <p:txBody>
          <a:bodyPr anchor="t">
            <a:noAutofit/>
          </a:bodyPr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39750" y="6048375"/>
            <a:ext cx="936625" cy="2873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C64DD-9264-41EF-A93D-F3E057B9BF9B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41B117-9849-4511-A146-975A93E05207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73045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 userDrawn="1"/>
        </p:nvSpPr>
        <p:spPr>
          <a:xfrm>
            <a:off x="0" y="647700"/>
            <a:ext cx="9144000" cy="6227763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800225"/>
            <a:ext cx="1839913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705475"/>
            <a:ext cx="4286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60363"/>
            <a:ext cx="20145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547474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F966A-3FC3-424F-A10C-9C52EF2D6503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F479B-0162-4AF3-A112-11412D4CF209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9669809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 userDrawn="1"/>
        </p:nvSpPr>
        <p:spPr>
          <a:xfrm>
            <a:off x="0" y="0"/>
            <a:ext cx="9144000" cy="6408738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7225"/>
            <a:ext cx="3300413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780000" y="4419108"/>
            <a:ext cx="5094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800188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76713-338C-419B-A944-48BE35A27B8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F595C-F133-4E28-8C9F-3F1DE7A38FE2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4223577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2878D-4802-4A69-81BE-AC8E05E7D7E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77633-B563-4535-B10A-CCF3E7D66284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4405741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969A8-BE13-452D-94D0-7A2AD6008F59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0BFD3-6997-4AEB-A388-0AEDE47388B0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454220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60E8-EC02-445E-9ECC-9655B0F66055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7CC45-0B90-46DD-9213-0A9561BC6464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05402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4"/>
          <p:cNvSpPr txBox="1">
            <a:spLocks/>
          </p:cNvSpPr>
          <p:nvPr userDrawn="1"/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defPPr>
              <a:defRPr lang="nl-BE"/>
            </a:defPPr>
            <a:lvl1pPr marL="0" algn="r" defTabSz="9144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49166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540000"/>
            <a:ext cx="3008313" cy="895100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1D220-8183-495A-A23D-29A582FDF513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65930-4832-4C7C-92BD-1B528823AA3B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1860342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4788000"/>
            <a:ext cx="8334000" cy="540000"/>
          </a:xfrm>
        </p:spPr>
        <p:txBody>
          <a:bodyPr anchor="t">
            <a:noAutofit/>
          </a:bodyPr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39750" y="6048375"/>
            <a:ext cx="936625" cy="2873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C64DD-9264-41EF-A93D-F3E057B9BF9B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6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41B117-9849-4511-A146-975A93E05207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770269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4732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44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8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178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372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0000"/>
            <a:ext cx="3300991" cy="3209551"/>
          </a:xfrm>
          <a:prstGeom prst="rect">
            <a:avLst/>
          </a:prstGeom>
        </p:spPr>
      </p:pic>
      <p:sp>
        <p:nvSpPr>
          <p:cNvPr id="7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89993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4"/>
          <p:cNvSpPr txBox="1">
            <a:spLocks/>
          </p:cNvSpPr>
          <p:nvPr userDrawn="1"/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defPPr>
              <a:defRPr lang="nl-BE"/>
            </a:defPPr>
            <a:lvl1pPr marL="0" algn="r" defTabSz="9144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21636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11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08732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49893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17437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19501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11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10013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10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54960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06858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86411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06329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10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81328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1207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8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7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46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00">
              <a:solidFill>
                <a:srgbClr val="FFFFFF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  <p:sp>
        <p:nvSpPr>
          <p:cNvPr id="10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90680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99419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header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720725" y="115888"/>
            <a:ext cx="792003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titel</a:t>
            </a:r>
            <a:endParaRPr lang="nl-BE" smtClean="0"/>
          </a:p>
        </p:txBody>
      </p:sp>
      <p:sp>
        <p:nvSpPr>
          <p:cNvPr id="2052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720725" y="1260475"/>
            <a:ext cx="79200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en typ de tekst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879725" y="6372225"/>
            <a:ext cx="3600450" cy="36036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spcBef>
                <a:spcPct val="20000"/>
              </a:spcBef>
              <a:defRPr sz="1200">
                <a:solidFill>
                  <a:srgbClr val="182B52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nl-BE">
              <a:latin typeface="Arial" charset="0"/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0538" y="6372225"/>
            <a:ext cx="1800225" cy="36036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spcBef>
                <a:spcPct val="20000"/>
              </a:spcBef>
              <a:defRPr sz="1200">
                <a:solidFill>
                  <a:srgbClr val="182B52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763A98BF-2D0A-4082-89E7-F31D777D2C0E}" type="slidenum">
              <a:rPr lang="nl-BE">
                <a:latin typeface="Arial" charset="0"/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nl-BE">
              <a:latin typeface="Arial" charset="0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9138" y="6372225"/>
            <a:ext cx="18002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rgbClr val="182B52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nl-NL">
              <a:latin typeface="Arial" charset="0"/>
            </a:endParaRPr>
          </a:p>
        </p:txBody>
      </p:sp>
      <p:pic>
        <p:nvPicPr>
          <p:cNvPr id="2056" name="Picture 12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91575" y="0"/>
            <a:ext cx="35242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282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182B52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539750" y="179388"/>
            <a:ext cx="83343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en typ de titel</a:t>
            </a:r>
            <a:endParaRPr lang="nl-BE" altLang="nl-BE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539750" y="1349375"/>
            <a:ext cx="833437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en typ de tekst</a:t>
            </a:r>
          </a:p>
          <a:p>
            <a:pPr lvl="1"/>
            <a:r>
              <a:rPr lang="nl-NL" altLang="nl-BE" smtClean="0"/>
              <a:t>Tweede niveau</a:t>
            </a:r>
          </a:p>
          <a:p>
            <a:pPr lvl="2"/>
            <a:r>
              <a:rPr lang="nl-NL" altLang="nl-BE" smtClean="0"/>
              <a:t>Derde niveau</a:t>
            </a:r>
          </a:p>
          <a:p>
            <a:pPr lvl="3"/>
            <a:r>
              <a:rPr lang="nl-NL" altLang="nl-BE" smtClean="0"/>
              <a:t>Vierde niveau</a:t>
            </a:r>
          </a:p>
          <a:p>
            <a:pPr lvl="4"/>
            <a:r>
              <a:rPr lang="nl-NL" altLang="nl-BE" smtClean="0"/>
              <a:t>Vijfde niveau</a:t>
            </a:r>
            <a:endParaRPr lang="nl-BE" alt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750" y="6048375"/>
            <a:ext cx="935038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2C3D22-422B-4433-91EC-1F904302A082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5275" y="6048375"/>
            <a:ext cx="1981200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5375" y="6048375"/>
            <a:ext cx="936625" cy="28733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00407A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609831-20B3-441A-9067-A87C729FADA0}" type="slidenum">
              <a:rPr lang="nl-BE" altLang="nl-BE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nl-BE" altLang="nl-BE">
              <a:cs typeface="Arial" panose="020B0604020202020204" pitchFamily="34" charset="0"/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0" y="6408738"/>
            <a:ext cx="9144000" cy="485775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1032" name="Afbeelding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395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ts val="575"/>
        </a:spcBef>
        <a:spcAft>
          <a:spcPct val="0"/>
        </a:spcAft>
        <a:buSzPct val="110000"/>
        <a:buFont typeface="Arial" panose="020B0604020202020204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19138" indent="-360363" algn="l" rtl="0" eaLnBrk="0" fontAlgn="base" hangingPunct="0">
        <a:spcBef>
          <a:spcPts val="575"/>
        </a:spcBef>
        <a:spcAft>
          <a:spcPct val="0"/>
        </a:spcAft>
        <a:buSzPct val="75000"/>
        <a:buFont typeface="Courier New" panose="02070309020205020404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890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79388" algn="l" rtl="0" eaLnBrk="0" fontAlgn="base" hangingPunct="0">
        <a:spcBef>
          <a:spcPts val="375"/>
        </a:spcBef>
        <a:spcAft>
          <a:spcPct val="0"/>
        </a:spcAft>
        <a:buSzPct val="80000"/>
        <a:buFont typeface="Arial" panose="020B0604020202020204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539750" y="179388"/>
            <a:ext cx="83343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en typ de titel</a:t>
            </a:r>
            <a:endParaRPr lang="nl-BE" altLang="nl-BE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539750" y="1349375"/>
            <a:ext cx="833437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en typ de tekst</a:t>
            </a:r>
          </a:p>
          <a:p>
            <a:pPr lvl="1"/>
            <a:r>
              <a:rPr lang="nl-NL" altLang="nl-BE" smtClean="0"/>
              <a:t>Tweede niveau</a:t>
            </a:r>
          </a:p>
          <a:p>
            <a:pPr lvl="2"/>
            <a:r>
              <a:rPr lang="nl-NL" altLang="nl-BE" smtClean="0"/>
              <a:t>Derde niveau</a:t>
            </a:r>
          </a:p>
          <a:p>
            <a:pPr lvl="3"/>
            <a:r>
              <a:rPr lang="nl-NL" altLang="nl-BE" smtClean="0"/>
              <a:t>Vierde niveau</a:t>
            </a:r>
          </a:p>
          <a:p>
            <a:pPr lvl="4"/>
            <a:r>
              <a:rPr lang="nl-NL" altLang="nl-BE" smtClean="0"/>
              <a:t>Vijfde niveau</a:t>
            </a:r>
            <a:endParaRPr lang="nl-BE" alt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750" y="6048375"/>
            <a:ext cx="935038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2C3D22-422B-4433-91EC-1F904302A082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5275" y="6048375"/>
            <a:ext cx="1981200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5375" y="6048375"/>
            <a:ext cx="936625" cy="28733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00407A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609831-20B3-441A-9067-A87C729FADA0}" type="slidenum">
              <a:rPr lang="nl-BE" altLang="nl-BE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nl-BE" altLang="nl-BE">
              <a:cs typeface="Arial" panose="020B0604020202020204" pitchFamily="34" charset="0"/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0" y="6408738"/>
            <a:ext cx="9144000" cy="485775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1032" name="Afbeelding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1804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ts val="575"/>
        </a:spcBef>
        <a:spcAft>
          <a:spcPct val="0"/>
        </a:spcAft>
        <a:buSzPct val="110000"/>
        <a:buFont typeface="Arial" panose="020B0604020202020204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19138" indent="-360363" algn="l" rtl="0" eaLnBrk="0" fontAlgn="base" hangingPunct="0">
        <a:spcBef>
          <a:spcPts val="575"/>
        </a:spcBef>
        <a:spcAft>
          <a:spcPct val="0"/>
        </a:spcAft>
        <a:buSzPct val="75000"/>
        <a:buFont typeface="Courier New" panose="02070309020205020404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890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79388" algn="l" rtl="0" eaLnBrk="0" fontAlgn="base" hangingPunct="0">
        <a:spcBef>
          <a:spcPts val="375"/>
        </a:spcBef>
        <a:spcAft>
          <a:spcPct val="0"/>
        </a:spcAft>
        <a:buSzPct val="80000"/>
        <a:buFont typeface="Arial" panose="020B0604020202020204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539750" y="179388"/>
            <a:ext cx="83343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en typ de titel</a:t>
            </a:r>
            <a:endParaRPr lang="nl-BE" altLang="nl-BE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539750" y="1349375"/>
            <a:ext cx="833437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en typ de tekst</a:t>
            </a:r>
          </a:p>
          <a:p>
            <a:pPr lvl="1"/>
            <a:r>
              <a:rPr lang="nl-NL" altLang="nl-BE" smtClean="0"/>
              <a:t>Tweede niveau</a:t>
            </a:r>
          </a:p>
          <a:p>
            <a:pPr lvl="2"/>
            <a:r>
              <a:rPr lang="nl-NL" altLang="nl-BE" smtClean="0"/>
              <a:t>Derde niveau</a:t>
            </a:r>
          </a:p>
          <a:p>
            <a:pPr lvl="3"/>
            <a:r>
              <a:rPr lang="nl-NL" altLang="nl-BE" smtClean="0"/>
              <a:t>Vierde niveau</a:t>
            </a:r>
          </a:p>
          <a:p>
            <a:pPr lvl="4"/>
            <a:r>
              <a:rPr lang="nl-NL" altLang="nl-BE" smtClean="0"/>
              <a:t>Vijfde niveau</a:t>
            </a:r>
            <a:endParaRPr lang="nl-BE" alt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750" y="6048375"/>
            <a:ext cx="935038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2C3D22-422B-4433-91EC-1F904302A082}" type="datetimeFigureOut">
              <a:rPr lang="nl-BE"/>
              <a:pPr>
                <a:defRPr/>
              </a:pPr>
              <a:t>21/03/2017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5275" y="6048375"/>
            <a:ext cx="1981200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5375" y="6048375"/>
            <a:ext cx="936625" cy="28733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00407A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609831-20B3-441A-9067-A87C729FADA0}" type="slidenum">
              <a:rPr lang="nl-BE" altLang="nl-BE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nl-BE" altLang="nl-BE">
              <a:cs typeface="Arial" panose="020B0604020202020204" pitchFamily="34" charset="0"/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0" y="6408738"/>
            <a:ext cx="9144000" cy="485775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FFFFFF"/>
              </a:solidFill>
            </a:endParaRPr>
          </a:p>
        </p:txBody>
      </p:sp>
      <p:pic>
        <p:nvPicPr>
          <p:cNvPr id="1032" name="Afbeelding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09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52BDEC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ts val="575"/>
        </a:spcBef>
        <a:spcAft>
          <a:spcPct val="0"/>
        </a:spcAft>
        <a:buSzPct val="110000"/>
        <a:buFont typeface="Arial" panose="020B0604020202020204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19138" indent="-360363" algn="l" rtl="0" eaLnBrk="0" fontAlgn="base" hangingPunct="0">
        <a:spcBef>
          <a:spcPts val="575"/>
        </a:spcBef>
        <a:spcAft>
          <a:spcPct val="0"/>
        </a:spcAft>
        <a:buSzPct val="75000"/>
        <a:buFont typeface="Courier New" panose="02070309020205020404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890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79388" algn="l" rtl="0" eaLnBrk="0" fontAlgn="base" hangingPunct="0">
        <a:spcBef>
          <a:spcPts val="375"/>
        </a:spcBef>
        <a:spcAft>
          <a:spcPct val="0"/>
        </a:spcAft>
        <a:buSzPct val="80000"/>
        <a:buFont typeface="Arial" panose="020B0604020202020204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alpha val="41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00">
              <a:solidFill>
                <a:srgbClr val="FFFFFF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  <p:sp>
        <p:nvSpPr>
          <p:cNvPr id="10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8244512" y="6390680"/>
            <a:ext cx="936000" cy="206672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002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3.jp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4.png"/><Relationship Id="rId7" Type="http://schemas.openxmlformats.org/officeDocument/2006/relationships/image" Target="../media/image29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hart" Target="../charts/chart5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10" Type="http://schemas.openxmlformats.org/officeDocument/2006/relationships/image" Target="../media/image8.png"/><Relationship Id="rId4" Type="http://schemas.openxmlformats.org/officeDocument/2006/relationships/image" Target="../media/image36.jp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6" Type="http://schemas.openxmlformats.org/officeDocument/2006/relationships/chart" Target="../charts/chart6.xml"/><Relationship Id="rId5" Type="http://schemas.openxmlformats.org/officeDocument/2006/relationships/hyperlink" Target="http://wis.kuleuven.be/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8.png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10" Type="http://schemas.openxmlformats.org/officeDocument/2006/relationships/image" Target="../media/image8.png"/><Relationship Id="rId4" Type="http://schemas.openxmlformats.org/officeDocument/2006/relationships/image" Target="../media/image46.jpe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image" Target="../media/image14.pn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8.png"/><Relationship Id="rId4" Type="http://schemas.openxmlformats.org/officeDocument/2006/relationships/image" Target="../media/image58.jpe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hart" Target="../charts/char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131840" y="2997152"/>
            <a:ext cx="5760640" cy="1800000"/>
          </a:xfrm>
        </p:spPr>
        <p:txBody>
          <a:bodyPr anchor="ctr"/>
          <a:lstStyle/>
          <a:p>
            <a:pPr>
              <a:spcBef>
                <a:spcPts val="2400"/>
              </a:spcBef>
            </a:pPr>
            <a:r>
              <a:rPr lang="nl-BE" dirty="0" err="1" smtClean="0"/>
              <a:t>Faculty</a:t>
            </a:r>
            <a:r>
              <a:rPr lang="nl-BE" dirty="0" smtClean="0"/>
              <a:t> of </a:t>
            </a:r>
            <a:r>
              <a:rPr lang="nl-BE" dirty="0" err="1" smtClean="0"/>
              <a:t>Science</a:t>
            </a:r>
            <a:r>
              <a:rPr lang="nl-BE" dirty="0" smtClean="0"/>
              <a:t/>
            </a:r>
            <a:br>
              <a:rPr lang="nl-BE" dirty="0" smtClean="0"/>
            </a:br>
            <a:endParaRPr lang="nl-BE" sz="22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17032"/>
            <a:ext cx="314694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9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547" y="2670283"/>
            <a:ext cx="4731525" cy="3423013"/>
          </a:xfrm>
        </p:spPr>
        <p:txBody>
          <a:bodyPr/>
          <a:lstStyle/>
          <a:p>
            <a:pPr>
              <a:buClr>
                <a:srgbClr val="FF0000"/>
              </a:buClr>
              <a:buSzPct val="120000"/>
            </a:pPr>
            <a:r>
              <a:rPr lang="nl-BE" dirty="0" smtClean="0"/>
              <a:t>~ 32 </a:t>
            </a:r>
            <a:r>
              <a:rPr lang="nl-BE" dirty="0" err="1" smtClean="0"/>
              <a:t>faculty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 smtClean="0"/>
          </a:p>
          <a:p>
            <a:pPr>
              <a:buClr>
                <a:schemeClr val="tx2"/>
              </a:buClr>
              <a:buSzPct val="120000"/>
            </a:pPr>
            <a:r>
              <a:rPr lang="nl-BE" dirty="0" smtClean="0"/>
              <a:t>~ 220 </a:t>
            </a:r>
            <a:r>
              <a:rPr lang="nl-BE" dirty="0" err="1" smtClean="0"/>
              <a:t>scientists</a:t>
            </a:r>
            <a:r>
              <a:rPr lang="nl-BE" dirty="0" smtClean="0"/>
              <a:t> </a:t>
            </a:r>
            <a:br>
              <a:rPr lang="nl-BE" dirty="0" smtClean="0"/>
            </a:br>
            <a:r>
              <a:rPr lang="nl-BE" dirty="0" smtClean="0"/>
              <a:t>(PhD-</a:t>
            </a:r>
            <a:r>
              <a:rPr lang="nl-BE" dirty="0" err="1" smtClean="0"/>
              <a:t>students</a:t>
            </a:r>
            <a:r>
              <a:rPr lang="nl-BE" dirty="0" smtClean="0"/>
              <a:t> &amp;</a:t>
            </a:r>
            <a:br>
              <a:rPr lang="nl-BE" dirty="0" smtClean="0"/>
            </a:br>
            <a:r>
              <a:rPr lang="nl-BE" dirty="0" smtClean="0"/>
              <a:t>postdocs)</a:t>
            </a:r>
          </a:p>
          <a:p>
            <a:pPr>
              <a:buClr>
                <a:srgbClr val="FFC000"/>
              </a:buClr>
              <a:buSzPct val="120000"/>
            </a:pPr>
            <a:r>
              <a:rPr lang="nl-BE" dirty="0" smtClean="0"/>
              <a:t>~ 36 </a:t>
            </a:r>
            <a:r>
              <a:rPr lang="nl-BE" dirty="0" err="1" smtClean="0"/>
              <a:t>technical</a:t>
            </a:r>
            <a:r>
              <a:rPr lang="nl-BE" dirty="0" smtClean="0"/>
              <a:t> &amp;</a:t>
            </a:r>
            <a:br>
              <a:rPr lang="nl-BE" dirty="0" smtClean="0"/>
            </a:br>
            <a:r>
              <a:rPr lang="nl-BE" dirty="0" err="1" smtClean="0"/>
              <a:t>administrative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 smtClean="0"/>
          </a:p>
          <a:p>
            <a:endParaRPr lang="nl-BE" dirty="0"/>
          </a:p>
        </p:txBody>
      </p:sp>
      <p:pic>
        <p:nvPicPr>
          <p:cNvPr id="26" name="Picture 2" descr="C:\Users\margriet.vanbael\AppData\Local\Microsoft\Windows\Temporary Internet Files\Content.Outlook\5HIARAL8\KULEUVEN_CMYK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8000"/>
            <a:ext cx="1512200" cy="5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10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3185" y="5309611"/>
            <a:ext cx="3105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>
                <a:solidFill>
                  <a:srgbClr val="52BDEC"/>
                </a:solidFill>
              </a:rPr>
              <a:t>chem.kuleuven.be</a:t>
            </a:r>
            <a:endParaRPr lang="nl-BE" sz="2800" u="sng" dirty="0">
              <a:solidFill>
                <a:srgbClr val="52BD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39" y="1916832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>
                <a:solidFill>
                  <a:srgbClr val="00407A"/>
                </a:solidFill>
                <a:cs typeface="Arial" pitchFamily="34" charset="0"/>
              </a:rPr>
              <a:t>Facts &amp; Figures</a:t>
            </a:r>
            <a:endParaRPr lang="en-US" sz="2400" b="1">
              <a:solidFill>
                <a:srgbClr val="00407A"/>
              </a:solidFill>
              <a:cs typeface="Arial" pitchFamily="34" charset="0"/>
            </a:endParaRPr>
          </a:p>
        </p:txBody>
      </p:sp>
      <p:graphicFrame>
        <p:nvGraphicFramePr>
          <p:cNvPr id="7" name="Chart 6"/>
          <p:cNvGraphicFramePr/>
          <p:nvPr>
            <p:extLst/>
          </p:nvPr>
        </p:nvGraphicFramePr>
        <p:xfrm>
          <a:off x="3912096" y="2276872"/>
          <a:ext cx="5231904" cy="3365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itle 1"/>
          <p:cNvSpPr txBox="1">
            <a:spLocks/>
          </p:cNvSpPr>
          <p:nvPr/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dirty="0" smtClean="0"/>
              <a:t>Department of Chemistry</a:t>
            </a:r>
            <a:endParaRPr lang="nl-BE" dirty="0"/>
          </a:p>
        </p:txBody>
      </p:sp>
      <p:sp>
        <p:nvSpPr>
          <p:cNvPr id="17" name="TextBox 23"/>
          <p:cNvSpPr txBox="1"/>
          <p:nvPr/>
        </p:nvSpPr>
        <p:spPr>
          <a:xfrm>
            <a:off x="3910644" y="6416949"/>
            <a:ext cx="2467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srgbClr val="FFFFFF"/>
                </a:solidFill>
              </a:rPr>
              <a:t>Department </a:t>
            </a:r>
            <a:r>
              <a:rPr lang="nl-BE" sz="1600" dirty="0" smtClean="0">
                <a:solidFill>
                  <a:srgbClr val="FFFFFF"/>
                </a:solidFill>
              </a:rPr>
              <a:t>of Chemistry</a:t>
            </a:r>
            <a:endParaRPr lang="en-US" sz="1600" dirty="0">
              <a:solidFill>
                <a:srgbClr val="FFFFFF"/>
              </a:solidFill>
            </a:endParaRPr>
          </a:p>
        </p:txBody>
      </p:sp>
      <p:graphicFrame>
        <p:nvGraphicFramePr>
          <p:cNvPr id="14" name="Grafiek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3120490"/>
              </p:ext>
            </p:extLst>
          </p:nvPr>
        </p:nvGraphicFramePr>
        <p:xfrm>
          <a:off x="4242048" y="1825660"/>
          <a:ext cx="4572000" cy="2753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Grafiek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2154603"/>
              </p:ext>
            </p:extLst>
          </p:nvPr>
        </p:nvGraphicFramePr>
        <p:xfrm>
          <a:off x="3864155" y="19888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48" y="6005333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8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3277" y="180000"/>
            <a:ext cx="8334000" cy="90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mtClean="0"/>
              <a:t>Education programs</a:t>
            </a:r>
            <a:endParaRPr lang="nl-BE" dirty="0"/>
          </a:p>
        </p:txBody>
      </p:sp>
      <p:grpSp>
        <p:nvGrpSpPr>
          <p:cNvPr id="9" name="Group 8"/>
          <p:cNvGrpSpPr/>
          <p:nvPr/>
        </p:nvGrpSpPr>
        <p:grpSpPr>
          <a:xfrm>
            <a:off x="395535" y="1373777"/>
            <a:ext cx="8208913" cy="830997"/>
            <a:chOff x="540000" y="1089509"/>
            <a:chExt cx="2719832" cy="1030805"/>
          </a:xfrm>
        </p:grpSpPr>
        <p:sp>
          <p:nvSpPr>
            <p:cNvPr id="8" name="Rounded Rectangle 7"/>
            <p:cNvSpPr/>
            <p:nvPr/>
          </p:nvSpPr>
          <p:spPr>
            <a:xfrm>
              <a:off x="540000" y="1089509"/>
              <a:ext cx="2719832" cy="852273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40000" y="1089509"/>
              <a:ext cx="1422970" cy="1030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600" dirty="0" smtClean="0">
                  <a:solidFill>
                    <a:prstClr val="black"/>
                  </a:solidFill>
                </a:rPr>
                <a:t>BACHELOR in Chemistry</a:t>
              </a:r>
            </a:p>
            <a:p>
              <a:r>
                <a:rPr lang="nl-BE" sz="1600" dirty="0" smtClean="0">
                  <a:solidFill>
                    <a:prstClr val="black"/>
                  </a:solidFill>
                </a:rPr>
                <a:t>BACHELOR in Biochemistry </a:t>
              </a:r>
              <a:r>
                <a:rPr lang="nl-BE" altLang="nl-BE" sz="1600" dirty="0">
                  <a:solidFill>
                    <a:prstClr val="black"/>
                  </a:solidFill>
                </a:rPr>
                <a:t>&amp;</a:t>
              </a:r>
              <a:r>
                <a:rPr lang="nl-BE" sz="1600" dirty="0" smtClean="0">
                  <a:solidFill>
                    <a:prstClr val="black"/>
                  </a:solidFill>
                </a:rPr>
                <a:t> </a:t>
              </a:r>
              <a:r>
                <a:rPr lang="nl-BE" sz="1600" dirty="0" err="1" smtClean="0">
                  <a:solidFill>
                    <a:prstClr val="black"/>
                  </a:solidFill>
                </a:rPr>
                <a:t>Biotechnology</a:t>
              </a:r>
              <a:endParaRPr lang="nl-BE" sz="1600" dirty="0" smtClean="0">
                <a:solidFill>
                  <a:prstClr val="black"/>
                </a:solidFill>
              </a:endParaRPr>
            </a:p>
            <a:p>
              <a:endParaRPr lang="nl-BE" sz="1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5536" y="3463798"/>
            <a:ext cx="8560871" cy="2052800"/>
            <a:chOff x="395536" y="2060848"/>
            <a:chExt cx="8560871" cy="1656184"/>
          </a:xfrm>
        </p:grpSpPr>
        <p:sp>
          <p:nvSpPr>
            <p:cNvPr id="10" name="Rounded Rectangle 9"/>
            <p:cNvSpPr/>
            <p:nvPr/>
          </p:nvSpPr>
          <p:spPr>
            <a:xfrm>
              <a:off x="395536" y="2060848"/>
              <a:ext cx="8208913" cy="1656184"/>
            </a:xfrm>
            <a:prstGeom prst="roundRect">
              <a:avLst>
                <a:gd name="adj" fmla="val 5838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95536" y="2167695"/>
              <a:ext cx="8560871" cy="1465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nl-BE" altLang="nl-BE" sz="1600" dirty="0">
                  <a:solidFill>
                    <a:prstClr val="black"/>
                  </a:solidFill>
                </a:rPr>
                <a:t>MASTER 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of Chemistry 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</a:t>
              </a:r>
              <a:r>
                <a:rPr lang="nl-BE" altLang="nl-BE" sz="1600" dirty="0">
                  <a:solidFill>
                    <a:prstClr val="black"/>
                  </a:solidFill>
                </a:rPr>
                <a:t>of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Biophysics</a:t>
              </a:r>
              <a:r>
                <a:rPr lang="nl-BE" altLang="nl-BE" sz="1600" dirty="0">
                  <a:solidFill>
                    <a:prstClr val="black"/>
                  </a:solidFill>
                </a:rPr>
                <a:t>, Biochemistry &amp;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Biotechnology</a:t>
              </a:r>
              <a:endParaRPr lang="nl-BE" altLang="nl-BE" sz="1600" dirty="0" smtClean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of Nanoscience </a:t>
              </a:r>
              <a:r>
                <a:rPr lang="nl-BE" altLang="nl-BE" sz="1600" dirty="0">
                  <a:solidFill>
                    <a:prstClr val="black"/>
                  </a:solidFill>
                </a:rPr>
                <a:t>&amp;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Nanotechnology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</a:t>
              </a:r>
            </a:p>
            <a:p>
              <a:pPr>
                <a:spcBef>
                  <a:spcPct val="0"/>
                </a:spcBef>
                <a:defRPr/>
              </a:pPr>
              <a:endParaRPr lang="nl-BE" altLang="nl-BE" sz="1600" dirty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Erasmus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mundus</a:t>
              </a:r>
              <a:endParaRPr lang="nl-BE" altLang="nl-BE" sz="1600" dirty="0" smtClean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>
                  <a:solidFill>
                    <a:prstClr val="black"/>
                  </a:solidFill>
                </a:rPr>
                <a:t>MASTER of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Theoretical</a:t>
              </a:r>
              <a:r>
                <a:rPr lang="nl-BE" altLang="nl-BE" sz="1600" dirty="0">
                  <a:solidFill>
                    <a:prstClr val="black"/>
                  </a:solidFill>
                </a:rPr>
                <a:t> Chemistry &amp;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Computational</a:t>
              </a:r>
              <a:r>
                <a:rPr lang="nl-BE" altLang="nl-BE" sz="1600" dirty="0">
                  <a:solidFill>
                    <a:prstClr val="black"/>
                  </a:solidFill>
                </a:rPr>
                <a:t>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Modelling</a:t>
              </a:r>
              <a:endParaRPr lang="nl-BE" altLang="nl-BE" sz="1600" dirty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of Nanoscience </a:t>
              </a:r>
              <a:r>
                <a:rPr lang="nl-BE" altLang="nl-BE" sz="1600" dirty="0">
                  <a:solidFill>
                    <a:prstClr val="black"/>
                  </a:solidFill>
                </a:rPr>
                <a:t>&amp;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Nanotechnology</a:t>
              </a:r>
              <a:r>
                <a:rPr lang="nl-BE" altLang="nl-BE" sz="1600" dirty="0">
                  <a:solidFill>
                    <a:prstClr val="black"/>
                  </a:solidFill>
                </a:rPr>
                <a:t> 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</a:t>
              </a:r>
              <a:endParaRPr lang="nl-BE" altLang="nl-BE" sz="1600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11</a:t>
            </a:fld>
            <a:endParaRPr lang="nl-BE" dirty="0"/>
          </a:p>
        </p:txBody>
      </p:sp>
      <p:sp>
        <p:nvSpPr>
          <p:cNvPr id="18" name="TextBox 17"/>
          <p:cNvSpPr txBox="1"/>
          <p:nvPr/>
        </p:nvSpPr>
        <p:spPr>
          <a:xfrm>
            <a:off x="3266320" y="6428075"/>
            <a:ext cx="2467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Department of 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Chemistry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895" y="3201167"/>
            <a:ext cx="2682855" cy="2604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895" y="705969"/>
            <a:ext cx="2682855" cy="20055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77" y="6045412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9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240807"/>
            <a:ext cx="8334000" cy="900000"/>
          </a:xfrm>
        </p:spPr>
        <p:txBody>
          <a:bodyPr anchor="ctr">
            <a:normAutofit/>
          </a:bodyPr>
          <a:lstStyle/>
          <a:p>
            <a:r>
              <a:rPr lang="nl-BE" dirty="0" smtClean="0"/>
              <a:t>Research </a:t>
            </a:r>
            <a:r>
              <a:rPr lang="nl-BE" dirty="0" err="1" smtClean="0"/>
              <a:t>areas</a:t>
            </a:r>
            <a:r>
              <a:rPr lang="nl-BE" dirty="0" smtClean="0"/>
              <a:t>  </a:t>
            </a:r>
            <a:endParaRPr lang="nl-BE" dirty="0"/>
          </a:p>
        </p:txBody>
      </p:sp>
      <p:pic>
        <p:nvPicPr>
          <p:cNvPr id="22" name="Picture 6" descr="C:\Users\margriet.vanbael\Documents\ONDERWIJS\HIR Conceptuele Natuurkunde KUL\Pearson\KULEUVEN_CMYK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5818"/>
            <a:ext cx="1512000" cy="53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12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7" name="Rechthoek 36"/>
          <p:cNvSpPr/>
          <p:nvPr/>
        </p:nvSpPr>
        <p:spPr>
          <a:xfrm>
            <a:off x="174663" y="791404"/>
            <a:ext cx="29796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Molecular and Synthetic Biology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Biomolecular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Network Dynamics </a:t>
            </a:r>
            <a:endParaRPr lang="en-GB" sz="14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tabLst>
                <a:tab pos="457200" algn="l"/>
              </a:tabLst>
            </a:pPr>
            <a:r>
              <a:rPr lang="en-GB" sz="1400" dirty="0" err="1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Biomolecular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Architecture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Biomolecular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Modelling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Nanopore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Devices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Thrombosis Research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</p:txBody>
      </p:sp>
      <p:sp>
        <p:nvSpPr>
          <p:cNvPr id="38" name="Rechthoek 37"/>
          <p:cNvSpPr/>
          <p:nvPr/>
        </p:nvSpPr>
        <p:spPr>
          <a:xfrm>
            <a:off x="2354884" y="2869306"/>
            <a:ext cx="31173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Comp. Molecular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Science and 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Materials</a:t>
            </a: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Comp. Coordination 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Chemistry</a:t>
            </a: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Comp. Inorganic chemistry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Nano-Engineered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 Films</a:t>
            </a:r>
            <a:endParaRPr lang="nl-BE" sz="1400" dirty="0">
              <a:solidFill>
                <a:prstClr val="black"/>
              </a:solidFill>
            </a:endParaRPr>
          </a:p>
          <a:p>
            <a:pPr>
              <a:tabLst>
                <a:tab pos="457200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Theory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Nanomaterials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Reaction Kinetics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</p:txBody>
      </p:sp>
      <p:sp>
        <p:nvSpPr>
          <p:cNvPr id="39" name="Rechthoek 38"/>
          <p:cNvSpPr/>
          <p:nvPr/>
        </p:nvSpPr>
        <p:spPr>
          <a:xfrm>
            <a:off x="5735207" y="457405"/>
            <a:ext cx="29773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Heterocyclic and Medicinal Chemistry 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Intensified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Synthetic Methodology 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Bioinorganic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Chemistry </a:t>
            </a:r>
            <a:endParaRPr lang="en-GB" sz="14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Inorganic Chemistry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Interface </a:t>
            </a:r>
            <a:endParaRPr lang="nl-BE" sz="1400" dirty="0">
              <a:solidFill>
                <a:prstClr val="black"/>
              </a:solidFill>
            </a:endParaRPr>
          </a:p>
        </p:txBody>
      </p:sp>
      <p:sp>
        <p:nvSpPr>
          <p:cNvPr id="40" name="Rechthoek 39"/>
          <p:cNvSpPr/>
          <p:nvPr/>
        </p:nvSpPr>
        <p:spPr>
          <a:xfrm>
            <a:off x="42775" y="4787152"/>
            <a:ext cx="3302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sz="1400" dirty="0" err="1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Plasmonics</a:t>
            </a:r>
            <a:endParaRPr lang="nl-BE" sz="1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</a:t>
            </a:r>
            <a:r>
              <a:rPr lang="en-GB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Nanochemistry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Photochemistry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Spectroscopy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Molecular Electronics and 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Photonics</a:t>
            </a:r>
          </a:p>
          <a:p>
            <a:pPr>
              <a:tabLst>
                <a:tab pos="457200" algn="l"/>
              </a:tabLst>
            </a:pPr>
            <a:r>
              <a:rPr lang="en-GB" sz="1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Nanoscopy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Single Molecule Detection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</p:txBody>
      </p:sp>
      <p:sp>
        <p:nvSpPr>
          <p:cNvPr id="41" name="Rechthoek 40"/>
          <p:cNvSpPr/>
          <p:nvPr/>
        </p:nvSpPr>
        <p:spPr>
          <a:xfrm>
            <a:off x="6005539" y="4888672"/>
            <a:ext cx="295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Chemistry of 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Polymers</a:t>
            </a: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 of Organic Materials</a:t>
            </a:r>
            <a:endParaRPr lang="nl-BE" sz="1400" dirty="0">
              <a:solidFill>
                <a:prstClr val="black"/>
              </a:solidFill>
            </a:endParaRPr>
          </a:p>
          <a:p>
            <a:pPr>
              <a:tabLst>
                <a:tab pos="457200" algn="l"/>
              </a:tabLst>
            </a:pP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Macromolecular </a:t>
            </a: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Structures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>
              <a:tabLst>
                <a:tab pos="457200" algn="l"/>
              </a:tabLst>
            </a:pPr>
            <a:r>
              <a:rPr lang="en-GB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Polymer </a:t>
            </a:r>
            <a:r>
              <a:rPr lang="en-GB" sz="14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Synthesis</a:t>
            </a:r>
            <a:endParaRPr lang="nl-BE" sz="1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Symbol" panose="05050102010706020507" pitchFamily="18" charset="2"/>
            </a:endParaRPr>
          </a:p>
        </p:txBody>
      </p:sp>
      <p:pic>
        <p:nvPicPr>
          <p:cNvPr id="43" name="Afbeelding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3631524"/>
            <a:ext cx="1858631" cy="114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220" y="2904486"/>
            <a:ext cx="1971524" cy="1137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" name="Afbeelding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7809" y="4756775"/>
            <a:ext cx="1967803" cy="1486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" name="Afbeelding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9980" y="791404"/>
            <a:ext cx="1962958" cy="1423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" name="Afbeelding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1337" y="1683850"/>
            <a:ext cx="1860663" cy="14252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9" name="TextBox 17"/>
          <p:cNvSpPr txBox="1"/>
          <p:nvPr/>
        </p:nvSpPr>
        <p:spPr>
          <a:xfrm>
            <a:off x="3616826" y="6451749"/>
            <a:ext cx="2467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Department of 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Chemistry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3" name="Rechthoek 32"/>
          <p:cNvSpPr/>
          <p:nvPr/>
        </p:nvSpPr>
        <p:spPr>
          <a:xfrm>
            <a:off x="2688684" y="1768866"/>
            <a:ext cx="19678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/>
              <a:t>Biochemistry, </a:t>
            </a:r>
            <a:r>
              <a:rPr lang="en-US" sz="1200" b="1" dirty="0" smtClean="0"/>
              <a:t>Molecular</a:t>
            </a:r>
          </a:p>
          <a:p>
            <a:r>
              <a:rPr lang="en-US" sz="1200" b="1" dirty="0" smtClean="0"/>
              <a:t> </a:t>
            </a:r>
            <a:r>
              <a:rPr lang="en-US" sz="1200" b="1" dirty="0"/>
              <a:t>and Structural Biology</a:t>
            </a:r>
          </a:p>
        </p:txBody>
      </p:sp>
      <p:sp>
        <p:nvSpPr>
          <p:cNvPr id="34" name="Rechthoek 33"/>
          <p:cNvSpPr/>
          <p:nvPr/>
        </p:nvSpPr>
        <p:spPr>
          <a:xfrm>
            <a:off x="383360" y="3516173"/>
            <a:ext cx="1805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Quantum Chemistry </a:t>
            </a:r>
            <a:endParaRPr lang="en-US" sz="1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Physical 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Chemistry</a:t>
            </a:r>
          </a:p>
        </p:txBody>
      </p:sp>
      <p:sp>
        <p:nvSpPr>
          <p:cNvPr id="35" name="Rechthoek 34"/>
          <p:cNvSpPr/>
          <p:nvPr/>
        </p:nvSpPr>
        <p:spPr>
          <a:xfrm>
            <a:off x="3386156" y="5809726"/>
            <a:ext cx="19685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Molecular Imaging and Photonics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2" name="Tekstvak 31"/>
          <p:cNvSpPr txBox="1"/>
          <p:nvPr/>
        </p:nvSpPr>
        <p:spPr>
          <a:xfrm>
            <a:off x="5555345" y="2585487"/>
            <a:ext cx="186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b="1" dirty="0" err="1" smtClean="0">
                <a:solidFill>
                  <a:schemeClr val="bg1"/>
                </a:solidFill>
              </a:rPr>
              <a:t>Molecular</a:t>
            </a:r>
            <a:r>
              <a:rPr lang="nl-BE" sz="1200" b="1" dirty="0" smtClean="0">
                <a:solidFill>
                  <a:schemeClr val="bg1"/>
                </a:solidFill>
              </a:rPr>
              <a:t> Design </a:t>
            </a:r>
            <a:r>
              <a:rPr lang="nl-BE" sz="1200" b="1" dirty="0" err="1" smtClean="0">
                <a:solidFill>
                  <a:schemeClr val="bg1"/>
                </a:solidFill>
              </a:rPr>
              <a:t>and</a:t>
            </a:r>
            <a:r>
              <a:rPr lang="nl-BE" sz="1200" b="1" dirty="0" smtClean="0">
                <a:solidFill>
                  <a:schemeClr val="bg1"/>
                </a:solidFill>
              </a:rPr>
              <a:t> </a:t>
            </a:r>
            <a:r>
              <a:rPr lang="nl-BE" sz="1200" b="1" dirty="0" err="1" smtClean="0">
                <a:solidFill>
                  <a:schemeClr val="bg1"/>
                </a:solidFill>
              </a:rPr>
              <a:t>Synthesis</a:t>
            </a:r>
            <a:endParaRPr lang="nl-BE" sz="1200" b="1" dirty="0">
              <a:solidFill>
                <a:schemeClr val="bg1"/>
              </a:solidFill>
            </a:endParaRPr>
          </a:p>
        </p:txBody>
      </p:sp>
      <p:sp>
        <p:nvSpPr>
          <p:cNvPr id="36" name="Rechthoek 35"/>
          <p:cNvSpPr/>
          <p:nvPr/>
        </p:nvSpPr>
        <p:spPr>
          <a:xfrm>
            <a:off x="6362029" y="4325487"/>
            <a:ext cx="1558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Polymer </a:t>
            </a:r>
            <a:r>
              <a:rPr lang="en-US" sz="1200" b="1" dirty="0" smtClean="0">
                <a:solidFill>
                  <a:schemeClr val="bg1"/>
                </a:solidFill>
              </a:rPr>
              <a:t>chemistry</a:t>
            </a:r>
          </a:p>
          <a:p>
            <a:r>
              <a:rPr lang="en-US" sz="1200" b="1" dirty="0" smtClean="0">
                <a:solidFill>
                  <a:schemeClr val="bg1"/>
                </a:solidFill>
              </a:rPr>
              <a:t> and -</a:t>
            </a:r>
            <a:r>
              <a:rPr lang="en-US" sz="1200" b="1" dirty="0">
                <a:solidFill>
                  <a:schemeClr val="bg1"/>
                </a:solidFill>
              </a:rPr>
              <a:t>materials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20" y="5989774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547" y="2670283"/>
            <a:ext cx="4731525" cy="3423013"/>
          </a:xfrm>
        </p:spPr>
        <p:txBody>
          <a:bodyPr/>
          <a:lstStyle/>
          <a:p>
            <a:pPr>
              <a:buClr>
                <a:srgbClr val="FF0000"/>
              </a:buClr>
              <a:buSzPct val="120000"/>
            </a:pPr>
            <a:r>
              <a:rPr lang="nl-BE" dirty="0" smtClean="0"/>
              <a:t>~ 39 </a:t>
            </a:r>
            <a:r>
              <a:rPr lang="nl-BE" dirty="0" err="1" smtClean="0"/>
              <a:t>faculty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 smtClean="0"/>
          </a:p>
          <a:p>
            <a:pPr>
              <a:buClr>
                <a:schemeClr val="tx2"/>
              </a:buClr>
              <a:buSzPct val="120000"/>
            </a:pPr>
            <a:r>
              <a:rPr lang="nl-BE" dirty="0" smtClean="0"/>
              <a:t>~ 109 scientists </a:t>
            </a:r>
            <a:br>
              <a:rPr lang="nl-BE" dirty="0" smtClean="0"/>
            </a:br>
            <a:r>
              <a:rPr lang="nl-BE" dirty="0" smtClean="0"/>
              <a:t>(PhD-</a:t>
            </a:r>
            <a:r>
              <a:rPr lang="nl-BE" dirty="0" err="1" smtClean="0"/>
              <a:t>students</a:t>
            </a:r>
            <a:r>
              <a:rPr lang="nl-BE" dirty="0" smtClean="0"/>
              <a:t> &amp;</a:t>
            </a:r>
            <a:br>
              <a:rPr lang="nl-BE" dirty="0" smtClean="0"/>
            </a:br>
            <a:r>
              <a:rPr lang="nl-BE" dirty="0" smtClean="0"/>
              <a:t>postdocs)</a:t>
            </a:r>
          </a:p>
          <a:p>
            <a:pPr>
              <a:buClr>
                <a:srgbClr val="FFC000"/>
              </a:buClr>
              <a:buSzPct val="120000"/>
            </a:pPr>
            <a:r>
              <a:rPr lang="nl-BE" dirty="0" smtClean="0"/>
              <a:t>~ 28 </a:t>
            </a:r>
            <a:r>
              <a:rPr lang="nl-BE" dirty="0" err="1" smtClean="0"/>
              <a:t>technical</a:t>
            </a:r>
            <a:r>
              <a:rPr lang="nl-BE" dirty="0" smtClean="0"/>
              <a:t> &amp;</a:t>
            </a:r>
            <a:br>
              <a:rPr lang="nl-BE" dirty="0" smtClean="0"/>
            </a:br>
            <a:r>
              <a:rPr lang="nl-BE" dirty="0" err="1" smtClean="0"/>
              <a:t>administrative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 smtClean="0"/>
          </a:p>
          <a:p>
            <a:endParaRPr lang="nl-BE" dirty="0"/>
          </a:p>
        </p:txBody>
      </p:sp>
      <p:pic>
        <p:nvPicPr>
          <p:cNvPr id="26" name="Picture 2" descr="C:\Users\margriet.vanbael\AppData\Local\Microsoft\Windows\Temporary Internet Files\Content.Outlook\5HIARAL8\KULEUVEN_CMYK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8000"/>
            <a:ext cx="1512200" cy="5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13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6539" y="5271574"/>
            <a:ext cx="2865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>
                <a:solidFill>
                  <a:srgbClr val="52BDEC"/>
                </a:solidFill>
              </a:rPr>
              <a:t>aow.kuleuven.be</a:t>
            </a:r>
            <a:endParaRPr lang="nl-BE" sz="2800" u="sng" dirty="0">
              <a:solidFill>
                <a:srgbClr val="52BD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39" y="1916832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>
                <a:solidFill>
                  <a:srgbClr val="00407A"/>
                </a:solidFill>
                <a:cs typeface="Arial" pitchFamily="34" charset="0"/>
              </a:rPr>
              <a:t>Facts &amp; Figures</a:t>
            </a:r>
            <a:endParaRPr lang="en-US" sz="2400" b="1">
              <a:solidFill>
                <a:srgbClr val="00407A"/>
              </a:solidFill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7672" y="6465470"/>
            <a:ext cx="4689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Department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of 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Earth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and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Environmental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 Sciences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dirty="0" err="1"/>
              <a:t>Department</a:t>
            </a:r>
            <a:r>
              <a:rPr lang="nl-BE" dirty="0"/>
              <a:t> of </a:t>
            </a:r>
            <a:r>
              <a:rPr lang="nl-BE" dirty="0" smtClean="0"/>
              <a:t>Earth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Environmental</a:t>
            </a:r>
            <a:r>
              <a:rPr lang="nl-BE" dirty="0" smtClean="0"/>
              <a:t> Sciences</a:t>
            </a:r>
            <a:endParaRPr lang="nl-BE" dirty="0"/>
          </a:p>
        </p:txBody>
      </p:sp>
      <p:graphicFrame>
        <p:nvGraphicFramePr>
          <p:cNvPr id="10" name="Grafiek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773000"/>
              </p:ext>
            </p:extLst>
          </p:nvPr>
        </p:nvGraphicFramePr>
        <p:xfrm>
          <a:off x="3672512" y="2060848"/>
          <a:ext cx="5075952" cy="3060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Rechthoek 4"/>
          <p:cNvSpPr/>
          <p:nvPr/>
        </p:nvSpPr>
        <p:spPr>
          <a:xfrm>
            <a:off x="5464204" y="3591272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dirty="0"/>
              <a:t>PhD</a:t>
            </a:r>
          </a:p>
        </p:txBody>
      </p:sp>
      <p:sp>
        <p:nvSpPr>
          <p:cNvPr id="13" name="Rechthoek 12"/>
          <p:cNvSpPr/>
          <p:nvPr/>
        </p:nvSpPr>
        <p:spPr>
          <a:xfrm>
            <a:off x="5652120" y="2193831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dirty="0" smtClean="0"/>
              <a:t>Post-</a:t>
            </a:r>
          </a:p>
          <a:p>
            <a:r>
              <a:rPr lang="nl-BE" dirty="0" err="1" smtClean="0"/>
              <a:t>doc</a:t>
            </a:r>
            <a:endParaRPr lang="nl-BE" dirty="0"/>
          </a:p>
        </p:txBody>
      </p:sp>
      <p:sp>
        <p:nvSpPr>
          <p:cNvPr id="14" name="Rechthoek 13"/>
          <p:cNvSpPr/>
          <p:nvPr/>
        </p:nvSpPr>
        <p:spPr>
          <a:xfrm>
            <a:off x="6398216" y="2655496"/>
            <a:ext cx="1462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dirty="0" err="1" smtClean="0"/>
              <a:t>Faculty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/>
          </a:p>
        </p:txBody>
      </p:sp>
      <p:sp>
        <p:nvSpPr>
          <p:cNvPr id="15" name="Rechthoek 14"/>
          <p:cNvSpPr/>
          <p:nvPr/>
        </p:nvSpPr>
        <p:spPr>
          <a:xfrm>
            <a:off x="6691637" y="3434810"/>
            <a:ext cx="1595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dirty="0" smtClean="0"/>
              <a:t>Tech &amp; </a:t>
            </a:r>
            <a:r>
              <a:rPr lang="nl-BE" dirty="0" err="1" smtClean="0"/>
              <a:t>Admin</a:t>
            </a:r>
            <a:endParaRPr lang="nl-BE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7" y="602916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7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3277" y="180000"/>
            <a:ext cx="8334000" cy="90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mtClean="0"/>
              <a:t>Education programs</a:t>
            </a:r>
            <a:endParaRPr lang="nl-BE" dirty="0"/>
          </a:p>
        </p:txBody>
      </p:sp>
      <p:grpSp>
        <p:nvGrpSpPr>
          <p:cNvPr id="9" name="Group 8"/>
          <p:cNvGrpSpPr/>
          <p:nvPr/>
        </p:nvGrpSpPr>
        <p:grpSpPr>
          <a:xfrm>
            <a:off x="395535" y="804005"/>
            <a:ext cx="8208913" cy="1374106"/>
            <a:chOff x="540000" y="739433"/>
            <a:chExt cx="2719832" cy="1374106"/>
          </a:xfrm>
        </p:grpSpPr>
        <p:sp>
          <p:nvSpPr>
            <p:cNvPr id="8" name="Rounded Rectangle 7"/>
            <p:cNvSpPr/>
            <p:nvPr/>
          </p:nvSpPr>
          <p:spPr>
            <a:xfrm>
              <a:off x="540000" y="739433"/>
              <a:ext cx="2719832" cy="1374106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51195" y="976158"/>
              <a:ext cx="123336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600" dirty="0" smtClean="0">
                  <a:solidFill>
                    <a:prstClr val="black"/>
                  </a:solidFill>
                </a:rPr>
                <a:t>BACHELOR </a:t>
              </a:r>
              <a:r>
                <a:rPr lang="nl-BE" sz="1600" dirty="0">
                  <a:solidFill>
                    <a:prstClr val="black"/>
                  </a:solidFill>
                </a:rPr>
                <a:t>in </a:t>
              </a:r>
              <a:r>
                <a:rPr lang="nl-BE" sz="1600" dirty="0" err="1">
                  <a:solidFill>
                    <a:prstClr val="black"/>
                  </a:solidFill>
                </a:rPr>
                <a:t>Geography</a:t>
              </a:r>
              <a:endParaRPr lang="nl-BE" sz="1600" dirty="0">
                <a:solidFill>
                  <a:prstClr val="black"/>
                </a:solidFill>
              </a:endParaRPr>
            </a:p>
            <a:p>
              <a:r>
                <a:rPr lang="nl-BE" sz="1600" dirty="0" smtClean="0">
                  <a:solidFill>
                    <a:prstClr val="black"/>
                  </a:solidFill>
                </a:rPr>
                <a:t>BACHELOR in </a:t>
              </a:r>
              <a:r>
                <a:rPr lang="nl-BE" sz="1600" dirty="0" err="1">
                  <a:solidFill>
                    <a:prstClr val="black"/>
                  </a:solidFill>
                </a:rPr>
                <a:t>Geology</a:t>
              </a:r>
              <a:endParaRPr lang="nl-BE" sz="1600" dirty="0">
                <a:solidFill>
                  <a:prstClr val="black"/>
                </a:solidFill>
              </a:endParaRPr>
            </a:p>
            <a:p>
              <a:r>
                <a:rPr lang="nl-BE" sz="1600" dirty="0" smtClean="0">
                  <a:solidFill>
                    <a:prstClr val="black"/>
                  </a:solidFill>
                </a:rPr>
                <a:t>BACHELOR in </a:t>
              </a:r>
              <a:r>
                <a:rPr lang="nl-BE" sz="1600" dirty="0" err="1" smtClean="0">
                  <a:solidFill>
                    <a:prstClr val="black"/>
                  </a:solidFill>
                </a:rPr>
                <a:t>Bioscience</a:t>
              </a:r>
              <a:r>
                <a:rPr lang="nl-BE" sz="1600" dirty="0" smtClean="0">
                  <a:solidFill>
                    <a:prstClr val="black"/>
                  </a:solidFill>
                </a:rPr>
                <a:t> Engineering</a:t>
              </a:r>
              <a:endParaRPr lang="nl-BE" sz="1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5535" y="2455686"/>
            <a:ext cx="8560871" cy="1584175"/>
            <a:chOff x="395535" y="2060848"/>
            <a:chExt cx="8560871" cy="1656183"/>
          </a:xfrm>
        </p:grpSpPr>
        <p:sp>
          <p:nvSpPr>
            <p:cNvPr id="10" name="Rounded Rectangle 9"/>
            <p:cNvSpPr/>
            <p:nvPr/>
          </p:nvSpPr>
          <p:spPr>
            <a:xfrm>
              <a:off x="395536" y="2060848"/>
              <a:ext cx="8208913" cy="1656183"/>
            </a:xfrm>
            <a:prstGeom prst="roundRect">
              <a:avLst>
                <a:gd name="adj" fmla="val 5838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95535" y="2228135"/>
              <a:ext cx="8560871" cy="1383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nl-BE" altLang="nl-BE" sz="1600" dirty="0">
                  <a:solidFill>
                    <a:prstClr val="black"/>
                  </a:solidFill>
                </a:rPr>
                <a:t>MASTER 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of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Geography</a:t>
              </a:r>
              <a:endParaRPr lang="nl-BE" altLang="nl-BE" sz="1600" dirty="0" smtClean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of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Geology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/>
              </a:r>
              <a:br>
                <a:rPr lang="nl-BE" altLang="nl-BE" sz="1600" dirty="0" smtClean="0">
                  <a:solidFill>
                    <a:prstClr val="black"/>
                  </a:solidFill>
                </a:rPr>
              </a:br>
              <a:r>
                <a:rPr lang="nl-BE" altLang="nl-BE" sz="1600" dirty="0" smtClean="0">
                  <a:solidFill>
                    <a:prstClr val="black"/>
                  </a:solidFill>
                </a:rPr>
                <a:t>MASTER of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Tourism</a:t>
              </a:r>
              <a:endParaRPr lang="nl-BE" altLang="nl-BE" sz="1600" dirty="0" smtClean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in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Sustainable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and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Territorial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Development </a:t>
              </a:r>
              <a:r>
                <a:rPr lang="nl-BE" altLang="nl-BE" sz="1100" dirty="0">
                  <a:solidFill>
                    <a:prstClr val="black"/>
                  </a:solidFill>
                </a:rPr>
                <a:t>(</a:t>
              </a:r>
              <a:r>
                <a:rPr lang="nl-BE" altLang="nl-BE" sz="1100" dirty="0" smtClean="0">
                  <a:solidFill>
                    <a:prstClr val="black"/>
                  </a:solidFill>
                </a:rPr>
                <a:t>Erasmus Mundus)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in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Sustainable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Development (ICP)</a:t>
              </a:r>
              <a:endParaRPr lang="nl-BE" altLang="nl-BE" sz="1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63386" y="4629029"/>
            <a:ext cx="8258058" cy="941213"/>
            <a:chOff x="426093" y="4042059"/>
            <a:chExt cx="8258058" cy="941213"/>
          </a:xfrm>
        </p:grpSpPr>
        <p:sp>
          <p:nvSpPr>
            <p:cNvPr id="12" name="Rounded Rectangle 11"/>
            <p:cNvSpPr/>
            <p:nvPr/>
          </p:nvSpPr>
          <p:spPr>
            <a:xfrm>
              <a:off x="426093" y="4042059"/>
              <a:ext cx="8208912" cy="941213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01011" y="4336792"/>
              <a:ext cx="81831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Teacher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Education</a:t>
              </a:r>
              <a:endParaRPr lang="nl-BE" altLang="nl-BE" sz="1400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14</a:t>
            </a:fld>
            <a:endParaRPr lang="nl-BE" dirty="0"/>
          </a:p>
        </p:txBody>
      </p:sp>
      <p:sp>
        <p:nvSpPr>
          <p:cNvPr id="18" name="TextBox 17"/>
          <p:cNvSpPr txBox="1"/>
          <p:nvPr/>
        </p:nvSpPr>
        <p:spPr>
          <a:xfrm>
            <a:off x="2627784" y="6449946"/>
            <a:ext cx="4689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Department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of Earth </a:t>
            </a:r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and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Environmental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Sciences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85" y="505397"/>
            <a:ext cx="2409517" cy="1722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85" y="2416654"/>
            <a:ext cx="2409517" cy="1751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84" y="4268019"/>
            <a:ext cx="2409517" cy="17123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77" y="6034141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Afbeelding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942" y="2763805"/>
            <a:ext cx="1825836" cy="14529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005" y="4877186"/>
            <a:ext cx="1274107" cy="1276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5" y="3576214"/>
            <a:ext cx="1243531" cy="1452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Afbeelding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542" y="3099295"/>
            <a:ext cx="1182310" cy="14529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Afbeelding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879" y="852006"/>
            <a:ext cx="1208450" cy="14771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6608"/>
            <a:ext cx="1243531" cy="14529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nl-BE" dirty="0" smtClean="0"/>
              <a:t>Research </a:t>
            </a:r>
            <a:r>
              <a:rPr lang="nl-BE" smtClean="0"/>
              <a:t>areas  </a:t>
            </a:r>
            <a:endParaRPr lang="nl-BE" dirty="0"/>
          </a:p>
        </p:txBody>
      </p:sp>
      <p:sp>
        <p:nvSpPr>
          <p:cNvPr id="17" name="TextBox 16"/>
          <p:cNvSpPr txBox="1"/>
          <p:nvPr/>
        </p:nvSpPr>
        <p:spPr>
          <a:xfrm>
            <a:off x="4968830" y="1981504"/>
            <a:ext cx="1728215" cy="28944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 b="1" dirty="0" err="1" smtClean="0">
                <a:solidFill>
                  <a:prstClr val="white"/>
                </a:solidFill>
              </a:rPr>
              <a:t>Geology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1386" y="4475830"/>
            <a:ext cx="1204664" cy="476726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err="1" smtClean="0">
                <a:solidFill>
                  <a:prstClr val="white"/>
                </a:solidFill>
              </a:rPr>
              <a:t>Soil</a:t>
            </a:r>
            <a:r>
              <a:rPr lang="nl-BE" sz="1100" b="1" dirty="0" smtClean="0">
                <a:solidFill>
                  <a:prstClr val="white"/>
                </a:solidFill>
              </a:rPr>
              <a:t> &amp; Water Management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63569" y="5374381"/>
            <a:ext cx="1858223" cy="476726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 b="1" dirty="0" err="1" smtClean="0">
                <a:solidFill>
                  <a:prstClr val="white"/>
                </a:solidFill>
              </a:rPr>
              <a:t>Forest</a:t>
            </a:r>
            <a:r>
              <a:rPr lang="nl-BE" sz="1100" b="1" dirty="0" smtClean="0">
                <a:solidFill>
                  <a:prstClr val="white"/>
                </a:solidFill>
              </a:rPr>
              <a:t>, Nature &amp; Landscape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47942" y="3810029"/>
            <a:ext cx="1808600" cy="28944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>
                <a:solidFill>
                  <a:prstClr val="white"/>
                </a:solidFill>
              </a:rPr>
              <a:t>E</a:t>
            </a:r>
            <a:r>
              <a:rPr lang="nl-BE" sz="1100" b="1" dirty="0" smtClean="0">
                <a:solidFill>
                  <a:prstClr val="white"/>
                </a:solidFill>
              </a:rPr>
              <a:t>ducation and research</a:t>
            </a:r>
            <a:endParaRPr lang="nl-BE" sz="1100" b="1" dirty="0">
              <a:solidFill>
                <a:prstClr val="white"/>
              </a:solidFill>
            </a:endParaRPr>
          </a:p>
        </p:txBody>
      </p:sp>
      <p:pic>
        <p:nvPicPr>
          <p:cNvPr id="22" name="Picture 6" descr="C:\Users\margriet.vanbael\Documents\ONDERWIJS\HIR Conceptuele Natuurkunde KUL\Pearson\KULEUVEN_CMYK_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5818"/>
            <a:ext cx="1512000" cy="53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15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55776" y="6496019"/>
            <a:ext cx="4689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Department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of 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Earth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and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Environmental</a:t>
            </a:r>
            <a:r>
              <a:rPr lang="nl-BE" sz="1600" dirty="0" smtClean="0">
                <a:solidFill>
                  <a:prstClr val="white">
                    <a:lumMod val="95000"/>
                  </a:prstClr>
                </a:solidFill>
              </a:rPr>
              <a:t> Sciences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5" name="Rechthoek 24"/>
          <p:cNvSpPr/>
          <p:nvPr/>
        </p:nvSpPr>
        <p:spPr>
          <a:xfrm>
            <a:off x="7862422" y="4165377"/>
            <a:ext cx="1196161" cy="261610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</p:spPr>
        <p:txBody>
          <a:bodyPr wrap="none">
            <a:spAutoFit/>
          </a:bodyPr>
          <a:lstStyle/>
          <a:p>
            <a:r>
              <a:rPr lang="nl-BE" sz="1100" b="1" dirty="0" smtClean="0">
                <a:solidFill>
                  <a:prstClr val="white"/>
                </a:solidFill>
              </a:rPr>
              <a:t>Bio-</a:t>
            </a:r>
            <a:r>
              <a:rPr lang="nl-BE" sz="1100" b="1" dirty="0" err="1" smtClean="0">
                <a:solidFill>
                  <a:prstClr val="white"/>
                </a:solidFill>
              </a:rPr>
              <a:t>economics</a:t>
            </a:r>
            <a:endParaRPr lang="nl-BE" sz="1100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9331" y="1942584"/>
            <a:ext cx="10387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100" b="1" dirty="0" err="1">
                <a:solidFill>
                  <a:prstClr val="white"/>
                </a:solidFill>
              </a:rPr>
              <a:t>Geography</a:t>
            </a:r>
            <a:r>
              <a:rPr lang="nl-BE" sz="1100" b="1" dirty="0">
                <a:solidFill>
                  <a:prstClr val="white"/>
                </a:solidFill>
              </a:rPr>
              <a:t> &amp; </a:t>
            </a:r>
            <a:r>
              <a:rPr lang="nl-BE" sz="1100" b="1" dirty="0" err="1">
                <a:solidFill>
                  <a:prstClr val="white"/>
                </a:solidFill>
              </a:rPr>
              <a:t>Tourism</a:t>
            </a:r>
            <a:endParaRPr lang="nl-BE" sz="1100" b="1" dirty="0">
              <a:solidFill>
                <a:prstClr val="white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8" y="6045818"/>
            <a:ext cx="2073931" cy="7118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9599" y="963988"/>
            <a:ext cx="24157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Geomorphic</a:t>
            </a:r>
            <a:r>
              <a:rPr lang="nl-BE" sz="1100" dirty="0" smtClean="0"/>
              <a:t> </a:t>
            </a:r>
            <a:r>
              <a:rPr lang="nl-BE" sz="1100" dirty="0" err="1" smtClean="0"/>
              <a:t>processes</a:t>
            </a:r>
            <a:r>
              <a:rPr lang="nl-BE" sz="1100" dirty="0" smtClean="0"/>
              <a:t>, </a:t>
            </a:r>
            <a:r>
              <a:rPr lang="nl-BE" sz="1100" dirty="0" err="1" smtClean="0"/>
              <a:t>soil</a:t>
            </a:r>
            <a:r>
              <a:rPr lang="nl-BE" sz="1100" dirty="0" smtClean="0"/>
              <a:t> </a:t>
            </a:r>
            <a:r>
              <a:rPr lang="nl-BE" sz="1100" dirty="0" err="1" smtClean="0"/>
              <a:t>degradation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soil</a:t>
            </a:r>
            <a:r>
              <a:rPr lang="nl-BE" sz="1100" dirty="0" smtClean="0"/>
              <a:t> </a:t>
            </a:r>
            <a:r>
              <a:rPr lang="nl-BE" sz="1100" dirty="0" err="1" smtClean="0"/>
              <a:t>conservation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Society </a:t>
            </a:r>
            <a:r>
              <a:rPr lang="nl-BE" sz="1100" dirty="0" err="1" smtClean="0"/>
              <a:t>and</a:t>
            </a:r>
            <a:r>
              <a:rPr lang="nl-BE" sz="1100" dirty="0" smtClean="0"/>
              <a:t>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Terrestrial</a:t>
            </a:r>
            <a:r>
              <a:rPr lang="nl-BE" sz="1100" dirty="0" smtClean="0"/>
              <a:t> </a:t>
            </a:r>
            <a:r>
              <a:rPr lang="nl-BE" sz="1100" dirty="0" err="1" smtClean="0"/>
              <a:t>Ecosystems</a:t>
            </a:r>
            <a:r>
              <a:rPr lang="nl-BE" sz="1100" dirty="0" smtClean="0"/>
              <a:t> ad </a:t>
            </a:r>
            <a:r>
              <a:rPr lang="nl-BE" sz="1100" dirty="0" err="1" smtClean="0"/>
              <a:t>Environmental</a:t>
            </a:r>
            <a:r>
              <a:rPr lang="nl-BE" sz="1100" dirty="0" smtClean="0"/>
              <a:t> Change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Regional</a:t>
            </a:r>
            <a:r>
              <a:rPr lang="nl-BE" sz="1100" dirty="0" smtClean="0"/>
              <a:t> </a:t>
            </a:r>
            <a:r>
              <a:rPr lang="nl-BE" sz="1100" dirty="0" err="1" smtClean="0"/>
              <a:t>Climate</a:t>
            </a:r>
            <a:r>
              <a:rPr lang="nl-BE" sz="1100" dirty="0" smtClean="0"/>
              <a:t> Studies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Socio-economic</a:t>
            </a:r>
            <a:r>
              <a:rPr lang="nl-BE" sz="1100" dirty="0" smtClean="0"/>
              <a:t> </a:t>
            </a:r>
            <a:r>
              <a:rPr lang="nl-BE" sz="1100" dirty="0" err="1" smtClean="0"/>
              <a:t>Geography</a:t>
            </a:r>
            <a:r>
              <a:rPr lang="nl-BE" sz="1100" dirty="0" smtClean="0"/>
              <a:t> of </a:t>
            </a:r>
            <a:r>
              <a:rPr lang="nl-BE" sz="1100" dirty="0" err="1" smtClean="0"/>
              <a:t>Settlements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Economic</a:t>
            </a:r>
            <a:r>
              <a:rPr lang="nl-BE" sz="1100" dirty="0" smtClean="0"/>
              <a:t> </a:t>
            </a:r>
            <a:r>
              <a:rPr lang="nl-BE" sz="1100" dirty="0" err="1" smtClean="0"/>
              <a:t>Geography</a:t>
            </a:r>
            <a:r>
              <a:rPr lang="nl-BE" sz="1100" dirty="0" smtClean="0"/>
              <a:t>, </a:t>
            </a:r>
            <a:r>
              <a:rPr lang="nl-BE" sz="1100" dirty="0" err="1" smtClean="0"/>
              <a:t>regional</a:t>
            </a:r>
            <a:r>
              <a:rPr lang="nl-BE" sz="1100" dirty="0" smtClean="0"/>
              <a:t> development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spatial</a:t>
            </a:r>
            <a:r>
              <a:rPr lang="nl-BE" sz="1100" dirty="0" smtClean="0"/>
              <a:t> policy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Tourism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Leisure</a:t>
            </a:r>
            <a:endParaRPr lang="nl-BE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6285444" y="1038086"/>
            <a:ext cx="2537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Archaeometry</a:t>
            </a:r>
            <a:r>
              <a:rPr lang="nl-BE" sz="1100" dirty="0" smtClean="0"/>
              <a:t> &amp; </a:t>
            </a:r>
            <a:r>
              <a:rPr lang="nl-BE" sz="1100" dirty="0" err="1" smtClean="0"/>
              <a:t>Geoarchaeology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Biogeology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Geodynamics</a:t>
            </a:r>
            <a:r>
              <a:rPr lang="nl-BE" sz="1100" dirty="0" smtClean="0"/>
              <a:t> &amp; </a:t>
            </a:r>
            <a:r>
              <a:rPr lang="nl-BE" sz="1100" dirty="0" err="1" smtClean="0"/>
              <a:t>Geofluids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Applied</a:t>
            </a:r>
            <a:r>
              <a:rPr lang="nl-BE" sz="1100" dirty="0" smtClean="0"/>
              <a:t> </a:t>
            </a:r>
            <a:r>
              <a:rPr lang="nl-BE" sz="1100" dirty="0" err="1" smtClean="0"/>
              <a:t>Mineralogy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Continental</a:t>
            </a:r>
            <a:r>
              <a:rPr lang="nl-BE" sz="1100" dirty="0" smtClean="0"/>
              <a:t> Techtonics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Hydrogeology</a:t>
            </a:r>
            <a:r>
              <a:rPr lang="nl-BE" sz="1100" dirty="0" smtClean="0"/>
              <a:t> &amp; </a:t>
            </a:r>
            <a:r>
              <a:rPr lang="nl-BE" sz="1100" dirty="0" err="1" smtClean="0"/>
              <a:t>Applied</a:t>
            </a:r>
            <a:r>
              <a:rPr lang="nl-BE" sz="1100" dirty="0" smtClean="0"/>
              <a:t> </a:t>
            </a:r>
            <a:r>
              <a:rPr lang="nl-BE" sz="1100" dirty="0" err="1" smtClean="0"/>
              <a:t>Geology</a:t>
            </a:r>
            <a:endParaRPr lang="nl-BE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1527788" y="3262413"/>
            <a:ext cx="254015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Environmental</a:t>
            </a:r>
            <a:r>
              <a:rPr lang="nl-BE" sz="1100" dirty="0" smtClean="0"/>
              <a:t> </a:t>
            </a:r>
            <a:r>
              <a:rPr lang="nl-BE" sz="1100" dirty="0" err="1" smtClean="0"/>
              <a:t>Microbiology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Soil</a:t>
            </a:r>
            <a:r>
              <a:rPr lang="nl-BE" sz="1100" dirty="0" smtClean="0"/>
              <a:t> </a:t>
            </a:r>
            <a:r>
              <a:rPr lang="nl-BE" sz="1100" dirty="0" err="1" smtClean="0"/>
              <a:t>Fertility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Soil</a:t>
            </a:r>
            <a:r>
              <a:rPr lang="nl-BE" sz="1100" dirty="0" smtClean="0"/>
              <a:t> &amp; Water </a:t>
            </a:r>
            <a:r>
              <a:rPr lang="nl-BE" sz="1100" dirty="0" err="1" smtClean="0"/>
              <a:t>contamination</a:t>
            </a:r>
            <a:r>
              <a:rPr lang="nl-BE" sz="1100" dirty="0" smtClean="0"/>
              <a:t>; </a:t>
            </a:r>
            <a:r>
              <a:rPr lang="nl-BE" sz="1100" dirty="0" err="1" smtClean="0"/>
              <a:t>Toxicology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Soil</a:t>
            </a:r>
            <a:r>
              <a:rPr lang="nl-BE" sz="1100" dirty="0" smtClean="0"/>
              <a:t> </a:t>
            </a:r>
            <a:r>
              <a:rPr lang="nl-BE" sz="1100" dirty="0" err="1" smtClean="0"/>
              <a:t>Physical</a:t>
            </a:r>
            <a:r>
              <a:rPr lang="nl-BE" sz="1100" dirty="0" smtClean="0"/>
              <a:t> &amp; </a:t>
            </a:r>
            <a:r>
              <a:rPr lang="nl-BE" sz="1100" dirty="0" err="1" smtClean="0"/>
              <a:t>Hydrological</a:t>
            </a:r>
            <a:r>
              <a:rPr lang="nl-BE" sz="1100" dirty="0" smtClean="0"/>
              <a:t> </a:t>
            </a:r>
            <a:r>
              <a:rPr lang="nl-BE" sz="1100" dirty="0" err="1" smtClean="0"/>
              <a:t>processes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Water Management in </a:t>
            </a:r>
            <a:r>
              <a:rPr lang="nl-BE" sz="1100" dirty="0" err="1" smtClean="0"/>
              <a:t>rainfed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irrigated</a:t>
            </a:r>
            <a:r>
              <a:rPr lang="nl-BE" sz="1100" dirty="0" smtClean="0"/>
              <a:t> systems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Soil</a:t>
            </a:r>
            <a:r>
              <a:rPr lang="nl-BE" sz="1100" dirty="0" smtClean="0"/>
              <a:t> </a:t>
            </a:r>
            <a:r>
              <a:rPr lang="nl-BE" sz="1100" dirty="0" err="1" smtClean="0"/>
              <a:t>Geography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land </a:t>
            </a:r>
            <a:r>
              <a:rPr lang="nl-BE" sz="1100" dirty="0" err="1" smtClean="0"/>
              <a:t>evaluation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Nutrient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Carbon </a:t>
            </a:r>
            <a:r>
              <a:rPr lang="nl-BE" sz="1100" dirty="0" err="1" smtClean="0"/>
              <a:t>fluxes</a:t>
            </a:r>
            <a:r>
              <a:rPr lang="nl-BE" sz="1100" dirty="0" smtClean="0"/>
              <a:t> in </a:t>
            </a:r>
            <a:r>
              <a:rPr lang="nl-BE" sz="1100" dirty="0" err="1" smtClean="0"/>
              <a:t>terrestrial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aquatic</a:t>
            </a:r>
            <a:r>
              <a:rPr lang="nl-BE" sz="1100" dirty="0" smtClean="0"/>
              <a:t> systems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Land Surface remote </a:t>
            </a:r>
            <a:r>
              <a:rPr lang="nl-BE" sz="1100" dirty="0" err="1" smtClean="0"/>
              <a:t>Sensing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Data </a:t>
            </a:r>
            <a:r>
              <a:rPr lang="nl-BE" sz="1100" dirty="0" err="1" smtClean="0"/>
              <a:t>assimilation</a:t>
            </a:r>
            <a:endParaRPr lang="nl-BE" sz="1100" dirty="0" smtClean="0"/>
          </a:p>
          <a:p>
            <a:endParaRPr lang="nl-BE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6446428" y="3012884"/>
            <a:ext cx="159690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Bio-</a:t>
            </a:r>
            <a:r>
              <a:rPr lang="nl-BE" sz="1100" dirty="0" err="1" smtClean="0"/>
              <a:t>based</a:t>
            </a:r>
            <a:r>
              <a:rPr lang="nl-BE" sz="1100" dirty="0" smtClean="0"/>
              <a:t> </a:t>
            </a:r>
            <a:r>
              <a:rPr lang="nl-BE" sz="1100" dirty="0" err="1" smtClean="0"/>
              <a:t>Economic</a:t>
            </a:r>
            <a:r>
              <a:rPr lang="nl-BE" sz="1100" dirty="0" smtClean="0"/>
              <a:t> Development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Sustainable</a:t>
            </a:r>
            <a:r>
              <a:rPr lang="nl-BE" sz="1100" dirty="0" smtClean="0"/>
              <a:t> Food </a:t>
            </a:r>
            <a:r>
              <a:rPr lang="nl-BE" sz="1100" dirty="0" err="1" smtClean="0"/>
              <a:t>Economies</a:t>
            </a:r>
            <a:r>
              <a:rPr lang="nl-BE" sz="1100" dirty="0" smtClean="0"/>
              <a:t> </a:t>
            </a:r>
            <a:r>
              <a:rPr lang="nl-BE" sz="1100" dirty="0" err="1" smtClean="0"/>
              <a:t>reserach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Society-Environment </a:t>
            </a:r>
            <a:r>
              <a:rPr lang="nl-BE" sz="1100" dirty="0" err="1" smtClean="0"/>
              <a:t>Interactions</a:t>
            </a:r>
            <a:endParaRPr lang="nl-BE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5818173" y="5122662"/>
            <a:ext cx="25922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Natural &amp; </a:t>
            </a:r>
            <a:r>
              <a:rPr lang="nl-BE" sz="1100" dirty="0" err="1" smtClean="0"/>
              <a:t>Forest</a:t>
            </a:r>
            <a:r>
              <a:rPr lang="nl-BE" sz="1100" dirty="0" smtClean="0"/>
              <a:t> </a:t>
            </a:r>
            <a:r>
              <a:rPr lang="nl-BE" sz="1100" dirty="0" err="1" smtClean="0"/>
              <a:t>Ecosystems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Bioenergy</a:t>
            </a:r>
            <a:r>
              <a:rPr lang="nl-BE" sz="1100" dirty="0" smtClean="0"/>
              <a:t> systems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Landscapes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Urban &amp; </a:t>
            </a:r>
            <a:r>
              <a:rPr lang="nl-BE" sz="1100" dirty="0" err="1" smtClean="0"/>
              <a:t>Novel</a:t>
            </a:r>
            <a:r>
              <a:rPr lang="nl-BE" sz="1100" dirty="0" smtClean="0"/>
              <a:t> </a:t>
            </a:r>
            <a:r>
              <a:rPr lang="nl-BE" sz="1100" dirty="0" err="1" smtClean="0"/>
              <a:t>Ecosystems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Agrosystems</a:t>
            </a:r>
            <a:endParaRPr lang="nl-BE" sz="1100" dirty="0"/>
          </a:p>
        </p:txBody>
      </p:sp>
    </p:spTree>
    <p:extLst>
      <p:ext uri="{BB962C8B-B14F-4D97-AF65-F5344CB8AC3E}">
        <p14:creationId xmlns:p14="http://schemas.microsoft.com/office/powerpoint/2010/main" val="28999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547" y="2670283"/>
            <a:ext cx="4731525" cy="3423013"/>
          </a:xfrm>
        </p:spPr>
        <p:txBody>
          <a:bodyPr/>
          <a:lstStyle/>
          <a:p>
            <a:pPr>
              <a:buClr>
                <a:srgbClr val="FF0000"/>
              </a:buClr>
              <a:buSzPct val="120000"/>
            </a:pPr>
            <a:r>
              <a:rPr lang="nl-BE" dirty="0" smtClean="0"/>
              <a:t>~ 25 </a:t>
            </a:r>
            <a:r>
              <a:rPr lang="nl-BE" dirty="0" err="1" smtClean="0"/>
              <a:t>faculty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 smtClean="0"/>
          </a:p>
          <a:p>
            <a:pPr>
              <a:buClr>
                <a:schemeClr val="tx2"/>
              </a:buClr>
              <a:buSzPct val="120000"/>
            </a:pPr>
            <a:r>
              <a:rPr lang="nl-BE" dirty="0" smtClean="0"/>
              <a:t>~ 100 scientists </a:t>
            </a:r>
            <a:br>
              <a:rPr lang="nl-BE" dirty="0" smtClean="0"/>
            </a:br>
            <a:r>
              <a:rPr lang="nl-BE" dirty="0" smtClean="0"/>
              <a:t>(PhD-</a:t>
            </a:r>
            <a:r>
              <a:rPr lang="nl-BE" dirty="0" err="1" smtClean="0"/>
              <a:t>students</a:t>
            </a:r>
            <a:r>
              <a:rPr lang="nl-BE" dirty="0" smtClean="0"/>
              <a:t> &amp;</a:t>
            </a:r>
            <a:br>
              <a:rPr lang="nl-BE" dirty="0" smtClean="0"/>
            </a:br>
            <a:r>
              <a:rPr lang="nl-BE" dirty="0" smtClean="0"/>
              <a:t>postdocs)</a:t>
            </a:r>
          </a:p>
          <a:p>
            <a:pPr>
              <a:buClr>
                <a:srgbClr val="FFC000"/>
              </a:buClr>
              <a:buSzPct val="120000"/>
            </a:pPr>
            <a:r>
              <a:rPr lang="nl-BE" dirty="0" smtClean="0"/>
              <a:t>~ 6 </a:t>
            </a:r>
            <a:r>
              <a:rPr lang="nl-BE" dirty="0" err="1" smtClean="0"/>
              <a:t>technical</a:t>
            </a:r>
            <a:r>
              <a:rPr lang="nl-BE" dirty="0" smtClean="0"/>
              <a:t> &amp;</a:t>
            </a:r>
            <a:br>
              <a:rPr lang="nl-BE" dirty="0" smtClean="0"/>
            </a:br>
            <a:r>
              <a:rPr lang="nl-BE" dirty="0" err="1" smtClean="0"/>
              <a:t>administrative</a:t>
            </a:r>
            <a:r>
              <a:rPr lang="nl-BE" dirty="0" smtClean="0"/>
              <a:t> </a:t>
            </a:r>
            <a:r>
              <a:rPr lang="nl-BE" dirty="0" err="1" smtClean="0"/>
              <a:t>staff</a:t>
            </a:r>
            <a:endParaRPr lang="nl-BE" dirty="0" smtClean="0"/>
          </a:p>
          <a:p>
            <a:endParaRPr lang="nl-BE" dirty="0"/>
          </a:p>
        </p:txBody>
      </p:sp>
      <p:pic>
        <p:nvPicPr>
          <p:cNvPr id="26" name="Picture 2" descr="C:\Users\margriet.vanbael\AppData\Local\Microsoft\Windows\Temporary Internet Files\Content.Outlook\5HIARAL8\KULEUVEN_CMYK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8000"/>
            <a:ext cx="1512200" cy="5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16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0000" y="5294549"/>
            <a:ext cx="2844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>
                <a:solidFill>
                  <a:srgbClr val="52BDEC"/>
                </a:solidFill>
                <a:hlinkClick r:id="rId5"/>
              </a:rPr>
              <a:t>wis.kuleuven.be</a:t>
            </a:r>
            <a:endParaRPr lang="nl-BE" sz="2800" u="sng" dirty="0">
              <a:solidFill>
                <a:srgbClr val="52BD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39" y="1916832"/>
            <a:ext cx="2882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b="1" dirty="0" err="1">
                <a:solidFill>
                  <a:srgbClr val="00407A"/>
                </a:solidFill>
                <a:cs typeface="Arial" pitchFamily="34" charset="0"/>
              </a:rPr>
              <a:t>Facts</a:t>
            </a:r>
            <a:r>
              <a:rPr lang="nl-BE" sz="2800" b="1" dirty="0">
                <a:solidFill>
                  <a:srgbClr val="00407A"/>
                </a:solidFill>
                <a:cs typeface="Arial" pitchFamily="34" charset="0"/>
              </a:rPr>
              <a:t> &amp; </a:t>
            </a:r>
            <a:r>
              <a:rPr lang="nl-BE" sz="2800" b="1" dirty="0" err="1">
                <a:solidFill>
                  <a:srgbClr val="00407A"/>
                </a:solidFill>
                <a:cs typeface="Arial" pitchFamily="34" charset="0"/>
              </a:rPr>
              <a:t>Figures</a:t>
            </a:r>
            <a:endParaRPr lang="en-US" sz="2800" b="1" dirty="0">
              <a:solidFill>
                <a:srgbClr val="00407A"/>
              </a:solidFill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4048" y="6421278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Department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of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Mathematics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dirty="0" err="1"/>
              <a:t>Department</a:t>
            </a:r>
            <a:r>
              <a:rPr lang="nl-BE" dirty="0"/>
              <a:t> of </a:t>
            </a:r>
            <a:r>
              <a:rPr lang="nl-BE" dirty="0" err="1"/>
              <a:t>Mathematics</a:t>
            </a:r>
            <a:endParaRPr lang="nl-BE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908720"/>
            <a:ext cx="3818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rgbClr val="52BDEC"/>
                </a:solidFill>
              </a:rPr>
              <a:t>Math and Success Add Up</a:t>
            </a:r>
          </a:p>
        </p:txBody>
      </p:sp>
      <p:graphicFrame>
        <p:nvGraphicFramePr>
          <p:cNvPr id="14" name="Grafiek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4297951"/>
              </p:ext>
            </p:extLst>
          </p:nvPr>
        </p:nvGraphicFramePr>
        <p:xfrm>
          <a:off x="3851920" y="1708808"/>
          <a:ext cx="5022080" cy="33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56" y="6048000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2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3277" y="180000"/>
            <a:ext cx="8334000" cy="90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mtClean="0"/>
              <a:t>Education programs</a:t>
            </a:r>
            <a:endParaRPr lang="nl-BE" dirty="0"/>
          </a:p>
        </p:txBody>
      </p:sp>
      <p:grpSp>
        <p:nvGrpSpPr>
          <p:cNvPr id="9" name="Group 8"/>
          <p:cNvGrpSpPr/>
          <p:nvPr/>
        </p:nvGrpSpPr>
        <p:grpSpPr>
          <a:xfrm>
            <a:off x="395535" y="1013827"/>
            <a:ext cx="8208913" cy="903005"/>
            <a:chOff x="540000" y="1089509"/>
            <a:chExt cx="2719832" cy="903005"/>
          </a:xfrm>
        </p:grpSpPr>
        <p:sp>
          <p:nvSpPr>
            <p:cNvPr id="8" name="Rounded Rectangle 7"/>
            <p:cNvSpPr/>
            <p:nvPr/>
          </p:nvSpPr>
          <p:spPr>
            <a:xfrm>
              <a:off x="540000" y="1089509"/>
              <a:ext cx="2719832" cy="760490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40000" y="1161517"/>
              <a:ext cx="151538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600" dirty="0" smtClean="0">
                  <a:solidFill>
                    <a:prstClr val="black"/>
                  </a:solidFill>
                </a:rPr>
                <a:t>BACHELOR in </a:t>
              </a:r>
              <a:r>
                <a:rPr lang="nl-BE" sz="1600" dirty="0" err="1" smtClean="0">
                  <a:solidFill>
                    <a:prstClr val="black"/>
                  </a:solidFill>
                </a:rPr>
                <a:t>Mathematics</a:t>
              </a:r>
              <a:endParaRPr lang="nl-BE" sz="1600" dirty="0" smtClean="0">
                <a:solidFill>
                  <a:prstClr val="black"/>
                </a:solidFill>
              </a:endParaRPr>
            </a:p>
            <a:p>
              <a:r>
                <a:rPr lang="nl-BE" altLang="nl-BE" sz="1600" dirty="0" smtClean="0">
                  <a:solidFill>
                    <a:prstClr val="black"/>
                  </a:solidFill>
                </a:rPr>
                <a:t>TWIN</a:t>
              </a:r>
              <a:r>
                <a:rPr lang="nl-BE" sz="1600" dirty="0" smtClean="0">
                  <a:solidFill>
                    <a:prstClr val="black"/>
                  </a:solidFill>
                </a:rPr>
                <a:t> </a:t>
              </a:r>
              <a:r>
                <a:rPr lang="nl-BE" sz="1600" dirty="0">
                  <a:solidFill>
                    <a:prstClr val="black"/>
                  </a:solidFill>
                </a:rPr>
                <a:t>BACHELOR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</a:t>
              </a:r>
              <a:r>
                <a:rPr lang="nl-BE" altLang="nl-BE" sz="1600" dirty="0">
                  <a:solidFill>
                    <a:prstClr val="black"/>
                  </a:solidFill>
                </a:rPr>
                <a:t>of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Mathematics</a:t>
              </a:r>
              <a:r>
                <a:rPr lang="nl-BE" altLang="nl-BE" sz="1600" dirty="0">
                  <a:solidFill>
                    <a:prstClr val="black"/>
                  </a:solidFill>
                </a:rPr>
                <a:t> and </a:t>
              </a:r>
              <a:r>
                <a:rPr lang="nl-BE" altLang="nl-BE" sz="1600" dirty="0" err="1">
                  <a:solidFill>
                    <a:prstClr val="black"/>
                  </a:solidFill>
                </a:rPr>
                <a:t>Physics</a:t>
              </a:r>
              <a:endParaRPr lang="nl-BE" altLang="nl-BE" sz="1600" dirty="0">
                <a:solidFill>
                  <a:prstClr val="black"/>
                </a:solidFill>
              </a:endParaRPr>
            </a:p>
            <a:p>
              <a:endParaRPr lang="nl-BE" sz="1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5535" y="2611387"/>
            <a:ext cx="8560871" cy="1574737"/>
            <a:chOff x="395535" y="1885836"/>
            <a:chExt cx="8560871" cy="2015447"/>
          </a:xfrm>
        </p:grpSpPr>
        <p:sp>
          <p:nvSpPr>
            <p:cNvPr id="10" name="Rounded Rectangle 9"/>
            <p:cNvSpPr/>
            <p:nvPr/>
          </p:nvSpPr>
          <p:spPr>
            <a:xfrm>
              <a:off x="395536" y="1885836"/>
              <a:ext cx="8208913" cy="1656184"/>
            </a:xfrm>
            <a:prstGeom prst="roundRect">
              <a:avLst>
                <a:gd name="adj" fmla="val 5838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95535" y="1892334"/>
              <a:ext cx="8560871" cy="2008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nl-BE" altLang="nl-BE" sz="1600" dirty="0">
                  <a:solidFill>
                    <a:prstClr val="black"/>
                  </a:solidFill>
                </a:rPr>
                <a:t>MASTER 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of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Mathematics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(options Pure and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Applied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)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>
                  <a:solidFill>
                    <a:prstClr val="black"/>
                  </a:solidFill>
                </a:rPr>
                <a:t>MASTER of Astronomy and Astrophysics</a:t>
              </a:r>
              <a:br>
                <a:rPr lang="nl-BE" altLang="nl-BE" sz="1600" dirty="0" smtClean="0">
                  <a:solidFill>
                    <a:prstClr val="black"/>
                  </a:solidFill>
                </a:rPr>
              </a:br>
              <a:r>
                <a:rPr lang="nl-BE" altLang="nl-BE" sz="1600" dirty="0" smtClean="0">
                  <a:solidFill>
                    <a:prstClr val="black"/>
                  </a:solidFill>
                </a:rPr>
                <a:t>MASTER of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Statistics</a:t>
              </a:r>
              <a:endParaRPr lang="en-US" altLang="nl-BE" sz="1600" dirty="0">
                <a:solidFill>
                  <a:prstClr val="black"/>
                </a:solidFill>
              </a:endParaRPr>
            </a:p>
            <a:p>
              <a:pPr>
                <a:spcBef>
                  <a:spcPct val="0"/>
                </a:spcBef>
                <a:defRPr/>
              </a:pPr>
              <a:r>
                <a:rPr lang="en-US" altLang="nl-BE" sz="1600" dirty="0" smtClean="0">
                  <a:solidFill>
                    <a:prstClr val="black"/>
                  </a:solidFill>
                </a:rPr>
                <a:t>MASTER of </a:t>
              </a:r>
              <a:r>
                <a:rPr lang="en-US" altLang="nl-BE" sz="1600" dirty="0">
                  <a:solidFill>
                    <a:prstClr val="black"/>
                  </a:solidFill>
                </a:rPr>
                <a:t>Financial and Actuarial </a:t>
              </a:r>
              <a:r>
                <a:rPr lang="en-US" altLang="nl-BE" sz="1600" dirty="0" smtClean="0">
                  <a:solidFill>
                    <a:prstClr val="black"/>
                  </a:solidFill>
                </a:rPr>
                <a:t>Engineering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>
                  <a:solidFill>
                    <a:prstClr val="black"/>
                  </a:solidFill>
                </a:rPr>
                <a:t>MASTER of Mathematical Engineering </a:t>
              </a:r>
            </a:p>
            <a:p>
              <a:pPr>
                <a:spcBef>
                  <a:spcPct val="0"/>
                </a:spcBef>
                <a:defRPr/>
              </a:pPr>
              <a:endParaRPr lang="nl-BE" altLang="nl-BE" sz="1600" dirty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5536" y="4994327"/>
            <a:ext cx="8208913" cy="738930"/>
            <a:chOff x="458243" y="4436015"/>
            <a:chExt cx="8208913" cy="836801"/>
          </a:xfrm>
        </p:grpSpPr>
        <p:sp>
          <p:nvSpPr>
            <p:cNvPr id="12" name="Rounded Rectangle 11"/>
            <p:cNvSpPr/>
            <p:nvPr/>
          </p:nvSpPr>
          <p:spPr>
            <a:xfrm>
              <a:off x="458243" y="4436015"/>
              <a:ext cx="8208912" cy="836801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 dirty="0" smtClean="0">
                <a:solidFill>
                  <a:prstClr val="black"/>
                </a:solidFill>
              </a:endParaRPr>
            </a:p>
            <a:p>
              <a:pPr algn="ctr"/>
              <a:endParaRPr lang="nl-BE" sz="1600" dirty="0">
                <a:solidFill>
                  <a:prstClr val="black"/>
                </a:solidFill>
              </a:endParaRPr>
            </a:p>
            <a:p>
              <a:pPr algn="ctr"/>
              <a:endParaRPr lang="nl-BE" sz="1600" dirty="0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4016" y="4563236"/>
              <a:ext cx="8183140" cy="383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nl-BE" altLang="nl-BE" sz="1600" dirty="0" err="1" smtClean="0">
                  <a:solidFill>
                    <a:prstClr val="black"/>
                  </a:solidFill>
                </a:rPr>
                <a:t>Mathematics</a:t>
              </a:r>
              <a:r>
                <a:rPr lang="nl-BE" altLang="nl-BE" sz="1600" dirty="0" smtClean="0">
                  <a:solidFill>
                    <a:prstClr val="black"/>
                  </a:solidFill>
                </a:rPr>
                <a:t> Teacher </a:t>
              </a:r>
              <a:r>
                <a:rPr lang="nl-BE" altLang="nl-BE" sz="1600" dirty="0" err="1" smtClean="0">
                  <a:solidFill>
                    <a:prstClr val="black"/>
                  </a:solidFill>
                </a:rPr>
                <a:t>Education</a:t>
              </a:r>
              <a:endParaRPr lang="nl-BE" altLang="nl-BE" sz="1600" dirty="0">
                <a:solidFill>
                  <a:prstClr val="black"/>
                </a:solidFill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17</a:t>
            </a:fld>
            <a:endParaRPr lang="nl-BE" dirty="0"/>
          </a:p>
        </p:txBody>
      </p:sp>
      <p:sp>
        <p:nvSpPr>
          <p:cNvPr id="19" name="TextBox 18"/>
          <p:cNvSpPr txBox="1"/>
          <p:nvPr/>
        </p:nvSpPr>
        <p:spPr>
          <a:xfrm>
            <a:off x="3322073" y="6419122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Department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of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Mathematics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125" y="2352089"/>
            <a:ext cx="2487168" cy="1724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125" y="4282454"/>
            <a:ext cx="2487168" cy="1792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66333"/>
            <a:ext cx="2487168" cy="1652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77" y="6049491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4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9" r="10667"/>
          <a:stretch/>
        </p:blipFill>
        <p:spPr>
          <a:xfrm>
            <a:off x="3849702" y="2891613"/>
            <a:ext cx="1714596" cy="1342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Analy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910" y="1312233"/>
            <a:ext cx="1721784" cy="1291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052" y="2872164"/>
            <a:ext cx="1751902" cy="1370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786" y="2882380"/>
            <a:ext cx="1612428" cy="1264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694475"/>
            <a:ext cx="1710765" cy="12871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r="15921" b="32676"/>
          <a:stretch/>
        </p:blipFill>
        <p:spPr>
          <a:xfrm>
            <a:off x="455207" y="1312233"/>
            <a:ext cx="1720643" cy="1286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478301" y="2271125"/>
            <a:ext cx="1544384" cy="28944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prstClr val="white"/>
                </a:solidFill>
              </a:rPr>
              <a:t>Algebra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74888" y="2223416"/>
            <a:ext cx="1534285" cy="28944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prstClr val="white"/>
                </a:solidFill>
              </a:rPr>
              <a:t>Analysis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84826" y="3723113"/>
            <a:ext cx="1354348" cy="28944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err="1" smtClean="0">
                <a:solidFill>
                  <a:prstClr val="white"/>
                </a:solidFill>
              </a:rPr>
              <a:t>Geometry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5589240"/>
            <a:ext cx="1400369" cy="28944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prstClr val="white"/>
                </a:solidFill>
              </a:rPr>
              <a:t>Statistics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9634" y="3677648"/>
            <a:ext cx="1721784" cy="476726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prstClr val="white"/>
                </a:solidFill>
              </a:rPr>
              <a:t>Plasma &amp; </a:t>
            </a:r>
            <a:r>
              <a:rPr lang="nl-BE" sz="1100" b="1" dirty="0" err="1" smtClean="0">
                <a:solidFill>
                  <a:prstClr val="white"/>
                </a:solidFill>
              </a:rPr>
              <a:t>astrophysics</a:t>
            </a:r>
            <a:endParaRPr lang="nl-BE" sz="1100" b="1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6389" y="3695884"/>
            <a:ext cx="1631738" cy="476726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err="1" smtClean="0">
                <a:solidFill>
                  <a:prstClr val="white"/>
                </a:solidFill>
              </a:rPr>
              <a:t>Maths</a:t>
            </a:r>
            <a:r>
              <a:rPr lang="nl-BE" sz="1100" b="1" dirty="0" smtClean="0">
                <a:solidFill>
                  <a:prstClr val="white"/>
                </a:solidFill>
              </a:rPr>
              <a:t> education and research</a:t>
            </a:r>
            <a:endParaRPr lang="nl-BE" sz="1100" b="1" dirty="0">
              <a:solidFill>
                <a:prstClr val="white"/>
              </a:solidFill>
            </a:endParaRPr>
          </a:p>
        </p:txBody>
      </p:sp>
      <p:pic>
        <p:nvPicPr>
          <p:cNvPr id="22" name="Picture 6" descr="C:\Users\margriet.vanbael\Documents\ONDERWIJS\HIR Conceptuele Natuurkunde KUL\Pearson\KULEUVEN_CMYK_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5818"/>
            <a:ext cx="1512000" cy="53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>
                <a:solidFill>
                  <a:prstClr val="white">
                    <a:lumMod val="95000"/>
                  </a:prstClr>
                </a:solidFill>
              </a:rPr>
              <a:pPr/>
              <a:t>18</a:t>
            </a:fld>
            <a:endParaRPr lang="nl-BE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13903" y="6428075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prstClr val="white">
                    <a:lumMod val="95000"/>
                  </a:prstClr>
                </a:solidFill>
              </a:rPr>
              <a:t>Department</a:t>
            </a:r>
            <a:r>
              <a:rPr lang="nl-BE" sz="1600" dirty="0">
                <a:solidFill>
                  <a:prstClr val="white">
                    <a:lumMod val="95000"/>
                  </a:prstClr>
                </a:solidFill>
              </a:rPr>
              <a:t> of </a:t>
            </a:r>
            <a:r>
              <a:rPr lang="nl-BE" sz="1600" dirty="0" err="1" smtClean="0">
                <a:solidFill>
                  <a:prstClr val="white">
                    <a:lumMod val="95000"/>
                  </a:prstClr>
                </a:solidFill>
              </a:rPr>
              <a:t>Mathematics</a:t>
            </a:r>
            <a:endParaRPr 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Research </a:t>
            </a:r>
            <a:r>
              <a:rPr lang="nl-BE" dirty="0" err="1"/>
              <a:t>areas</a:t>
            </a:r>
            <a:r>
              <a:rPr lang="nl-BE" dirty="0"/>
              <a:t> 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64" y="6045818"/>
            <a:ext cx="2073931" cy="7118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83768" y="1506251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Algebraic</a:t>
            </a:r>
            <a:r>
              <a:rPr lang="nl-BE" sz="1100" dirty="0" smtClean="0"/>
              <a:t> </a:t>
            </a:r>
            <a:r>
              <a:rPr lang="nl-BE" sz="1100" dirty="0" err="1" smtClean="0"/>
              <a:t>Geometry</a:t>
            </a:r>
            <a:r>
              <a:rPr lang="nl-BE" sz="1100" dirty="0" smtClean="0"/>
              <a:t> &amp; </a:t>
            </a:r>
            <a:r>
              <a:rPr lang="nl-BE" sz="1100" dirty="0" err="1" smtClean="0"/>
              <a:t>Number</a:t>
            </a:r>
            <a:r>
              <a:rPr lang="nl-BE" sz="1100" dirty="0" smtClean="0"/>
              <a:t> </a:t>
            </a:r>
            <a:r>
              <a:rPr lang="nl-BE" sz="1100" dirty="0" err="1" smtClean="0"/>
              <a:t>Theory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Algebraic</a:t>
            </a:r>
            <a:r>
              <a:rPr lang="nl-BE" sz="1100" dirty="0" smtClean="0"/>
              <a:t> </a:t>
            </a:r>
            <a:r>
              <a:rPr lang="nl-BE" sz="1100" dirty="0" err="1" smtClean="0"/>
              <a:t>Topology</a:t>
            </a:r>
            <a:r>
              <a:rPr lang="nl-BE" sz="1100" dirty="0" smtClean="0"/>
              <a:t> &amp; Group </a:t>
            </a:r>
            <a:r>
              <a:rPr lang="nl-BE" sz="1100" dirty="0" err="1" smtClean="0"/>
              <a:t>Theory</a:t>
            </a:r>
            <a:endParaRPr lang="nl-BE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5161501" y="1675527"/>
            <a:ext cx="15674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Classical</a:t>
            </a:r>
            <a:r>
              <a:rPr lang="nl-BE" sz="1100" dirty="0" smtClean="0"/>
              <a:t> Analysis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Functional</a:t>
            </a:r>
            <a:r>
              <a:rPr lang="nl-BE" sz="1100" dirty="0" smtClean="0"/>
              <a:t> Analysis</a:t>
            </a:r>
            <a:endParaRPr lang="nl-BE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5518127" y="4799166"/>
            <a:ext cx="32615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Extreme Value </a:t>
            </a:r>
            <a:r>
              <a:rPr lang="nl-BE" sz="1100" dirty="0" err="1" smtClean="0"/>
              <a:t>Theory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Financial </a:t>
            </a:r>
            <a:r>
              <a:rPr lang="nl-BE" sz="1100" dirty="0" err="1" smtClean="0"/>
              <a:t>Mathematics</a:t>
            </a:r>
            <a:r>
              <a:rPr lang="nl-BE" sz="1100" dirty="0" smtClean="0"/>
              <a:t> </a:t>
            </a:r>
            <a:r>
              <a:rPr lang="nl-BE" sz="1100" dirty="0" err="1" smtClean="0"/>
              <a:t>ans</a:t>
            </a:r>
            <a:r>
              <a:rPr lang="nl-BE" sz="1100" dirty="0" smtClean="0"/>
              <a:t> </a:t>
            </a:r>
            <a:r>
              <a:rPr lang="nl-BE" sz="1100" dirty="0" err="1" smtClean="0"/>
              <a:t>Stochastic</a:t>
            </a:r>
            <a:r>
              <a:rPr lang="nl-BE" sz="1100" dirty="0" smtClean="0"/>
              <a:t> </a:t>
            </a:r>
            <a:r>
              <a:rPr lang="nl-BE" sz="1100" dirty="0" err="1" smtClean="0"/>
              <a:t>Processes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Robust</a:t>
            </a:r>
            <a:r>
              <a:rPr lang="nl-BE" sz="1100" dirty="0" smtClean="0"/>
              <a:t> </a:t>
            </a:r>
            <a:r>
              <a:rPr lang="nl-BE" sz="1100" dirty="0" err="1" smtClean="0"/>
              <a:t>Statistics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Semi-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nonparametric</a:t>
            </a:r>
            <a:r>
              <a:rPr lang="nl-BE" sz="1100" dirty="0" smtClean="0"/>
              <a:t> </a:t>
            </a:r>
            <a:r>
              <a:rPr lang="nl-BE" sz="1100" dirty="0" err="1" smtClean="0"/>
              <a:t>Statistics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smoothing</a:t>
            </a:r>
            <a:r>
              <a:rPr lang="nl-BE" sz="1100" dirty="0" smtClean="0"/>
              <a:t> </a:t>
            </a:r>
            <a:r>
              <a:rPr lang="nl-BE" sz="1100" dirty="0" err="1" smtClean="0"/>
              <a:t>techniques</a:t>
            </a:r>
            <a:endParaRPr lang="nl-BE" sz="1100" dirty="0"/>
          </a:p>
        </p:txBody>
      </p:sp>
    </p:spTree>
    <p:extLst>
      <p:ext uri="{BB962C8B-B14F-4D97-AF65-F5344CB8AC3E}">
        <p14:creationId xmlns:p14="http://schemas.microsoft.com/office/powerpoint/2010/main" val="248689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dep6\u0002550\public.relations\Archive\Foto's\Foto's campus\DSC_5296.JPG"/>
          <p:cNvPicPr>
            <a:picLocks noChangeAspect="1" noChangeArrowheads="1"/>
          </p:cNvPicPr>
          <p:nvPr/>
        </p:nvPicPr>
        <p:blipFill rotWithShape="1">
          <a:blip r:embed="rId4" cstate="print">
            <a:lum bright="70000" contrast="-70000"/>
          </a:blip>
          <a:srcRect l="1736" t="4169" r="2029" b="51179"/>
          <a:stretch/>
        </p:blipFill>
        <p:spPr bwMode="auto">
          <a:xfrm>
            <a:off x="0" y="-39348"/>
            <a:ext cx="9144000" cy="6381328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547" y="2670283"/>
            <a:ext cx="4731525" cy="3423013"/>
          </a:xfrm>
        </p:spPr>
        <p:txBody>
          <a:bodyPr/>
          <a:lstStyle/>
          <a:p>
            <a:pPr>
              <a:buClr>
                <a:srgbClr val="FF0000"/>
              </a:buClr>
              <a:buSzPct val="120000"/>
            </a:pPr>
            <a:r>
              <a:rPr lang="nl-BE" smtClean="0"/>
              <a:t>~ 45 faculty staff</a:t>
            </a:r>
            <a:endParaRPr lang="nl-BE" dirty="0" smtClean="0"/>
          </a:p>
          <a:p>
            <a:pPr>
              <a:buClr>
                <a:schemeClr val="tx2"/>
              </a:buClr>
              <a:buSzPct val="120000"/>
            </a:pPr>
            <a:r>
              <a:rPr lang="nl-BE" smtClean="0"/>
              <a:t>~ 220 </a:t>
            </a:r>
            <a:r>
              <a:rPr lang="nl-BE" dirty="0" smtClean="0"/>
              <a:t>scientists </a:t>
            </a:r>
            <a:r>
              <a:rPr lang="nl-BE" smtClean="0"/>
              <a:t/>
            </a:r>
            <a:br>
              <a:rPr lang="nl-BE" smtClean="0"/>
            </a:br>
            <a:r>
              <a:rPr lang="nl-BE" smtClean="0"/>
              <a:t>(PhD-students &amp;</a:t>
            </a:r>
            <a:br>
              <a:rPr lang="nl-BE" smtClean="0"/>
            </a:br>
            <a:r>
              <a:rPr lang="nl-BE" smtClean="0"/>
              <a:t>postdocs</a:t>
            </a:r>
            <a:r>
              <a:rPr lang="nl-BE" dirty="0" smtClean="0"/>
              <a:t>)</a:t>
            </a:r>
          </a:p>
          <a:p>
            <a:pPr>
              <a:buClr>
                <a:srgbClr val="FFC000"/>
              </a:buClr>
              <a:buSzPct val="120000"/>
            </a:pPr>
            <a:r>
              <a:rPr lang="nl-BE" smtClean="0"/>
              <a:t>~ 55 technical &amp;</a:t>
            </a:r>
            <a:br>
              <a:rPr lang="nl-BE" smtClean="0"/>
            </a:br>
            <a:r>
              <a:rPr lang="nl-BE" smtClean="0"/>
              <a:t>administrative staff</a:t>
            </a:r>
          </a:p>
          <a:p>
            <a:endParaRPr lang="nl-BE" dirty="0"/>
          </a:p>
        </p:txBody>
      </p:sp>
      <p:pic>
        <p:nvPicPr>
          <p:cNvPr id="26" name="Picture 2" descr="C:\Users\margriet.vanbael\AppData\Local\Microsoft\Windows\Temporary Internet Files\Content.Outlook\5HIARAL8\KULEUVEN_CMYK_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8000"/>
            <a:ext cx="1512200" cy="5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19</a:t>
            </a:fld>
            <a:endParaRPr lang="nl-BE" dirty="0"/>
          </a:p>
        </p:txBody>
      </p:sp>
      <p:sp>
        <p:nvSpPr>
          <p:cNvPr id="16" name="TextBox 15"/>
          <p:cNvSpPr txBox="1"/>
          <p:nvPr/>
        </p:nvSpPr>
        <p:spPr>
          <a:xfrm>
            <a:off x="827584" y="5380474"/>
            <a:ext cx="2683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>
                <a:solidFill>
                  <a:srgbClr val="52BDEC"/>
                </a:solidFill>
              </a:rPr>
              <a:t>fys.kuleuven.be</a:t>
            </a:r>
            <a:endParaRPr lang="nl-BE" sz="2800" u="sng" dirty="0">
              <a:solidFill>
                <a:srgbClr val="52BD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39" y="1916832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>
                <a:solidFill>
                  <a:srgbClr val="00407A"/>
                </a:solidFill>
                <a:latin typeface="Arial" pitchFamily="34" charset="0"/>
                <a:cs typeface="Arial" pitchFamily="34" charset="0"/>
              </a:rPr>
              <a:t>Facts &amp; Figures</a:t>
            </a:r>
            <a:endParaRPr lang="en-US" sz="2400" b="1">
              <a:solidFill>
                <a:srgbClr val="00407A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561038487"/>
              </p:ext>
            </p:extLst>
          </p:nvPr>
        </p:nvGraphicFramePr>
        <p:xfrm>
          <a:off x="3912096" y="2276872"/>
          <a:ext cx="5231904" cy="3365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03849" y="6432585"/>
            <a:ext cx="3675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>
                <a:solidFill>
                  <a:schemeClr val="bg1">
                    <a:lumMod val="95000"/>
                  </a:schemeClr>
                </a:solidFill>
              </a:rPr>
              <a:t>Department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of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Physics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Astronomy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/>
              <a:t>Department of Physics and Astronomy</a:t>
            </a:r>
            <a:endParaRPr lang="nl-BE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908720"/>
            <a:ext cx="5763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>
                <a:solidFill>
                  <a:srgbClr val="52BDEC"/>
                </a:solidFill>
              </a:rPr>
              <a:t>From the elementary to the extraordinary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9" y="6092192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0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solidFill>
                  <a:schemeClr val="accent1">
                    <a:lumMod val="9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KU Leuven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9552" y="1340768"/>
            <a:ext cx="8334000" cy="4428000"/>
          </a:xfrm>
          <a:blipFill dpi="0" rotWithShape="1">
            <a:blip r:embed="rId3">
              <a:alphaModFix amt="13000"/>
            </a:blip>
            <a:srcRect/>
            <a:tile tx="0" ty="0" sx="100000" sy="100000" flip="none" algn="tl"/>
          </a:blipFill>
        </p:spPr>
        <p:txBody>
          <a:bodyPr/>
          <a:lstStyle/>
          <a:p>
            <a:r>
              <a:rPr lang="nl-BE" dirty="0" smtClean="0"/>
              <a:t>Autonomous university founded in 1425</a:t>
            </a:r>
          </a:p>
          <a:p>
            <a:endParaRPr lang="nl-BE" dirty="0" smtClean="0"/>
          </a:p>
          <a:p>
            <a:r>
              <a:rPr lang="en-US" dirty="0" smtClean="0"/>
              <a:t>Mission:  providing </a:t>
            </a:r>
            <a:r>
              <a:rPr lang="en-US" dirty="0"/>
              <a:t>high-quality </a:t>
            </a:r>
            <a:r>
              <a:rPr lang="en-US" dirty="0" smtClean="0"/>
              <a:t>interdisciplinary</a:t>
            </a:r>
            <a:br>
              <a:rPr lang="en-US" dirty="0" smtClean="0"/>
            </a:br>
            <a:r>
              <a:rPr lang="en-US" dirty="0" smtClean="0"/>
              <a:t>	research &amp; education</a:t>
            </a:r>
          </a:p>
          <a:p>
            <a:endParaRPr lang="en-US" dirty="0" smtClean="0"/>
          </a:p>
          <a:p>
            <a:r>
              <a:rPr lang="en-US" dirty="0" smtClean="0"/>
              <a:t>35</a:t>
            </a:r>
            <a:r>
              <a:rPr lang="en-US" baseline="30000" dirty="0" smtClean="0"/>
              <a:t>th</a:t>
            </a:r>
            <a:r>
              <a:rPr lang="en-US" dirty="0" smtClean="0"/>
              <a:t> THE World Ranking 2015-2016</a:t>
            </a:r>
          </a:p>
          <a:p>
            <a:endParaRPr lang="en-US" dirty="0" smtClean="0"/>
          </a:p>
          <a:p>
            <a:r>
              <a:rPr lang="en-US" dirty="0" smtClean="0"/>
              <a:t>1st Reuters Europe’s most innovative university (2016)</a:t>
            </a:r>
          </a:p>
          <a:p>
            <a:endParaRPr lang="en-US" dirty="0" smtClean="0"/>
          </a:p>
          <a:p>
            <a:r>
              <a:rPr lang="en-US" dirty="0" smtClean="0"/>
              <a:t>200 year Faculty of Science (2017)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5" name="Afbeelding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448" y="116632"/>
            <a:ext cx="1840048" cy="42944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60927" y="6029536"/>
            <a:ext cx="19527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i="1" dirty="0" smtClean="0">
                <a:solidFill>
                  <a:schemeClr val="accent5">
                    <a:lumMod val="50000"/>
                  </a:schemeClr>
                </a:solidFill>
              </a:rPr>
              <a:t>Data </a:t>
            </a:r>
            <a:r>
              <a:rPr lang="nl-BE" sz="1600" i="1" dirty="0" err="1" smtClean="0">
                <a:solidFill>
                  <a:schemeClr val="accent5">
                    <a:lumMod val="50000"/>
                  </a:schemeClr>
                </a:solidFill>
              </a:rPr>
              <a:t>for</a:t>
            </a:r>
            <a:r>
              <a:rPr lang="nl-BE" sz="1600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nl-BE" sz="1600" i="1" dirty="0" smtClean="0">
                <a:solidFill>
                  <a:schemeClr val="accent5">
                    <a:lumMod val="50000"/>
                  </a:schemeClr>
                </a:solidFill>
              </a:rPr>
              <a:t>2015-2016</a:t>
            </a:r>
            <a:endParaRPr lang="nl-BE" sz="16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2</a:t>
            </a:fld>
            <a:endParaRPr lang="nl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45" y="602953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3277" y="180000"/>
            <a:ext cx="8334000" cy="90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mtClean="0"/>
              <a:t>Education programs</a:t>
            </a:r>
            <a:endParaRPr lang="nl-BE" dirty="0"/>
          </a:p>
        </p:txBody>
      </p:sp>
      <p:grpSp>
        <p:nvGrpSpPr>
          <p:cNvPr id="9" name="Group 8"/>
          <p:cNvGrpSpPr/>
          <p:nvPr/>
        </p:nvGrpSpPr>
        <p:grpSpPr>
          <a:xfrm>
            <a:off x="395535" y="1154081"/>
            <a:ext cx="8208913" cy="373375"/>
            <a:chOff x="540000" y="1089509"/>
            <a:chExt cx="2719832" cy="373375"/>
          </a:xfrm>
        </p:grpSpPr>
        <p:sp>
          <p:nvSpPr>
            <p:cNvPr id="8" name="Rounded Rectangle 7"/>
            <p:cNvSpPr/>
            <p:nvPr/>
          </p:nvSpPr>
          <p:spPr>
            <a:xfrm>
              <a:off x="540000" y="1089509"/>
              <a:ext cx="2719832" cy="373375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40000" y="1089509"/>
              <a:ext cx="22894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600" dirty="0" smtClean="0"/>
                <a:t>BACHELOR </a:t>
              </a:r>
              <a:r>
                <a:rPr lang="nl-BE" sz="1600" smtClean="0"/>
                <a:t>in Physics</a:t>
              </a:r>
              <a:endParaRPr lang="nl-BE" sz="16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5536" y="2455686"/>
            <a:ext cx="8560871" cy="1584176"/>
            <a:chOff x="395536" y="2060848"/>
            <a:chExt cx="8560871" cy="1656184"/>
          </a:xfrm>
        </p:grpSpPr>
        <p:sp>
          <p:nvSpPr>
            <p:cNvPr id="10" name="Rounded Rectangle 9"/>
            <p:cNvSpPr/>
            <p:nvPr/>
          </p:nvSpPr>
          <p:spPr>
            <a:xfrm>
              <a:off x="395536" y="2060848"/>
              <a:ext cx="8208913" cy="1656184"/>
            </a:xfrm>
            <a:prstGeom prst="roundRect">
              <a:avLst>
                <a:gd name="adj" fmla="val 5838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95536" y="2167695"/>
              <a:ext cx="856087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nl-BE" altLang="nl-BE" sz="1600" dirty="0"/>
                <a:t>MASTER </a:t>
              </a:r>
              <a:r>
                <a:rPr lang="nl-BE" altLang="nl-BE" sz="1600" dirty="0" smtClean="0"/>
                <a:t>of </a:t>
              </a:r>
              <a:r>
                <a:rPr lang="nl-BE" altLang="nl-BE" sz="1600" smtClean="0"/>
                <a:t>Physics 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smtClean="0"/>
                <a:t>MASTER </a:t>
              </a:r>
              <a:r>
                <a:rPr lang="nl-BE" altLang="nl-BE" sz="1600" dirty="0" smtClean="0"/>
                <a:t>of Astronomy </a:t>
              </a:r>
              <a:r>
                <a:rPr lang="nl-BE" altLang="nl-BE" sz="1600" smtClean="0"/>
                <a:t>and Astrophysics</a:t>
              </a:r>
              <a:br>
                <a:rPr lang="nl-BE" altLang="nl-BE" sz="1600" smtClean="0"/>
              </a:br>
              <a:r>
                <a:rPr lang="nl-BE" altLang="nl-BE" sz="1600" smtClean="0"/>
                <a:t>MASTER </a:t>
              </a:r>
              <a:r>
                <a:rPr lang="nl-BE" altLang="nl-BE" sz="1600" dirty="0" smtClean="0"/>
                <a:t>of Nanoscience and </a:t>
              </a:r>
              <a:r>
                <a:rPr lang="nl-BE" altLang="nl-BE" sz="1600" smtClean="0"/>
                <a:t>Nanotechnology 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smtClean="0"/>
                <a:t>MASTER </a:t>
              </a:r>
              <a:r>
                <a:rPr lang="nl-BE" altLang="nl-BE" sz="1600" dirty="0" smtClean="0"/>
                <a:t>of Nanoscience </a:t>
              </a:r>
              <a:r>
                <a:rPr lang="nl-BE" altLang="nl-BE" sz="1600" dirty="0"/>
                <a:t>and Nanotechnology (</a:t>
              </a:r>
              <a:r>
                <a:rPr lang="nl-BE" altLang="nl-BE" sz="1600" dirty="0" smtClean="0"/>
                <a:t>Erasmus Mundus) </a:t>
              </a:r>
              <a:endParaRPr lang="nl-BE" altLang="nl-BE" sz="1600" dirty="0"/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smtClean="0"/>
                <a:t>MASTER </a:t>
              </a:r>
              <a:r>
                <a:rPr lang="nl-BE" altLang="nl-BE" sz="1600" dirty="0"/>
                <a:t>of Biophysics, Biochemistry </a:t>
              </a:r>
              <a:r>
                <a:rPr lang="nl-BE" altLang="nl-BE" sz="1600"/>
                <a:t>&amp; </a:t>
              </a:r>
              <a:r>
                <a:rPr lang="nl-BE" altLang="nl-BE" sz="1600" smtClean="0"/>
                <a:t>Biotechnology</a:t>
              </a:r>
              <a:endParaRPr lang="nl-BE" altLang="nl-BE" sz="16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5536" y="4679263"/>
            <a:ext cx="8208913" cy="941213"/>
            <a:chOff x="458243" y="4092293"/>
            <a:chExt cx="8208913" cy="941213"/>
          </a:xfrm>
        </p:grpSpPr>
        <p:sp>
          <p:nvSpPr>
            <p:cNvPr id="12" name="Rounded Rectangle 11"/>
            <p:cNvSpPr/>
            <p:nvPr/>
          </p:nvSpPr>
          <p:spPr>
            <a:xfrm>
              <a:off x="458243" y="4092293"/>
              <a:ext cx="8208912" cy="941213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4016" y="4164176"/>
              <a:ext cx="818314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2400"/>
                </a:spcBef>
                <a:defRPr/>
              </a:pPr>
              <a:r>
                <a:rPr lang="nl-BE" altLang="nl-BE" sz="1600" dirty="0" smtClean="0"/>
                <a:t>MASTER </a:t>
              </a:r>
              <a:r>
                <a:rPr lang="nl-BE" altLang="nl-BE" sz="1600" dirty="0"/>
                <a:t>of Space Studies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/>
                <a:t>MASTER </a:t>
              </a:r>
              <a:r>
                <a:rPr lang="nl-BE" altLang="nl-BE" sz="1600" dirty="0"/>
                <a:t>in </a:t>
              </a:r>
              <a:r>
                <a:rPr lang="nl-BE" altLang="nl-BE" sz="1600" dirty="0" err="1" smtClean="0"/>
                <a:t>Medical</a:t>
              </a:r>
              <a:r>
                <a:rPr lang="nl-BE" altLang="nl-BE" sz="1600" dirty="0" smtClean="0"/>
                <a:t> </a:t>
              </a:r>
              <a:r>
                <a:rPr lang="nl-BE" altLang="nl-BE" sz="1600" dirty="0" err="1" smtClean="0"/>
                <a:t>Radiation</a:t>
              </a:r>
              <a:r>
                <a:rPr lang="nl-BE" altLang="nl-BE" sz="1600" dirty="0" smtClean="0"/>
                <a:t> </a:t>
              </a:r>
              <a:r>
                <a:rPr lang="nl-BE" altLang="nl-BE" sz="1600" dirty="0" err="1" smtClean="0"/>
                <a:t>Physics</a:t>
              </a:r>
              <a:endParaRPr lang="nl-BE" altLang="nl-BE" sz="1600" dirty="0"/>
            </a:p>
            <a:p>
              <a:pPr>
                <a:defRPr/>
              </a:pPr>
              <a:r>
                <a:rPr lang="nl-BE" altLang="nl-BE" sz="1600" dirty="0" err="1" smtClean="0"/>
                <a:t>Physics</a:t>
              </a:r>
              <a:r>
                <a:rPr lang="nl-BE" altLang="nl-BE" sz="1600" dirty="0" smtClean="0"/>
                <a:t> Teacher </a:t>
              </a:r>
              <a:r>
                <a:rPr lang="nl-BE" altLang="nl-BE" sz="1600" dirty="0" err="1" smtClean="0"/>
                <a:t>Education</a:t>
              </a:r>
              <a:endParaRPr lang="nl-BE" altLang="nl-BE" sz="1400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20</a:t>
            </a:fld>
            <a:endParaRPr lang="nl-BE" dirty="0"/>
          </a:p>
        </p:txBody>
      </p:sp>
      <p:sp>
        <p:nvSpPr>
          <p:cNvPr id="18" name="TextBox 17"/>
          <p:cNvSpPr txBox="1"/>
          <p:nvPr/>
        </p:nvSpPr>
        <p:spPr>
          <a:xfrm>
            <a:off x="3131840" y="6398380"/>
            <a:ext cx="3675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Department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of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Physics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Astronomy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85" y="4349080"/>
            <a:ext cx="2409517" cy="1601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ster.kuleuven.be/~peterp/Department/Papics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85" y="2433284"/>
            <a:ext cx="2443710" cy="1628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85" y="525827"/>
            <a:ext cx="2443710" cy="1629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339795" y="4062264"/>
            <a:ext cx="15905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BE" sz="900" smtClean="0"/>
              <a:t>© Péter Pàpics, KU Leuven</a:t>
            </a:r>
            <a:endParaRPr lang="en-US" sz="900"/>
          </a:p>
        </p:txBody>
      </p:sp>
      <p:sp>
        <p:nvSpPr>
          <p:cNvPr id="22" name="TextBox 21"/>
          <p:cNvSpPr txBox="1"/>
          <p:nvPr/>
        </p:nvSpPr>
        <p:spPr>
          <a:xfrm>
            <a:off x="7333383" y="2150370"/>
            <a:ext cx="15969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BE" sz="900" smtClean="0"/>
              <a:t>© Rob Stevens, KU Leuven</a:t>
            </a:r>
            <a:endParaRPr lang="en-US" sz="90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77" y="6042464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7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nl-BE" dirty="0" smtClean="0"/>
              <a:t>Research </a:t>
            </a:r>
            <a:r>
              <a:rPr lang="nl-BE" smtClean="0"/>
              <a:t>areas  </a:t>
            </a:r>
            <a:endParaRPr lang="nl-BE" dirty="0"/>
          </a:p>
        </p:txBody>
      </p:sp>
      <p:pic>
        <p:nvPicPr>
          <p:cNvPr id="5" name="Picture 2" descr="C:\Users\margriet.vanbael\AppData\Local\Microsoft\Windows\Temporary Internet Files\Content.Outlook\6KMXS0NQ\save-2013 02 27-13 15 50_vDeflection_trace.png"/>
          <p:cNvPicPr>
            <a:picLocks noChangeAspect="1" noChangeArrowheads="1"/>
          </p:cNvPicPr>
          <p:nvPr/>
        </p:nvPicPr>
        <p:blipFill>
          <a:blip r:embed="rId3" cstate="print"/>
          <a:srcRect l="13422" t="2643" r="27917" b="9251"/>
          <a:stretch>
            <a:fillRect/>
          </a:stretch>
        </p:blipFill>
        <p:spPr bwMode="auto">
          <a:xfrm>
            <a:off x="6704755" y="3209777"/>
            <a:ext cx="1265680" cy="1544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margriet.vanbael\Documents\Pictures\101223_LaboVSM-2.jpg"/>
          <p:cNvPicPr>
            <a:picLocks noChangeAspect="1" noChangeArrowheads="1"/>
          </p:cNvPicPr>
          <p:nvPr/>
        </p:nvPicPr>
        <p:blipFill>
          <a:blip r:embed="rId4" cstate="print"/>
          <a:srcRect l="31383" r="7184"/>
          <a:stretch>
            <a:fillRect/>
          </a:stretch>
        </p:blipFill>
        <p:spPr bwMode="auto">
          <a:xfrm>
            <a:off x="251520" y="1023876"/>
            <a:ext cx="1265113" cy="1544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" name="Group 27"/>
          <p:cNvGrpSpPr>
            <a:grpSpLocks noChangeAspect="1"/>
          </p:cNvGrpSpPr>
          <p:nvPr/>
        </p:nvGrpSpPr>
        <p:grpSpPr>
          <a:xfrm>
            <a:off x="1005529" y="2750247"/>
            <a:ext cx="1257158" cy="1540278"/>
            <a:chOff x="3527888" y="3283722"/>
            <a:chExt cx="1764192" cy="2161502"/>
          </a:xfrm>
        </p:grpSpPr>
        <p:pic>
          <p:nvPicPr>
            <p:cNvPr id="8" name="Picture 100"/>
            <p:cNvPicPr>
              <a:picLocks noChangeAspect="1" noChangeArrowheads="1"/>
            </p:cNvPicPr>
            <p:nvPr/>
          </p:nvPicPr>
          <p:blipFill>
            <a:blip r:embed="rId5" cstate="print">
              <a:lum bright="14000" contrast="10000"/>
            </a:blip>
            <a:srcRect l="20948" t="12917" r="24976"/>
            <a:stretch>
              <a:fillRect/>
            </a:stretch>
          </p:blipFill>
          <p:spPr bwMode="auto">
            <a:xfrm>
              <a:off x="3528080" y="3283722"/>
              <a:ext cx="1764000" cy="216150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9" name="Rectangle 8"/>
            <p:cNvSpPr/>
            <p:nvPr/>
          </p:nvSpPr>
          <p:spPr>
            <a:xfrm>
              <a:off x="3527888" y="3284984"/>
              <a:ext cx="1764000" cy="21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B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26"/>
          <p:cNvGrpSpPr>
            <a:grpSpLocks noChangeAspect="1"/>
          </p:cNvGrpSpPr>
          <p:nvPr/>
        </p:nvGrpSpPr>
        <p:grpSpPr>
          <a:xfrm>
            <a:off x="4458811" y="4664117"/>
            <a:ext cx="1257896" cy="1540107"/>
            <a:chOff x="1691480" y="3285224"/>
            <a:chExt cx="1764200" cy="2160000"/>
          </a:xfrm>
        </p:grpSpPr>
        <p:sp>
          <p:nvSpPr>
            <p:cNvPr id="11" name="Rounded Rectangle 10"/>
            <p:cNvSpPr/>
            <p:nvPr/>
          </p:nvSpPr>
          <p:spPr>
            <a:xfrm>
              <a:off x="1691480" y="3285224"/>
              <a:ext cx="1764000" cy="2160000"/>
            </a:xfrm>
            <a:prstGeom prst="round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nl-BE" sz="14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r="2919"/>
            <a:stretch>
              <a:fillRect/>
            </a:stretch>
          </p:blipFill>
          <p:spPr bwMode="auto">
            <a:xfrm>
              <a:off x="1691680" y="3672328"/>
              <a:ext cx="1764000" cy="177289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pic>
        <p:nvPicPr>
          <p:cNvPr id="14" name="Picture 2" descr="C:\Users\margriet.vanbael\AppData\Local\Microsoft\Windows\Temporary Internet Files\Content.Outlook\6KMXS0NQ\IMG_3839.JPG"/>
          <p:cNvPicPr>
            <a:picLocks noChangeAspect="1" noChangeArrowheads="1"/>
          </p:cNvPicPr>
          <p:nvPr/>
        </p:nvPicPr>
        <p:blipFill>
          <a:blip r:embed="rId7" cstate="print"/>
          <a:srcRect l="23714" r="14994"/>
          <a:stretch>
            <a:fillRect/>
          </a:stretch>
        </p:blipFill>
        <p:spPr bwMode="auto">
          <a:xfrm>
            <a:off x="6788231" y="1023876"/>
            <a:ext cx="1227888" cy="150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4" descr="C:\Users\margriet.vanbael\Documents\Pictures\allerlei uit fotodatabank 2013\IMG_3215[2].jpg"/>
          <p:cNvPicPr>
            <a:picLocks noChangeAspect="1" noChangeArrowheads="1"/>
          </p:cNvPicPr>
          <p:nvPr/>
        </p:nvPicPr>
        <p:blipFill>
          <a:blip r:embed="rId8" cstate="print"/>
          <a:srcRect l="33551" r="12006"/>
          <a:stretch>
            <a:fillRect/>
          </a:stretch>
        </p:blipFill>
        <p:spPr bwMode="auto">
          <a:xfrm>
            <a:off x="4086509" y="2732860"/>
            <a:ext cx="1257784" cy="1540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345572" y="1796058"/>
            <a:ext cx="1077008" cy="664012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schemeClr val="bg1"/>
                </a:solidFill>
              </a:rPr>
              <a:t>Hard condensed matter</a:t>
            </a:r>
            <a:endParaRPr lang="nl-BE" sz="11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17998" y="3833749"/>
            <a:ext cx="1039194" cy="851297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schemeClr val="bg1"/>
                </a:solidFill>
              </a:rPr>
              <a:t>Soft condensed matter and biophysics</a:t>
            </a:r>
            <a:endParaRPr lang="nl-BE" sz="11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25708" y="1983344"/>
            <a:ext cx="952933" cy="476726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schemeClr val="bg1"/>
                </a:solidFill>
              </a:rPr>
              <a:t>Nuclear physics</a:t>
            </a:r>
            <a:endParaRPr lang="nl-BE" sz="11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372" y="3650050"/>
            <a:ext cx="1257021" cy="476726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schemeClr val="bg1"/>
                </a:solidFill>
              </a:rPr>
              <a:t>Theoretical physics</a:t>
            </a:r>
            <a:endParaRPr lang="nl-BE" sz="11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55266" y="5633266"/>
            <a:ext cx="1123399" cy="476726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schemeClr val="bg1"/>
                </a:solidFill>
              </a:rPr>
              <a:t>Stellar astrophysics</a:t>
            </a:r>
            <a:endParaRPr lang="nl-BE" sz="11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98999" y="3485112"/>
            <a:ext cx="1257784" cy="664012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100" b="1" dirty="0" smtClean="0">
                <a:solidFill>
                  <a:schemeClr val="bg1"/>
                </a:solidFill>
              </a:rPr>
              <a:t>Physics education and research</a:t>
            </a:r>
            <a:endParaRPr lang="nl-BE" sz="1100" b="1" dirty="0">
              <a:solidFill>
                <a:schemeClr val="bg1"/>
              </a:solidFill>
            </a:endParaRPr>
          </a:p>
        </p:txBody>
      </p:sp>
      <p:pic>
        <p:nvPicPr>
          <p:cNvPr id="22" name="Picture 6" descr="C:\Users\margriet.vanbael\Documents\ONDERWIJS\HIR Conceptuele Natuurkunde KUL\Pearson\KULEUVEN_CMYK_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5818"/>
            <a:ext cx="1512000" cy="53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21</a:t>
            </a:fld>
            <a:endParaRPr lang="nl-BE" dirty="0"/>
          </a:p>
        </p:txBody>
      </p:sp>
      <p:sp>
        <p:nvSpPr>
          <p:cNvPr id="24" name="TextBox 23"/>
          <p:cNvSpPr txBox="1"/>
          <p:nvPr/>
        </p:nvSpPr>
        <p:spPr>
          <a:xfrm>
            <a:off x="3109065" y="6428295"/>
            <a:ext cx="3675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Department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of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Physics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Astronomy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124744"/>
            <a:ext cx="201623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Nanosystems</a:t>
            </a:r>
            <a:r>
              <a:rPr lang="nl-BE" sz="1100" dirty="0" smtClean="0"/>
              <a:t> &amp; Interfaces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Superconductivity</a:t>
            </a:r>
            <a:r>
              <a:rPr lang="nl-BE" sz="1100" dirty="0" smtClean="0"/>
              <a:t> &amp; </a:t>
            </a:r>
            <a:r>
              <a:rPr lang="nl-BE" sz="1100" dirty="0" err="1" smtClean="0"/>
              <a:t>magnetism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Semiconductors &amp; </a:t>
            </a:r>
            <a:r>
              <a:rPr lang="nl-BE" sz="1100" dirty="0" err="1" smtClean="0"/>
              <a:t>Nanoelectronics</a:t>
            </a:r>
            <a:endParaRPr lang="nl-BE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5116966" y="1267242"/>
            <a:ext cx="17592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Fundamental</a:t>
            </a:r>
            <a:r>
              <a:rPr lang="nl-BE" sz="1100" dirty="0" smtClean="0"/>
              <a:t> </a:t>
            </a:r>
            <a:r>
              <a:rPr lang="nl-BE" sz="1100" dirty="0" err="1" smtClean="0"/>
              <a:t>Interactions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Nuclear</a:t>
            </a:r>
            <a:r>
              <a:rPr lang="nl-BE" sz="1100" dirty="0" smtClean="0"/>
              <a:t> </a:t>
            </a:r>
            <a:r>
              <a:rPr lang="nl-BE" sz="1100" dirty="0" err="1" smtClean="0"/>
              <a:t>Structure</a:t>
            </a:r>
            <a:endParaRPr lang="nl-BE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836167" y="4550327"/>
            <a:ext cx="17156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High Energy </a:t>
            </a:r>
            <a:r>
              <a:rPr lang="nl-BE" sz="1100" dirty="0" err="1" smtClean="0"/>
              <a:t>Physics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Statistical </a:t>
            </a:r>
            <a:r>
              <a:rPr lang="nl-BE" sz="1100" dirty="0" err="1" smtClean="0"/>
              <a:t>Physics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Mathematical </a:t>
            </a:r>
            <a:r>
              <a:rPr lang="nl-BE" sz="1100" dirty="0" err="1" smtClean="0"/>
              <a:t>Physics</a:t>
            </a:r>
            <a:endParaRPr lang="nl-BE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6480804" y="5020286"/>
            <a:ext cx="185372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Polymers</a:t>
            </a:r>
            <a:r>
              <a:rPr lang="nl-BE" sz="1100" dirty="0" smtClean="0"/>
              <a:t>, </a:t>
            </a:r>
            <a:r>
              <a:rPr lang="nl-BE" sz="1100" dirty="0" err="1" smtClean="0"/>
              <a:t>Thin</a:t>
            </a:r>
            <a:r>
              <a:rPr lang="nl-BE" sz="1100" dirty="0" smtClean="0"/>
              <a:t> Films &amp; Interfaces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Acoustics</a:t>
            </a:r>
            <a:r>
              <a:rPr lang="nl-BE" sz="1100" dirty="0" smtClean="0"/>
              <a:t> &amp; </a:t>
            </a:r>
            <a:r>
              <a:rPr lang="nl-BE" sz="1100" dirty="0" err="1" smtClean="0"/>
              <a:t>Thermal</a:t>
            </a:r>
            <a:r>
              <a:rPr lang="nl-BE" sz="1100" dirty="0" smtClean="0"/>
              <a:t> </a:t>
            </a:r>
            <a:r>
              <a:rPr lang="nl-BE" sz="1100" dirty="0" err="1" smtClean="0"/>
              <a:t>Physics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Biophysics</a:t>
            </a:r>
            <a:endParaRPr lang="nl-BE" sz="1100" dirty="0"/>
          </a:p>
        </p:txBody>
      </p:sp>
      <p:sp>
        <p:nvSpPr>
          <p:cNvPr id="26" name="TextBox 25"/>
          <p:cNvSpPr txBox="1"/>
          <p:nvPr/>
        </p:nvSpPr>
        <p:spPr>
          <a:xfrm>
            <a:off x="2865872" y="5132587"/>
            <a:ext cx="20219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Stellar</a:t>
            </a:r>
            <a:r>
              <a:rPr lang="nl-BE" sz="1100" dirty="0" smtClean="0"/>
              <a:t> </a:t>
            </a:r>
            <a:r>
              <a:rPr lang="nl-BE" sz="1100" dirty="0" err="1" smtClean="0"/>
              <a:t>Evolutions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Asteroseismology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Instrumentation</a:t>
            </a:r>
            <a:endParaRPr lang="nl-BE" sz="11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1" y="6011943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19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021288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245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79512" y="1883140"/>
            <a:ext cx="8167687" cy="2592288"/>
          </a:xfrm>
        </p:spPr>
        <p:txBody>
          <a:bodyPr/>
          <a:lstStyle/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r>
              <a:rPr lang="nl-BE" sz="1600" dirty="0" err="1" smtClean="0">
                <a:solidFill>
                  <a:srgbClr val="147694"/>
                </a:solidFill>
              </a:rPr>
              <a:t>Science@Leuven</a:t>
            </a:r>
            <a:r>
              <a:rPr lang="nl-BE" sz="1600" dirty="0" smtClean="0">
                <a:solidFill>
                  <a:srgbClr val="147694"/>
                </a:solidFill>
              </a:rPr>
              <a:t> is </a:t>
            </a:r>
            <a:r>
              <a:rPr lang="nl-BE" sz="1600" dirty="0">
                <a:solidFill>
                  <a:srgbClr val="147694"/>
                </a:solidFill>
              </a:rPr>
              <a:t>a story of </a:t>
            </a:r>
            <a:r>
              <a:rPr lang="nl-BE" sz="1600" dirty="0" err="1">
                <a:solidFill>
                  <a:srgbClr val="147694"/>
                </a:solidFill>
              </a:rPr>
              <a:t>many</a:t>
            </a:r>
            <a:r>
              <a:rPr lang="nl-BE" sz="1600" dirty="0">
                <a:solidFill>
                  <a:srgbClr val="147694"/>
                </a:solidFill>
              </a:rPr>
              <a:t> </a:t>
            </a:r>
            <a:r>
              <a:rPr lang="nl-BE" sz="1600" dirty="0" err="1" smtClean="0">
                <a:solidFill>
                  <a:srgbClr val="147694"/>
                </a:solidFill>
              </a:rPr>
              <a:t>stories</a:t>
            </a:r>
            <a:endParaRPr lang="nl-BE" sz="1600" dirty="0" smtClean="0">
              <a:solidFill>
                <a:srgbClr val="147694"/>
              </a:solidFill>
            </a:endParaRPr>
          </a:p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endParaRPr lang="en-US" sz="1600" dirty="0" smtClean="0">
              <a:solidFill>
                <a:srgbClr val="147694"/>
              </a:solidFill>
            </a:endParaRPr>
          </a:p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r>
              <a:rPr lang="en-US" sz="1600" dirty="0" err="1" smtClean="0">
                <a:solidFill>
                  <a:srgbClr val="147694"/>
                </a:solidFill>
              </a:rPr>
              <a:t>Science@Leuven</a:t>
            </a:r>
            <a:r>
              <a:rPr lang="en-US" sz="1600" dirty="0" smtClean="0">
                <a:solidFill>
                  <a:srgbClr val="147694"/>
                </a:solidFill>
              </a:rPr>
              <a:t> </a:t>
            </a:r>
            <a:r>
              <a:rPr lang="en-US" sz="1600" dirty="0">
                <a:solidFill>
                  <a:srgbClr val="147694"/>
                </a:solidFill>
              </a:rPr>
              <a:t>is a reputation: </a:t>
            </a:r>
            <a:endParaRPr lang="en-US" sz="1600" dirty="0" smtClean="0">
              <a:solidFill>
                <a:srgbClr val="147694"/>
              </a:solidFill>
            </a:endParaRPr>
          </a:p>
          <a:p>
            <a:pPr marL="0" indent="0">
              <a:spcBef>
                <a:spcPts val="100"/>
              </a:spcBef>
              <a:buFont typeface="Arial" charset="0"/>
              <a:buNone/>
              <a:defRPr/>
            </a:pPr>
            <a:r>
              <a:rPr lang="en-US" sz="1600" i="1" dirty="0" smtClean="0">
                <a:solidFill>
                  <a:srgbClr val="147694"/>
                </a:solidFill>
              </a:rPr>
              <a:t>	“cutting </a:t>
            </a:r>
            <a:r>
              <a:rPr lang="en-US" sz="1600" i="1" dirty="0">
                <a:solidFill>
                  <a:srgbClr val="147694"/>
                </a:solidFill>
              </a:rPr>
              <a:t>edge craftsmanship meets groundbreaking scientific </a:t>
            </a:r>
            <a:r>
              <a:rPr lang="en-US" sz="1600" i="1" dirty="0" smtClean="0">
                <a:solidFill>
                  <a:srgbClr val="147694"/>
                </a:solidFill>
              </a:rPr>
              <a:t>research”</a:t>
            </a:r>
          </a:p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endParaRPr lang="en-US" sz="1600" dirty="0" smtClean="0">
              <a:solidFill>
                <a:srgbClr val="147694"/>
              </a:solidFill>
            </a:endParaRPr>
          </a:p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r>
              <a:rPr lang="en-US" sz="1600" dirty="0" err="1" smtClean="0">
                <a:solidFill>
                  <a:srgbClr val="147694"/>
                </a:solidFill>
              </a:rPr>
              <a:t>Science@Leuven</a:t>
            </a:r>
            <a:r>
              <a:rPr lang="en-US" sz="1600" dirty="0" smtClean="0">
                <a:solidFill>
                  <a:srgbClr val="147694"/>
                </a:solidFill>
              </a:rPr>
              <a:t> </a:t>
            </a:r>
            <a:r>
              <a:rPr lang="en-US" sz="1600" dirty="0">
                <a:solidFill>
                  <a:srgbClr val="147694"/>
                </a:solidFill>
              </a:rPr>
              <a:t>is a place to come to: </a:t>
            </a:r>
          </a:p>
          <a:p>
            <a:pPr marL="0" indent="0">
              <a:spcBef>
                <a:spcPts val="100"/>
              </a:spcBef>
              <a:buFont typeface="Arial" charset="0"/>
              <a:buNone/>
              <a:defRPr/>
            </a:pPr>
            <a:r>
              <a:rPr lang="en-US" sz="1600" i="1" dirty="0" smtClean="0">
                <a:solidFill>
                  <a:srgbClr val="147694"/>
                </a:solidFill>
              </a:rPr>
              <a:t>	“we </a:t>
            </a:r>
            <a:r>
              <a:rPr lang="en-US" sz="1600" i="1" dirty="0">
                <a:solidFill>
                  <a:srgbClr val="147694"/>
                </a:solidFill>
              </a:rPr>
              <a:t>try to find the perfect combination between </a:t>
            </a:r>
            <a:r>
              <a:rPr lang="en-US" sz="1600" i="1" dirty="0" smtClean="0">
                <a:solidFill>
                  <a:srgbClr val="147694"/>
                </a:solidFill>
              </a:rPr>
              <a:t>Master </a:t>
            </a:r>
            <a:r>
              <a:rPr lang="en-US" sz="1600" i="1" dirty="0" err="1" smtClean="0">
                <a:solidFill>
                  <a:srgbClr val="147694"/>
                </a:solidFill>
              </a:rPr>
              <a:t>programmes</a:t>
            </a:r>
            <a:r>
              <a:rPr lang="en-US" sz="1600" i="1" dirty="0" smtClean="0">
                <a:solidFill>
                  <a:srgbClr val="147694"/>
                </a:solidFill>
              </a:rPr>
              <a:t> 		 and </a:t>
            </a:r>
            <a:r>
              <a:rPr lang="en-US" sz="1600" i="1" dirty="0">
                <a:solidFill>
                  <a:srgbClr val="147694"/>
                </a:solidFill>
              </a:rPr>
              <a:t>research experiences for every single </a:t>
            </a:r>
            <a:r>
              <a:rPr lang="en-US" sz="1600" i="1" dirty="0" smtClean="0">
                <a:solidFill>
                  <a:srgbClr val="147694"/>
                </a:solidFill>
              </a:rPr>
              <a:t>person”</a:t>
            </a:r>
          </a:p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endParaRPr lang="en-US" sz="1600" dirty="0" smtClean="0">
              <a:solidFill>
                <a:srgbClr val="147694"/>
              </a:solidFill>
            </a:endParaRPr>
          </a:p>
          <a:p>
            <a:pPr>
              <a:spcBef>
                <a:spcPts val="100"/>
              </a:spcBef>
              <a:buFont typeface="Arial" charset="0"/>
              <a:buChar char="•"/>
              <a:defRPr/>
            </a:pPr>
            <a:r>
              <a:rPr lang="en-US" sz="1600" dirty="0" err="1" smtClean="0">
                <a:solidFill>
                  <a:srgbClr val="147694"/>
                </a:solidFill>
              </a:rPr>
              <a:t>Science@Leuven</a:t>
            </a:r>
            <a:r>
              <a:rPr lang="en-US" sz="1600" dirty="0" smtClean="0">
                <a:solidFill>
                  <a:srgbClr val="147694"/>
                </a:solidFill>
              </a:rPr>
              <a:t> </a:t>
            </a:r>
            <a:r>
              <a:rPr lang="en-US" sz="1600" dirty="0">
                <a:solidFill>
                  <a:srgbClr val="147694"/>
                </a:solidFill>
              </a:rPr>
              <a:t>is a place to </a:t>
            </a:r>
            <a:r>
              <a:rPr lang="en-US" sz="1600" dirty="0" smtClean="0">
                <a:solidFill>
                  <a:srgbClr val="147694"/>
                </a:solidFill>
              </a:rPr>
              <a:t>be</a:t>
            </a:r>
            <a:endParaRPr lang="nl-BE" sz="1600" dirty="0">
              <a:solidFill>
                <a:srgbClr val="147694"/>
              </a:solidFill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39552" y="937601"/>
            <a:ext cx="8334375" cy="900113"/>
          </a:xfrm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nl-BE" sz="2800" b="1" dirty="0" err="1">
                <a:solidFill>
                  <a:srgbClr val="0F5E77"/>
                </a:solidFill>
                <a:latin typeface="+mj-lt"/>
              </a:rPr>
              <a:t>Science@Leuven</a:t>
            </a:r>
            <a:r>
              <a:rPr lang="nl-BE" sz="2800" b="1" dirty="0">
                <a:solidFill>
                  <a:srgbClr val="0F5E77"/>
                </a:solidFill>
                <a:latin typeface="+mj-lt"/>
              </a:rPr>
              <a:t> Scholarships</a:t>
            </a:r>
            <a:r>
              <a:rPr lang="nl-BE" sz="2000" b="1" dirty="0">
                <a:solidFill>
                  <a:srgbClr val="0F5E77"/>
                </a:solidFill>
                <a:latin typeface="+mj-lt"/>
              </a:rPr>
              <a:t/>
            </a:r>
            <a:br>
              <a:rPr lang="nl-BE" sz="2000" b="1" dirty="0">
                <a:solidFill>
                  <a:srgbClr val="0F5E77"/>
                </a:solidFill>
                <a:latin typeface="+mj-lt"/>
              </a:rPr>
            </a:br>
            <a:r>
              <a:rPr lang="nl-BE" sz="2000" b="1" dirty="0" smtClean="0">
                <a:solidFill>
                  <a:srgbClr val="0F5E77"/>
                </a:solidFill>
                <a:latin typeface="+mj-lt"/>
              </a:rPr>
              <a:t/>
            </a:r>
            <a:br>
              <a:rPr lang="nl-BE" sz="2000" b="1" dirty="0" smtClean="0">
                <a:solidFill>
                  <a:srgbClr val="0F5E77"/>
                </a:solidFill>
                <a:latin typeface="+mj-lt"/>
              </a:rPr>
            </a:br>
            <a:r>
              <a:rPr lang="nl-BE" sz="1600" dirty="0" smtClean="0">
                <a:solidFill>
                  <a:srgbClr val="0F5E77"/>
                </a:solidFill>
                <a:latin typeface="+mj-lt"/>
              </a:rPr>
              <a:t>Full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scholarships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for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motivated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and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talented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students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interested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in </a:t>
            </a:r>
            <a:r>
              <a:rPr lang="nl-BE" sz="1600" dirty="0" smtClean="0">
                <a:solidFill>
                  <a:srgbClr val="0F5E77"/>
                </a:solidFill>
                <a:latin typeface="+mj-lt"/>
              </a:rPr>
              <a:t/>
            </a:r>
            <a:br>
              <a:rPr lang="nl-BE" sz="1600" dirty="0" smtClean="0">
                <a:solidFill>
                  <a:srgbClr val="0F5E77"/>
                </a:solidFill>
                <a:latin typeface="+mj-lt"/>
              </a:rPr>
            </a:br>
            <a:r>
              <a:rPr lang="nl-BE" sz="1600" dirty="0" err="1" smtClean="0">
                <a:solidFill>
                  <a:srgbClr val="0F5E77"/>
                </a:solidFill>
                <a:latin typeface="+mj-lt"/>
              </a:rPr>
              <a:t>an</a:t>
            </a:r>
            <a:r>
              <a:rPr lang="nl-BE" sz="1600" dirty="0" smtClean="0">
                <a:solidFill>
                  <a:srgbClr val="0F5E77"/>
                </a:solidFill>
                <a:latin typeface="+mj-lt"/>
              </a:rPr>
              <a:t> international 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research </a:t>
            </a:r>
            <a:r>
              <a:rPr lang="nl-BE" sz="1600" dirty="0" err="1">
                <a:solidFill>
                  <a:srgbClr val="0F5E77"/>
                </a:solidFill>
                <a:latin typeface="+mj-lt"/>
              </a:rPr>
              <a:t>based</a:t>
            </a:r>
            <a:r>
              <a:rPr lang="nl-BE" sz="1600" dirty="0">
                <a:solidFill>
                  <a:srgbClr val="0F5E77"/>
                </a:solidFill>
                <a:latin typeface="+mj-lt"/>
              </a:rPr>
              <a:t> Master of Science </a:t>
            </a:r>
            <a:r>
              <a:rPr lang="nl-BE" sz="1600" dirty="0" err="1" smtClean="0">
                <a:solidFill>
                  <a:srgbClr val="0F5E77"/>
                </a:solidFill>
                <a:latin typeface="+mj-lt"/>
              </a:rPr>
              <a:t>programme</a:t>
            </a:r>
            <a:r>
              <a:rPr lang="nl-BE" sz="1600" dirty="0" smtClean="0">
                <a:solidFill>
                  <a:srgbClr val="0F5E77"/>
                </a:solidFill>
                <a:latin typeface="+mj-lt"/>
              </a:rPr>
              <a:t>  </a:t>
            </a:r>
            <a:r>
              <a:rPr lang="nl-NL" sz="1600" dirty="0">
                <a:solidFill>
                  <a:schemeClr val="accent1">
                    <a:lumMod val="90000"/>
                  </a:schemeClr>
                </a:solidFill>
                <a:latin typeface="+mj-lt"/>
              </a:rPr>
              <a:t/>
            </a:r>
            <a:br>
              <a:rPr lang="nl-NL" sz="1600" dirty="0">
                <a:solidFill>
                  <a:schemeClr val="accent1">
                    <a:lumMod val="90000"/>
                  </a:schemeClr>
                </a:solidFill>
                <a:latin typeface="+mj-lt"/>
              </a:rPr>
            </a:br>
            <a:endParaRPr lang="nl-BE" sz="1600" dirty="0">
              <a:latin typeface="+mj-lt"/>
            </a:endParaRPr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4797425"/>
            <a:ext cx="9144000" cy="105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920" y="4137216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nl-BE" u="sng" dirty="0" smtClean="0">
                <a:solidFill>
                  <a:srgbClr val="177E9D"/>
                </a:solidFill>
              </a:rPr>
              <a:t>sc.kuleuven.be/</a:t>
            </a:r>
            <a:r>
              <a:rPr lang="en-US" altLang="nl-BE" u="sng" dirty="0" err="1" smtClean="0">
                <a:solidFill>
                  <a:srgbClr val="177E9D"/>
                </a:solidFill>
              </a:rPr>
              <a:t>scienceatleuvenscholarship</a:t>
            </a:r>
            <a:r>
              <a:rPr lang="en-US" altLang="nl-BE" u="sng" dirty="0">
                <a:solidFill>
                  <a:srgbClr val="177E9D"/>
                </a:solidFill>
              </a:rPr>
              <a:t>	</a:t>
            </a:r>
            <a:endParaRPr lang="nl-B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21288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4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nl-BE" sz="2800" b="1" dirty="0" err="1">
                <a:solidFill>
                  <a:srgbClr val="0F5E77"/>
                </a:solidFill>
                <a:latin typeface="+mj-lt"/>
              </a:rPr>
              <a:t>Science@Leuven</a:t>
            </a:r>
            <a:r>
              <a:rPr lang="nl-BE" sz="2800" b="1" dirty="0">
                <a:solidFill>
                  <a:srgbClr val="0F5E77"/>
                </a:solidFill>
                <a:latin typeface="+mj-lt"/>
              </a:rPr>
              <a:t> </a:t>
            </a:r>
            <a:r>
              <a:rPr lang="nl-BE" sz="2800" b="1" dirty="0" smtClean="0">
                <a:solidFill>
                  <a:srgbClr val="0F5E77"/>
                </a:solidFill>
                <a:latin typeface="+mj-lt"/>
              </a:rPr>
              <a:t>Summer </a:t>
            </a:r>
            <a:r>
              <a:rPr lang="nl-BE" sz="2800" b="1" dirty="0" err="1" smtClean="0">
                <a:solidFill>
                  <a:srgbClr val="0F5E77"/>
                </a:solidFill>
                <a:latin typeface="+mj-lt"/>
              </a:rPr>
              <a:t>Internships</a:t>
            </a:r>
            <a:endParaRPr lang="nl-BE" sz="2800" dirty="0">
              <a:solidFill>
                <a:srgbClr val="0F5E77"/>
              </a:solidFill>
              <a:latin typeface="+mj-lt"/>
            </a:endParaRPr>
          </a:p>
        </p:txBody>
      </p:sp>
      <p:sp>
        <p:nvSpPr>
          <p:cNvPr id="75779" name="Tijdelijke aanduiding voor inhoud 2"/>
          <p:cNvSpPr>
            <a:spLocks noGrp="1"/>
          </p:cNvSpPr>
          <p:nvPr>
            <p:ph idx="1"/>
          </p:nvPr>
        </p:nvSpPr>
        <p:spPr>
          <a:xfrm>
            <a:off x="539750" y="1349375"/>
            <a:ext cx="8334375" cy="44291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nl-BE" dirty="0" smtClean="0"/>
              <a:t>		</a:t>
            </a:r>
            <a:r>
              <a:rPr lang="en-US" altLang="nl-BE" dirty="0" smtClean="0">
                <a:solidFill>
                  <a:srgbClr val="177E9D"/>
                </a:solidFill>
              </a:rPr>
              <a:t>10 weeks summer internship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nl-BE" dirty="0" smtClean="0">
                <a:solidFill>
                  <a:srgbClr val="177E9D"/>
                </a:solidFill>
              </a:rPr>
              <a:t>			at our science labs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nl-BE" dirty="0" smtClean="0">
                <a:solidFill>
                  <a:srgbClr val="177E9D"/>
                </a:solidFill>
              </a:rPr>
              <a:t>		</a:t>
            </a:r>
            <a:r>
              <a:rPr lang="en-US" altLang="nl-BE" u="sng" dirty="0" smtClean="0">
                <a:solidFill>
                  <a:srgbClr val="177E9D"/>
                </a:solidFill>
              </a:rPr>
              <a:t>sc.kuleuven.be/internships	</a:t>
            </a:r>
            <a:r>
              <a:rPr lang="en-US" altLang="nl-BE" dirty="0" smtClean="0">
                <a:solidFill>
                  <a:srgbClr val="177E9D"/>
                </a:solidFill>
              </a:rPr>
              <a:t>																																																	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nl-BE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nl-BE" altLang="nl-BE" dirty="0" smtClean="0"/>
          </a:p>
        </p:txBody>
      </p:sp>
      <p:pic>
        <p:nvPicPr>
          <p:cNvPr id="75781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924175"/>
            <a:ext cx="2249487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Afbeelding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389438"/>
            <a:ext cx="224948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3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924175"/>
            <a:ext cx="346075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7" y="6048375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International cooperation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Research collaborations</a:t>
            </a:r>
          </a:p>
          <a:p>
            <a:pPr lvl="1"/>
            <a:r>
              <a:rPr lang="nl-BE" sz="2000" dirty="0" smtClean="0"/>
              <a:t>Horizon 2020</a:t>
            </a:r>
          </a:p>
          <a:p>
            <a:pPr lvl="1"/>
            <a:r>
              <a:rPr lang="nl-BE" sz="2000" dirty="0" smtClean="0"/>
              <a:t>Joint/dual degree PhD programme </a:t>
            </a:r>
          </a:p>
          <a:p>
            <a:r>
              <a:rPr lang="nl-BE" dirty="0" smtClean="0"/>
              <a:t>Faculty staff mobility</a:t>
            </a:r>
          </a:p>
          <a:p>
            <a:pPr lvl="1"/>
            <a:r>
              <a:rPr lang="nl-BE" sz="2000" dirty="0" smtClean="0"/>
              <a:t>Visiting professors</a:t>
            </a:r>
          </a:p>
          <a:p>
            <a:pPr lvl="1"/>
            <a:r>
              <a:rPr lang="nl-BE" sz="2000" dirty="0" smtClean="0"/>
              <a:t>Sabbaticals</a:t>
            </a:r>
          </a:p>
          <a:p>
            <a:r>
              <a:rPr lang="nl-BE" dirty="0" smtClean="0"/>
              <a:t>Student mobility</a:t>
            </a:r>
          </a:p>
          <a:p>
            <a:pPr lvl="1"/>
            <a:r>
              <a:rPr lang="nl-BE" sz="2000" dirty="0" smtClean="0"/>
              <a:t>Student exchange</a:t>
            </a:r>
          </a:p>
          <a:p>
            <a:pPr lvl="1"/>
            <a:r>
              <a:rPr lang="nl-BE" sz="2000" dirty="0" smtClean="0"/>
              <a:t>Erasmus exchange programme</a:t>
            </a:r>
          </a:p>
          <a:p>
            <a:pPr lvl="1"/>
            <a:r>
              <a:rPr lang="nl-BE" sz="2000" dirty="0" smtClean="0"/>
              <a:t>Summer internships</a:t>
            </a:r>
          </a:p>
          <a:p>
            <a:pPr lvl="1"/>
            <a:r>
              <a:rPr lang="nl-BE" sz="2000" dirty="0" smtClean="0"/>
              <a:t>Research training (master thesis)</a:t>
            </a:r>
          </a:p>
          <a:p>
            <a:pPr lvl="1"/>
            <a:endParaRPr lang="nl-BE" dirty="0" smtClean="0"/>
          </a:p>
          <a:p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64" y="6045818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4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nl-BE" smtClean="0">
                <a:solidFill>
                  <a:schemeClr val="accent1">
                    <a:lumMod val="9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KU Leuven</a:t>
            </a:r>
            <a:endParaRPr lang="nl-NL" dirty="0">
              <a:solidFill>
                <a:schemeClr val="accent1">
                  <a:lumMod val="9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9776" y="1933243"/>
            <a:ext cx="6656896" cy="3312368"/>
          </a:xfrm>
        </p:spPr>
        <p:txBody>
          <a:bodyPr/>
          <a:lstStyle/>
          <a:p>
            <a:r>
              <a:rPr lang="nl-BE" dirty="0" smtClean="0"/>
              <a:t>57,284 students (16% international)</a:t>
            </a:r>
          </a:p>
          <a:p>
            <a:r>
              <a:rPr lang="en-US" dirty="0" smtClean="0"/>
              <a:t>1,561 professors  (11% international)</a:t>
            </a:r>
          </a:p>
          <a:p>
            <a:r>
              <a:rPr lang="en-US" dirty="0" smtClean="0"/>
              <a:t>1,000 postdocs  (36% international)</a:t>
            </a:r>
          </a:p>
          <a:p>
            <a:r>
              <a:rPr lang="en-US" dirty="0" smtClean="0"/>
              <a:t>4,600 doctoral </a:t>
            </a:r>
            <a:r>
              <a:rPr lang="en-US" dirty="0"/>
              <a:t>students </a:t>
            </a:r>
            <a:r>
              <a:rPr lang="en-US" dirty="0" smtClean="0"/>
              <a:t>(39% international)</a:t>
            </a:r>
            <a:endParaRPr lang="en-US" dirty="0"/>
          </a:p>
          <a:p>
            <a:r>
              <a:rPr lang="en-US" dirty="0" smtClean="0"/>
              <a:t>392 </a:t>
            </a:r>
            <a:r>
              <a:rPr lang="en-US" dirty="0"/>
              <a:t>million </a:t>
            </a:r>
            <a:r>
              <a:rPr lang="en-US" dirty="0" smtClean="0"/>
              <a:t>euro</a:t>
            </a:r>
            <a:r>
              <a:rPr lang="en-US" dirty="0"/>
              <a:t> </a:t>
            </a:r>
            <a:r>
              <a:rPr lang="en-US" dirty="0" smtClean="0"/>
              <a:t>annual research spending </a:t>
            </a:r>
            <a:endParaRPr lang="en-US" dirty="0"/>
          </a:p>
          <a:p>
            <a:r>
              <a:rPr lang="en-US" dirty="0" smtClean="0"/>
              <a:t>625 </a:t>
            </a:r>
            <a:r>
              <a:rPr lang="en-US" dirty="0"/>
              <a:t>doctoral </a:t>
            </a:r>
            <a:r>
              <a:rPr lang="en-US" dirty="0" smtClean="0"/>
              <a:t>degrees per year (92 in science)</a:t>
            </a:r>
            <a:endParaRPr lang="en-US" dirty="0"/>
          </a:p>
          <a:p>
            <a:r>
              <a:rPr lang="en-US" dirty="0" smtClean="0"/>
              <a:t>98 </a:t>
            </a:r>
            <a:r>
              <a:rPr lang="en-US" dirty="0"/>
              <a:t>spin-off companies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5" name="Afbeelding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448" y="116632"/>
            <a:ext cx="1840048" cy="42944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60927" y="6029536"/>
            <a:ext cx="2135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i="1" dirty="0" smtClean="0">
                <a:solidFill>
                  <a:schemeClr val="accent5">
                    <a:lumMod val="50000"/>
                  </a:schemeClr>
                </a:solidFill>
              </a:rPr>
              <a:t>figures </a:t>
            </a:r>
            <a:r>
              <a:rPr lang="nl-BE" sz="1600" i="1" dirty="0" err="1" smtClean="0">
                <a:solidFill>
                  <a:schemeClr val="accent5">
                    <a:lumMod val="50000"/>
                  </a:schemeClr>
                </a:solidFill>
              </a:rPr>
              <a:t>for</a:t>
            </a:r>
            <a:r>
              <a:rPr lang="nl-BE" sz="1600" i="1" dirty="0" smtClean="0">
                <a:solidFill>
                  <a:schemeClr val="accent5">
                    <a:lumMod val="50000"/>
                  </a:schemeClr>
                </a:solidFill>
              </a:rPr>
              <a:t> 2015-2016</a:t>
            </a:r>
            <a:endParaRPr lang="nl-BE" sz="16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3</a:t>
            </a:fld>
            <a:endParaRPr lang="nl-B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76" y="602953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95288" y="177800"/>
            <a:ext cx="6553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SzTx/>
              <a:buFontTx/>
              <a:buNone/>
            </a:pPr>
            <a:r>
              <a:rPr lang="nl-BE" altLang="nl-BE" sz="4000" dirty="0" err="1">
                <a:solidFill>
                  <a:srgbClr val="1A7F9E"/>
                </a:solidFill>
                <a:latin typeface="Arial Unicode MS" panose="020B0604020202020204" pitchFamily="34" charset="-128"/>
              </a:rPr>
              <a:t>Faculty</a:t>
            </a:r>
            <a:r>
              <a:rPr lang="nl-BE" altLang="nl-BE" sz="4000" dirty="0">
                <a:solidFill>
                  <a:srgbClr val="1A7F9E"/>
                </a:solidFill>
                <a:latin typeface="Arial Unicode MS" panose="020B0604020202020204" pitchFamily="34" charset="-128"/>
              </a:rPr>
              <a:t> of </a:t>
            </a:r>
            <a:r>
              <a:rPr lang="nl-BE" altLang="nl-BE" sz="4000" dirty="0" err="1">
                <a:solidFill>
                  <a:srgbClr val="1A7F9E"/>
                </a:solidFill>
                <a:latin typeface="Arial Unicode MS" panose="020B0604020202020204" pitchFamily="34" charset="-128"/>
              </a:rPr>
              <a:t>Science</a:t>
            </a:r>
            <a:r>
              <a:rPr lang="nl-BE" altLang="nl-BE" sz="4000" dirty="0">
                <a:solidFill>
                  <a:srgbClr val="1A7F9E"/>
                </a:solidFill>
                <a:latin typeface="Arial Unicode MS" panose="020B0604020202020204" pitchFamily="34" charset="-128"/>
              </a:rPr>
              <a:t> </a:t>
            </a:r>
            <a:endParaRPr lang="nl-NL" altLang="nl-BE" sz="4000" dirty="0">
              <a:solidFill>
                <a:srgbClr val="1A7F9E"/>
              </a:solidFill>
              <a:latin typeface="Arial Unicode MS" panose="020B0604020202020204" pitchFamily="34" charset="-128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755576" y="908720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dirty="0" err="1" smtClean="0">
                <a:solidFill>
                  <a:schemeClr val="accent1">
                    <a:lumMod val="75000"/>
                  </a:schemeClr>
                </a:solidFill>
              </a:rPr>
              <a:t>Science</a:t>
            </a:r>
            <a:r>
              <a:rPr lang="nl-BE" sz="2800" b="1" dirty="0" smtClean="0">
                <a:solidFill>
                  <a:schemeClr val="accent1">
                    <a:lumMod val="75000"/>
                  </a:schemeClr>
                </a:solidFill>
              </a:rPr>
              <a:t>, Engineering &amp; Technology Group</a:t>
            </a:r>
            <a:endParaRPr lang="nl-BE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377955" y="1697016"/>
            <a:ext cx="293131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 dirty="0" err="1" smtClean="0">
                <a:solidFill>
                  <a:schemeClr val="accent1">
                    <a:lumMod val="75000"/>
                  </a:schemeClr>
                </a:solidFill>
              </a:rPr>
              <a:t>Faculties</a:t>
            </a:r>
            <a:endParaRPr lang="nl-BE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Science</a:t>
            </a:r>
            <a:endParaRPr lang="nl-BE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Bioscience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Engineering Technology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Architecture</a:t>
            </a:r>
            <a:endParaRPr lang="nl-B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4427984" y="1697016"/>
            <a:ext cx="4281941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 dirty="0" err="1" smtClean="0">
                <a:solidFill>
                  <a:schemeClr val="accent1">
                    <a:lumMod val="75000"/>
                  </a:schemeClr>
                </a:solidFill>
              </a:rPr>
              <a:t>Departments</a:t>
            </a:r>
            <a:endParaRPr lang="nl-BE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Architecture,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Urbanism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Planning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Biology</a:t>
            </a:r>
            <a:endParaRPr lang="nl-BE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Biosystems</a:t>
            </a:r>
            <a:endParaRPr lang="nl-BE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Chemical 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b="1" i="1" dirty="0" smtClean="0">
                <a:solidFill>
                  <a:schemeClr val="accent1">
                    <a:lumMod val="75000"/>
                  </a:schemeClr>
                </a:solidFill>
              </a:rPr>
              <a:t>Chemistry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Civil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Computer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Science</a:t>
            </a:r>
            <a:endParaRPr lang="nl-BE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b="1" i="1" dirty="0" smtClean="0">
                <a:solidFill>
                  <a:schemeClr val="accent1">
                    <a:lumMod val="75000"/>
                  </a:schemeClr>
                </a:solidFill>
              </a:rPr>
              <a:t>Earth </a:t>
            </a: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nl-BE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Environmental</a:t>
            </a:r>
            <a:r>
              <a:rPr lang="nl-BE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Science</a:t>
            </a:r>
            <a:endParaRPr lang="nl-BE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Electrical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Mathematics</a:t>
            </a:r>
            <a:endParaRPr lang="nl-BE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Mechanical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Metallurgy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Materials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Engineering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Microbial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dirty="0" err="1" smtClean="0">
                <a:solidFill>
                  <a:schemeClr val="accent1">
                    <a:lumMod val="75000"/>
                  </a:schemeClr>
                </a:solidFill>
              </a:rPr>
              <a:t>Molecular</a:t>
            </a:r>
            <a:r>
              <a:rPr lang="nl-BE" dirty="0" smtClean="0">
                <a:solidFill>
                  <a:schemeClr val="accent1">
                    <a:lumMod val="75000"/>
                  </a:schemeClr>
                </a:solidFill>
              </a:rPr>
              <a:t> Systems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Physics</a:t>
            </a:r>
            <a:r>
              <a:rPr lang="nl-BE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nl-BE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b="1" i="1" dirty="0" err="1" smtClean="0">
                <a:solidFill>
                  <a:schemeClr val="accent1">
                    <a:lumMod val="75000"/>
                  </a:schemeClr>
                </a:solidFill>
              </a:rPr>
              <a:t>Astronomy</a:t>
            </a:r>
            <a:endParaRPr lang="nl-BE" b="1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251520" y="4509120"/>
            <a:ext cx="3996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 dirty="0" smtClean="0">
                <a:solidFill>
                  <a:schemeClr val="accent1">
                    <a:lumMod val="75000"/>
                  </a:schemeClr>
                </a:solidFill>
              </a:rPr>
              <a:t>Arenberg </a:t>
            </a:r>
            <a:r>
              <a:rPr lang="nl-BE" sz="2400" b="1" dirty="0" err="1" smtClean="0">
                <a:solidFill>
                  <a:schemeClr val="accent1">
                    <a:lumMod val="75000"/>
                  </a:schemeClr>
                </a:solidFill>
              </a:rPr>
              <a:t>Doctoral</a:t>
            </a:r>
            <a:r>
              <a:rPr lang="nl-BE" sz="2400" b="1" dirty="0" smtClean="0">
                <a:solidFill>
                  <a:schemeClr val="accent1">
                    <a:lumMod val="75000"/>
                  </a:schemeClr>
                </a:solidFill>
              </a:rPr>
              <a:t> School</a:t>
            </a:r>
            <a:endParaRPr lang="nl-BE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603666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6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57188" y="188913"/>
            <a:ext cx="6553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defRPr/>
            </a:pPr>
            <a:r>
              <a:rPr lang="nl-BE" sz="4000" dirty="0" err="1">
                <a:solidFill>
                  <a:schemeClr val="accent1">
                    <a:lumMod val="9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Faculty</a:t>
            </a:r>
            <a:r>
              <a:rPr lang="nl-BE" sz="4000" dirty="0">
                <a:solidFill>
                  <a:schemeClr val="accent1">
                    <a:lumMod val="9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</a:t>
            </a:r>
            <a:r>
              <a:rPr lang="nl-BE" sz="4000" dirty="0" err="1">
                <a:solidFill>
                  <a:schemeClr val="accent1">
                    <a:lumMod val="9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Science</a:t>
            </a:r>
            <a:endParaRPr lang="nl-NL" sz="4000" dirty="0">
              <a:solidFill>
                <a:schemeClr val="accent1">
                  <a:lumMod val="9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676" name="Tekstvak 14"/>
          <p:cNvSpPr txBox="1">
            <a:spLocks noChangeArrowheads="1"/>
          </p:cNvSpPr>
          <p:nvPr/>
        </p:nvSpPr>
        <p:spPr bwMode="auto">
          <a:xfrm>
            <a:off x="250825" y="1268413"/>
            <a:ext cx="3241675" cy="369887"/>
          </a:xfrm>
          <a:prstGeom prst="rect">
            <a:avLst/>
          </a:prstGeom>
          <a:solidFill>
            <a:srgbClr val="61A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dirty="0" smtClean="0">
                <a:solidFill>
                  <a:schemeClr val="bg1"/>
                </a:solidFill>
              </a:rPr>
              <a:t>2016-2017: 2419 </a:t>
            </a:r>
            <a:r>
              <a:rPr lang="nl-BE" altLang="nl-BE" sz="1800" dirty="0" err="1">
                <a:solidFill>
                  <a:schemeClr val="bg1"/>
                </a:solidFill>
              </a:rPr>
              <a:t>students</a:t>
            </a:r>
            <a:endParaRPr lang="nl-BE" altLang="nl-BE" sz="1800" dirty="0">
              <a:solidFill>
                <a:schemeClr val="bg1"/>
              </a:solidFill>
            </a:endParaRPr>
          </a:p>
        </p:txBody>
      </p:sp>
      <p:sp useBgFill="1">
        <p:nvSpPr>
          <p:cNvPr id="28677" name="Tekstvak 16"/>
          <p:cNvSpPr txBox="1">
            <a:spLocks noChangeArrowheads="1"/>
          </p:cNvSpPr>
          <p:nvPr/>
        </p:nvSpPr>
        <p:spPr bwMode="auto">
          <a:xfrm>
            <a:off x="250826" y="1744663"/>
            <a:ext cx="2736850" cy="36988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dirty="0">
                <a:solidFill>
                  <a:srgbClr val="0070C0"/>
                </a:solidFill>
              </a:rPr>
              <a:t>Bachelor : </a:t>
            </a:r>
            <a:r>
              <a:rPr lang="nl-BE" altLang="nl-BE" sz="1800" dirty="0" smtClean="0">
                <a:solidFill>
                  <a:srgbClr val="0070C0"/>
                </a:solidFill>
              </a:rPr>
              <a:t>1000</a:t>
            </a:r>
            <a:endParaRPr lang="nl-BE" altLang="nl-BE" sz="1800" dirty="0">
              <a:solidFill>
                <a:srgbClr val="0070C0"/>
              </a:solidFill>
            </a:endParaRPr>
          </a:p>
        </p:txBody>
      </p:sp>
      <p:grpSp>
        <p:nvGrpSpPr>
          <p:cNvPr id="28681" name="Group 31"/>
          <p:cNvGrpSpPr>
            <a:grpSpLocks/>
          </p:cNvGrpSpPr>
          <p:nvPr/>
        </p:nvGrpSpPr>
        <p:grpSpPr bwMode="auto">
          <a:xfrm>
            <a:off x="3109913" y="2279650"/>
            <a:ext cx="382587" cy="3817938"/>
            <a:chOff x="1611" y="982"/>
            <a:chExt cx="261" cy="3222"/>
          </a:xfrm>
        </p:grpSpPr>
        <p:sp>
          <p:nvSpPr>
            <p:cNvPr id="28710" name="Text Box 32"/>
            <p:cNvSpPr txBox="1">
              <a:spLocks noChangeArrowheads="1"/>
            </p:cNvSpPr>
            <p:nvPr/>
          </p:nvSpPr>
          <p:spPr bwMode="auto">
            <a:xfrm rot="-5400000">
              <a:off x="1563" y="3894"/>
              <a:ext cx="360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1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1" name="Text Box 33"/>
            <p:cNvSpPr txBox="1">
              <a:spLocks noChangeArrowheads="1"/>
            </p:cNvSpPr>
            <p:nvPr/>
          </p:nvSpPr>
          <p:spPr bwMode="auto">
            <a:xfrm rot="-5400000">
              <a:off x="1564" y="3537"/>
              <a:ext cx="354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2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2" name="Text Box 34"/>
            <p:cNvSpPr txBox="1">
              <a:spLocks noChangeArrowheads="1"/>
            </p:cNvSpPr>
            <p:nvPr/>
          </p:nvSpPr>
          <p:spPr bwMode="auto">
            <a:xfrm rot="-5400000">
              <a:off x="1564" y="3187"/>
              <a:ext cx="355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3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3" name="Text Box 35"/>
            <p:cNvSpPr txBox="1">
              <a:spLocks noChangeArrowheads="1"/>
            </p:cNvSpPr>
            <p:nvPr/>
          </p:nvSpPr>
          <p:spPr bwMode="auto">
            <a:xfrm rot="-5400000">
              <a:off x="1565" y="2837"/>
              <a:ext cx="354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4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4" name="Text Box 36"/>
            <p:cNvSpPr txBox="1">
              <a:spLocks noChangeArrowheads="1"/>
            </p:cNvSpPr>
            <p:nvPr/>
          </p:nvSpPr>
          <p:spPr bwMode="auto">
            <a:xfrm rot="-5400000">
              <a:off x="1561" y="2482"/>
              <a:ext cx="360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5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5" name="Text Box 37"/>
            <p:cNvSpPr txBox="1">
              <a:spLocks noChangeArrowheads="1"/>
            </p:cNvSpPr>
            <p:nvPr/>
          </p:nvSpPr>
          <p:spPr bwMode="auto">
            <a:xfrm rot="-5400000">
              <a:off x="1562" y="2122"/>
              <a:ext cx="360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6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6" name="Text Box 38"/>
            <p:cNvSpPr txBox="1">
              <a:spLocks noChangeArrowheads="1"/>
            </p:cNvSpPr>
            <p:nvPr/>
          </p:nvSpPr>
          <p:spPr bwMode="auto">
            <a:xfrm rot="-5400000">
              <a:off x="1563" y="1758"/>
              <a:ext cx="360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7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7" name="Text Box 39"/>
            <p:cNvSpPr txBox="1">
              <a:spLocks noChangeArrowheads="1"/>
            </p:cNvSpPr>
            <p:nvPr/>
          </p:nvSpPr>
          <p:spPr bwMode="auto">
            <a:xfrm rot="-5400000">
              <a:off x="1563" y="1392"/>
              <a:ext cx="360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8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  <p:sp>
          <p:nvSpPr>
            <p:cNvPr id="28718" name="Text Box 40"/>
            <p:cNvSpPr txBox="1">
              <a:spLocks noChangeArrowheads="1"/>
            </p:cNvSpPr>
            <p:nvPr/>
          </p:nvSpPr>
          <p:spPr bwMode="auto">
            <a:xfrm rot="-5400000">
              <a:off x="1563" y="1032"/>
              <a:ext cx="360" cy="25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>
                <a:spcBef>
                  <a:spcPts val="575"/>
                </a:spcBef>
                <a:buSzPct val="110000"/>
                <a:buFont typeface="Arial" panose="020B0604020202020204" pitchFamily="34" charset="0"/>
                <a:buChar char="•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75"/>
                </a:spcBef>
                <a:buSzPct val="75000"/>
                <a:buFont typeface="Courier New" panose="02070309020205020404" pitchFamily="49" charset="0"/>
                <a:buChar char="o"/>
                <a:defRPr sz="24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375"/>
                </a:spcBef>
                <a:buSzPct val="80000"/>
                <a:buFont typeface="Arial" panose="020B0604020202020204" pitchFamily="34" charset="0"/>
                <a:buChar char="•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375"/>
                </a:spcBef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-"/>
                <a:defRPr sz="1600">
                  <a:solidFill>
                    <a:srgbClr val="00407A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fr-BE" altLang="nl-BE">
                  <a:solidFill>
                    <a:schemeClr val="bg1"/>
                  </a:solidFill>
                </a:rPr>
                <a:t>9</a:t>
              </a:r>
              <a:endParaRPr lang="en-US" altLang="nl-BE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31" name="Group 15"/>
          <p:cNvGraphicFramePr>
            <a:graphicFrameLocks noGrp="1"/>
          </p:cNvGraphicFramePr>
          <p:nvPr/>
        </p:nvGraphicFramePr>
        <p:xfrm>
          <a:off x="3514725" y="4870450"/>
          <a:ext cx="3275013" cy="1223963"/>
        </p:xfrm>
        <a:graphic>
          <a:graphicData uri="http://schemas.openxmlformats.org/drawingml/2006/table">
            <a:tbl>
              <a:tblPr/>
              <a:tblGrid>
                <a:gridCol w="3275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Bachelor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7" marR="91437"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Group 9"/>
          <p:cNvGraphicFramePr>
            <a:graphicFrameLocks noGrp="1"/>
          </p:cNvGraphicFramePr>
          <p:nvPr/>
        </p:nvGraphicFramePr>
        <p:xfrm>
          <a:off x="3514725" y="4016375"/>
          <a:ext cx="3275013" cy="871538"/>
        </p:xfrm>
        <a:graphic>
          <a:graphicData uri="http://schemas.openxmlformats.org/drawingml/2006/table">
            <a:tbl>
              <a:tblPr/>
              <a:tblGrid>
                <a:gridCol w="3275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 Master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4" marR="91444" marT="45696" marB="456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3"/>
          <p:cNvGraphicFramePr>
            <a:graphicFrameLocks noGrp="1"/>
          </p:cNvGraphicFramePr>
          <p:nvPr/>
        </p:nvGraphicFramePr>
        <p:xfrm>
          <a:off x="3514725" y="2290763"/>
          <a:ext cx="1617663" cy="1727200"/>
        </p:xfrm>
        <a:graphic>
          <a:graphicData uri="http://schemas.openxmlformats.org/drawingml/2006/table">
            <a:tbl>
              <a:tblPr/>
              <a:tblGrid>
                <a:gridCol w="1617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PhD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Group 21"/>
          <p:cNvGraphicFramePr>
            <a:graphicFrameLocks noGrp="1"/>
          </p:cNvGraphicFramePr>
          <p:nvPr/>
        </p:nvGraphicFramePr>
        <p:xfrm>
          <a:off x="5132388" y="2720975"/>
          <a:ext cx="1657350" cy="1296988"/>
        </p:xfrm>
        <a:graphic>
          <a:graphicData uri="http://schemas.openxmlformats.org/drawingml/2006/table">
            <a:tbl>
              <a:tblPr/>
              <a:tblGrid>
                <a:gridCol w="165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504" marR="9150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Advanced master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504" marR="91504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 useBgFill="1">
        <p:nvSpPr>
          <p:cNvPr id="28707" name="Tekstvak 17"/>
          <p:cNvSpPr txBox="1">
            <a:spLocks noChangeArrowheads="1"/>
          </p:cNvSpPr>
          <p:nvPr/>
        </p:nvSpPr>
        <p:spPr bwMode="auto">
          <a:xfrm>
            <a:off x="250825" y="2263775"/>
            <a:ext cx="2736850" cy="36988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dirty="0">
                <a:solidFill>
                  <a:srgbClr val="0070C0"/>
                </a:solidFill>
              </a:rPr>
              <a:t>Master : </a:t>
            </a:r>
            <a:r>
              <a:rPr lang="nl-BE" altLang="nl-BE" sz="1800" dirty="0" smtClean="0">
                <a:solidFill>
                  <a:srgbClr val="0070C0"/>
                </a:solidFill>
              </a:rPr>
              <a:t>815</a:t>
            </a:r>
            <a:endParaRPr lang="nl-BE" altLang="nl-BE" sz="1800" dirty="0">
              <a:solidFill>
                <a:srgbClr val="0070C0"/>
              </a:solidFill>
            </a:endParaRPr>
          </a:p>
        </p:txBody>
      </p:sp>
      <p:sp useBgFill="1">
        <p:nvSpPr>
          <p:cNvPr id="28708" name="Tekstvak 18"/>
          <p:cNvSpPr txBox="1">
            <a:spLocks noChangeArrowheads="1"/>
          </p:cNvSpPr>
          <p:nvPr/>
        </p:nvSpPr>
        <p:spPr bwMode="auto">
          <a:xfrm>
            <a:off x="250825" y="3255963"/>
            <a:ext cx="2736850" cy="36988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dirty="0">
                <a:solidFill>
                  <a:srgbClr val="0070C0"/>
                </a:solidFill>
              </a:rPr>
              <a:t>PhD : </a:t>
            </a:r>
            <a:r>
              <a:rPr lang="nl-BE" altLang="nl-BE" sz="1800" dirty="0" smtClean="0">
                <a:solidFill>
                  <a:srgbClr val="0070C0"/>
                </a:solidFill>
              </a:rPr>
              <a:t>457</a:t>
            </a:r>
            <a:endParaRPr lang="nl-BE" altLang="nl-BE" sz="1800" dirty="0">
              <a:solidFill>
                <a:srgbClr val="0070C0"/>
              </a:solidFill>
            </a:endParaRPr>
          </a:p>
        </p:txBody>
      </p:sp>
      <p:sp useBgFill="1">
        <p:nvSpPr>
          <p:cNvPr id="28709" name="Tekstvak 19"/>
          <p:cNvSpPr txBox="1">
            <a:spLocks noChangeArrowheads="1"/>
          </p:cNvSpPr>
          <p:nvPr/>
        </p:nvSpPr>
        <p:spPr bwMode="auto">
          <a:xfrm>
            <a:off x="250825" y="2760663"/>
            <a:ext cx="2736850" cy="3683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dirty="0" err="1">
                <a:solidFill>
                  <a:srgbClr val="0070C0"/>
                </a:solidFill>
              </a:rPr>
              <a:t>Other</a:t>
            </a:r>
            <a:r>
              <a:rPr lang="nl-BE" altLang="nl-BE" sz="1800" dirty="0">
                <a:solidFill>
                  <a:srgbClr val="0070C0"/>
                </a:solidFill>
              </a:rPr>
              <a:t> : </a:t>
            </a:r>
            <a:r>
              <a:rPr lang="nl-BE" altLang="nl-BE" sz="1800" dirty="0" smtClean="0">
                <a:solidFill>
                  <a:srgbClr val="0070C0"/>
                </a:solidFill>
              </a:rPr>
              <a:t>146</a:t>
            </a:r>
            <a:endParaRPr lang="nl-BE" altLang="nl-BE" sz="1800" dirty="0">
              <a:solidFill>
                <a:srgbClr val="0070C0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45" y="602953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4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95288" y="177800"/>
            <a:ext cx="6553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SzTx/>
              <a:buFontTx/>
              <a:buNone/>
            </a:pPr>
            <a:r>
              <a:rPr lang="nl-BE" altLang="nl-BE" sz="4000" dirty="0">
                <a:solidFill>
                  <a:srgbClr val="1A7F9E"/>
                </a:solidFill>
                <a:latin typeface="Arial Unicode MS" panose="020B0604020202020204" pitchFamily="34" charset="-128"/>
              </a:rPr>
              <a:t>Faculty of Science – </a:t>
            </a:r>
            <a:r>
              <a:rPr lang="nl-BE" altLang="nl-BE" sz="4000" dirty="0" smtClean="0">
                <a:solidFill>
                  <a:srgbClr val="1A7F9E"/>
                </a:solidFill>
                <a:latin typeface="Arial Unicode MS" panose="020B0604020202020204" pitchFamily="34" charset="-128"/>
              </a:rPr>
              <a:t>21 </a:t>
            </a:r>
            <a:r>
              <a:rPr lang="nl-BE" altLang="nl-BE" sz="4000" dirty="0">
                <a:solidFill>
                  <a:srgbClr val="1A7F9E"/>
                </a:solidFill>
                <a:latin typeface="Arial Unicode MS" panose="020B0604020202020204" pitchFamily="34" charset="-128"/>
              </a:rPr>
              <a:t>ERC Grants</a:t>
            </a:r>
            <a:endParaRPr lang="nl-NL" altLang="nl-BE" sz="4000" dirty="0">
              <a:solidFill>
                <a:srgbClr val="1A7F9E"/>
              </a:solidFill>
              <a:latin typeface="Arial Unicode MS" panose="020B0604020202020204" pitchFamily="34" charset="-128"/>
            </a:endParaRPr>
          </a:p>
        </p:txBody>
      </p:sp>
      <p:sp>
        <p:nvSpPr>
          <p:cNvPr id="44036" name="TextBox 12"/>
          <p:cNvSpPr txBox="1">
            <a:spLocks noChangeArrowheads="1"/>
          </p:cNvSpPr>
          <p:nvPr/>
        </p:nvSpPr>
        <p:spPr bwMode="auto">
          <a:xfrm>
            <a:off x="251520" y="1055687"/>
            <a:ext cx="2479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b="1" dirty="0">
                <a:solidFill>
                  <a:schemeClr val="accent1">
                    <a:lumMod val="75000"/>
                  </a:schemeClr>
                </a:solidFill>
              </a:rPr>
              <a:t>Advanced </a:t>
            </a:r>
            <a:r>
              <a:rPr lang="nl-BE" altLang="nl-BE" sz="1800" b="1" dirty="0" err="1">
                <a:solidFill>
                  <a:schemeClr val="accent1">
                    <a:lumMod val="75000"/>
                  </a:schemeClr>
                </a:solidFill>
              </a:rPr>
              <a:t>grants</a:t>
            </a:r>
            <a:r>
              <a:rPr lang="nl-BE" altLang="nl-BE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altLang="nl-BE" sz="1800" b="1" dirty="0" smtClean="0">
                <a:solidFill>
                  <a:schemeClr val="accent1">
                    <a:lumMod val="75000"/>
                  </a:schemeClr>
                </a:solidFill>
              </a:rPr>
              <a:t>(7):</a:t>
            </a:r>
            <a:endParaRPr lang="nl-BE" altLang="nl-BE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037" name="TextBox 13"/>
          <p:cNvSpPr txBox="1">
            <a:spLocks noChangeArrowheads="1"/>
          </p:cNvSpPr>
          <p:nvPr/>
        </p:nvSpPr>
        <p:spPr bwMode="auto">
          <a:xfrm>
            <a:off x="251520" y="1422400"/>
            <a:ext cx="578222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 smtClean="0">
                <a:solidFill>
                  <a:schemeClr val="accent1">
                    <a:lumMod val="75000"/>
                  </a:schemeClr>
                </a:solidFill>
              </a:rPr>
              <a:t>2016: Koen Binnenmans - Chemistry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 smtClean="0">
                <a:solidFill>
                  <a:schemeClr val="accent1">
                    <a:lumMod val="75000"/>
                  </a:schemeClr>
                </a:solidFill>
              </a:rPr>
              <a:t>2015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: Conny Aerts - Astronomy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2013: Steven De Feyter, Chemistry – Liliane Schoofs,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Biology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2011: Piet Van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Duppen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Physics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– Johan Hofkens, Chemistry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2008: Conny Aerts,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Astronomy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038" name="TextBox 14"/>
          <p:cNvSpPr txBox="1">
            <a:spLocks noChangeArrowheads="1"/>
          </p:cNvSpPr>
          <p:nvPr/>
        </p:nvSpPr>
        <p:spPr bwMode="auto">
          <a:xfrm>
            <a:off x="2731195" y="2815618"/>
            <a:ext cx="28007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b="1" dirty="0" err="1">
                <a:solidFill>
                  <a:schemeClr val="accent1">
                    <a:lumMod val="75000"/>
                  </a:schemeClr>
                </a:solidFill>
              </a:rPr>
              <a:t>Consolidator</a:t>
            </a:r>
            <a:r>
              <a:rPr lang="nl-BE" altLang="nl-BE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altLang="nl-BE" sz="1800" b="1" dirty="0" err="1">
                <a:solidFill>
                  <a:schemeClr val="accent1">
                    <a:lumMod val="75000"/>
                  </a:schemeClr>
                </a:solidFill>
              </a:rPr>
              <a:t>grants</a:t>
            </a:r>
            <a:r>
              <a:rPr lang="nl-BE" altLang="nl-BE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altLang="nl-BE" sz="1800" b="1" dirty="0" smtClean="0">
                <a:solidFill>
                  <a:schemeClr val="accent1">
                    <a:lumMod val="75000"/>
                  </a:schemeClr>
                </a:solidFill>
              </a:rPr>
              <a:t>(7):</a:t>
            </a:r>
            <a:endParaRPr lang="nl-BE" altLang="nl-BE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039" name="TextBox 15"/>
          <p:cNvSpPr txBox="1">
            <a:spLocks noChangeArrowheads="1"/>
          </p:cNvSpPr>
          <p:nvPr/>
        </p:nvSpPr>
        <p:spPr bwMode="auto">
          <a:xfrm>
            <a:off x="2731195" y="3255285"/>
            <a:ext cx="633776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 smtClean="0">
                <a:solidFill>
                  <a:schemeClr val="accent1">
                    <a:lumMod val="75000"/>
                  </a:schemeClr>
                </a:solidFill>
              </a:rPr>
              <a:t>2016: Tom Van </a:t>
            </a:r>
            <a:r>
              <a:rPr lang="nl-BE" altLang="nl-BE" sz="1600" dirty="0" err="1" smtClean="0">
                <a:solidFill>
                  <a:schemeClr val="accent1">
                    <a:lumMod val="75000"/>
                  </a:schemeClr>
                </a:solidFill>
              </a:rPr>
              <a:t>Doorsselaere</a:t>
            </a:r>
            <a:r>
              <a:rPr lang="nl-BE" altLang="nl-BE" sz="1600" dirty="0" smtClean="0">
                <a:solidFill>
                  <a:schemeClr val="accent1">
                    <a:lumMod val="75000"/>
                  </a:schemeClr>
                </a:solidFill>
              </a:rPr>
              <a:t> - </a:t>
            </a:r>
            <a:r>
              <a:rPr lang="nl-BE" altLang="nl-BE" sz="1600" dirty="0" err="1" smtClean="0">
                <a:solidFill>
                  <a:schemeClr val="accent1">
                    <a:lumMod val="75000"/>
                  </a:schemeClr>
                </a:solidFill>
              </a:rPr>
              <a:t>Mathematics</a:t>
            </a:r>
            <a:endParaRPr lang="nl-BE" altLang="nl-BE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 smtClean="0">
                <a:solidFill>
                  <a:schemeClr val="accent1">
                    <a:lumMod val="75000"/>
                  </a:schemeClr>
                </a:solidFill>
              </a:rPr>
              <a:t>2015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: Leen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Decin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Astronomy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2013: Thomas Hertog,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Physics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–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Riccardo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Raabe,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Physics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– </a:t>
            </a:r>
            <a:b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         Stefaan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Vaes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Mathematics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(bis) –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Liesbet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Lagae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Physics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– </a:t>
            </a:r>
            <a:b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         Raf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Cluckers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Mathematics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040" name="TextBox 16"/>
          <p:cNvSpPr txBox="1">
            <a:spLocks noChangeArrowheads="1"/>
          </p:cNvSpPr>
          <p:nvPr/>
        </p:nvSpPr>
        <p:spPr bwMode="auto">
          <a:xfrm>
            <a:off x="250958" y="4301749"/>
            <a:ext cx="2249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800" b="1" dirty="0" err="1">
                <a:solidFill>
                  <a:schemeClr val="accent1">
                    <a:lumMod val="75000"/>
                  </a:schemeClr>
                </a:solidFill>
              </a:rPr>
              <a:t>Starting</a:t>
            </a:r>
            <a:r>
              <a:rPr lang="nl-BE" altLang="nl-BE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altLang="nl-BE" sz="1800" b="1" dirty="0" err="1">
                <a:solidFill>
                  <a:schemeClr val="accent1">
                    <a:lumMod val="75000"/>
                  </a:schemeClr>
                </a:solidFill>
              </a:rPr>
              <a:t>grants</a:t>
            </a:r>
            <a:r>
              <a:rPr lang="nl-BE" altLang="nl-BE" sz="1800" b="1" dirty="0">
                <a:solidFill>
                  <a:schemeClr val="accent1">
                    <a:lumMod val="75000"/>
                  </a:schemeClr>
                </a:solidFill>
              </a:rPr>
              <a:t> (7):</a:t>
            </a:r>
          </a:p>
        </p:txBody>
      </p:sp>
      <p:sp>
        <p:nvSpPr>
          <p:cNvPr id="44041" name="TextBox 17"/>
          <p:cNvSpPr txBox="1">
            <a:spLocks noChangeArrowheads="1"/>
          </p:cNvSpPr>
          <p:nvPr/>
        </p:nvSpPr>
        <p:spPr bwMode="auto">
          <a:xfrm>
            <a:off x="250958" y="4655428"/>
            <a:ext cx="62779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2012: Manuel Aalbers,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Geography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– Wannes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Nicaise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Mathematics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2011: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Hiroshi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Ujii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Chemistry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2010: Hans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Jacquemyn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Biology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 – Giovanni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Maglia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Biochemistry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2009: Patrick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Degryse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Geology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2007: Stefaan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Vaes</a:t>
            </a:r>
            <a:r>
              <a:rPr lang="nl-BE" altLang="nl-BE" sz="16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nl-BE" altLang="nl-BE" sz="1600" dirty="0" err="1">
                <a:solidFill>
                  <a:schemeClr val="accent1">
                    <a:lumMod val="75000"/>
                  </a:schemeClr>
                </a:solidFill>
              </a:rPr>
              <a:t>Mathematics</a:t>
            </a:r>
            <a:endParaRPr lang="nl-BE" altLang="nl-BE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45" y="602953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5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547" y="2670283"/>
            <a:ext cx="4731525" cy="3423013"/>
          </a:xfrm>
        </p:spPr>
        <p:txBody>
          <a:bodyPr/>
          <a:lstStyle/>
          <a:p>
            <a:pPr>
              <a:buClr>
                <a:srgbClr val="FF0000"/>
              </a:buClr>
              <a:buSzPct val="120000"/>
            </a:pPr>
            <a:r>
              <a:rPr lang="nl-BE" dirty="0" smtClean="0"/>
              <a:t>~ 32 faculty staff</a:t>
            </a:r>
          </a:p>
          <a:p>
            <a:pPr>
              <a:buClr>
                <a:schemeClr val="tx2"/>
              </a:buClr>
              <a:buSzPct val="120000"/>
            </a:pPr>
            <a:r>
              <a:rPr lang="nl-BE" dirty="0" smtClean="0"/>
              <a:t>~ 220 scientists </a:t>
            </a:r>
            <a:br>
              <a:rPr lang="nl-BE" dirty="0" smtClean="0"/>
            </a:br>
            <a:r>
              <a:rPr lang="nl-BE" dirty="0" smtClean="0"/>
              <a:t>(PhD-students &amp;</a:t>
            </a:r>
            <a:br>
              <a:rPr lang="nl-BE" dirty="0" smtClean="0"/>
            </a:br>
            <a:r>
              <a:rPr lang="nl-BE" dirty="0" smtClean="0"/>
              <a:t>postdocs)</a:t>
            </a:r>
          </a:p>
          <a:p>
            <a:pPr>
              <a:buClr>
                <a:srgbClr val="FFC000"/>
              </a:buClr>
              <a:buSzPct val="120000"/>
            </a:pPr>
            <a:r>
              <a:rPr lang="nl-BE" dirty="0" smtClean="0"/>
              <a:t>~ 59 technical &amp;</a:t>
            </a:r>
            <a:br>
              <a:rPr lang="nl-BE" dirty="0" smtClean="0"/>
            </a:br>
            <a:r>
              <a:rPr lang="nl-BE" dirty="0" smtClean="0"/>
              <a:t>administrative staff</a:t>
            </a:r>
          </a:p>
          <a:p>
            <a:endParaRPr lang="nl-BE" dirty="0"/>
          </a:p>
        </p:txBody>
      </p:sp>
      <p:pic>
        <p:nvPicPr>
          <p:cNvPr id="26" name="Picture 2" descr="C:\Users\margriet.vanbael\AppData\Local\Microsoft\Windows\Temporary Internet Files\Content.Outlook\5HIARAL8\KULEUVEN_CMYK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8000"/>
            <a:ext cx="1512200" cy="5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7</a:t>
            </a:fld>
            <a:endParaRPr lang="nl-BE" dirty="0"/>
          </a:p>
        </p:txBody>
      </p:sp>
      <p:sp>
        <p:nvSpPr>
          <p:cNvPr id="16" name="TextBox 15"/>
          <p:cNvSpPr txBox="1"/>
          <p:nvPr/>
        </p:nvSpPr>
        <p:spPr>
          <a:xfrm>
            <a:off x="409189" y="5394267"/>
            <a:ext cx="2700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u="sng" dirty="0" smtClean="0">
                <a:solidFill>
                  <a:srgbClr val="52BDEC"/>
                </a:solidFill>
              </a:rPr>
              <a:t>bio.kuleuven.be</a:t>
            </a:r>
            <a:endParaRPr lang="nl-BE" sz="2800" u="sng" dirty="0">
              <a:solidFill>
                <a:srgbClr val="52BD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39" y="1916832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b="1">
                <a:solidFill>
                  <a:srgbClr val="00407A"/>
                </a:solidFill>
                <a:latin typeface="Arial" pitchFamily="34" charset="0"/>
                <a:cs typeface="Arial" pitchFamily="34" charset="0"/>
              </a:rPr>
              <a:t>Facts &amp; Figures</a:t>
            </a:r>
            <a:endParaRPr lang="en-US" sz="2400" b="1">
              <a:solidFill>
                <a:srgbClr val="00407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9615" y="6436185"/>
            <a:ext cx="2214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Department of </a:t>
            </a:r>
            <a:r>
              <a:rPr lang="nl-BE" sz="1600" dirty="0" smtClean="0">
                <a:solidFill>
                  <a:schemeClr val="bg1">
                    <a:lumMod val="95000"/>
                  </a:schemeClr>
                </a:solidFill>
              </a:rPr>
              <a:t>Biology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dirty="0"/>
              <a:t>Department of </a:t>
            </a:r>
            <a:r>
              <a:rPr lang="nl-BE" dirty="0" smtClean="0"/>
              <a:t>Biology</a:t>
            </a:r>
            <a:endParaRPr lang="nl-BE" dirty="0"/>
          </a:p>
        </p:txBody>
      </p:sp>
      <p:sp>
        <p:nvSpPr>
          <p:cNvPr id="10" name="TextBox 9"/>
          <p:cNvSpPr txBox="1"/>
          <p:nvPr/>
        </p:nvSpPr>
        <p:spPr>
          <a:xfrm>
            <a:off x="488547" y="924668"/>
            <a:ext cx="5512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52BDEC"/>
                </a:solidFill>
              </a:rPr>
              <a:t>Inspired by nature, driven by curiosity</a:t>
            </a:r>
            <a:endParaRPr lang="en-US" sz="2400" i="1" dirty="0">
              <a:solidFill>
                <a:srgbClr val="52BDEC"/>
              </a:solidFill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859321"/>
              </p:ext>
            </p:extLst>
          </p:nvPr>
        </p:nvGraphicFramePr>
        <p:xfrm>
          <a:off x="4109748" y="1988840"/>
          <a:ext cx="5014218" cy="3350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9" y="602916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8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3277" y="180000"/>
            <a:ext cx="8334000" cy="90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mtClean="0"/>
              <a:t>Education programs</a:t>
            </a:r>
            <a:endParaRPr lang="nl-BE" dirty="0"/>
          </a:p>
        </p:txBody>
      </p:sp>
      <p:grpSp>
        <p:nvGrpSpPr>
          <p:cNvPr id="9" name="Group 8"/>
          <p:cNvGrpSpPr/>
          <p:nvPr/>
        </p:nvGrpSpPr>
        <p:grpSpPr>
          <a:xfrm>
            <a:off x="395535" y="1154081"/>
            <a:ext cx="8208913" cy="1050783"/>
            <a:chOff x="540000" y="1089509"/>
            <a:chExt cx="2719832" cy="584775"/>
          </a:xfrm>
        </p:grpSpPr>
        <p:sp>
          <p:nvSpPr>
            <p:cNvPr id="8" name="Rounded Rectangle 7"/>
            <p:cNvSpPr/>
            <p:nvPr/>
          </p:nvSpPr>
          <p:spPr>
            <a:xfrm>
              <a:off x="540000" y="1089509"/>
              <a:ext cx="2719832" cy="373375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40000" y="1089509"/>
              <a:ext cx="14909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600" dirty="0" smtClean="0"/>
                <a:t>BACHELOR in </a:t>
              </a:r>
              <a:r>
                <a:rPr lang="nl-BE" sz="1600" dirty="0" err="1" smtClean="0"/>
                <a:t>Biology</a:t>
              </a:r>
              <a:endParaRPr lang="nl-BE" sz="1600" dirty="0" smtClean="0"/>
            </a:p>
            <a:p>
              <a:r>
                <a:rPr lang="nl-BE" sz="1600" dirty="0" smtClean="0"/>
                <a:t>BACHELOR in Biochemistry </a:t>
              </a:r>
              <a:r>
                <a:rPr lang="nl-BE" sz="1600" dirty="0" err="1" smtClean="0"/>
                <a:t>and</a:t>
              </a:r>
              <a:r>
                <a:rPr lang="nl-BE" sz="1600" dirty="0" smtClean="0"/>
                <a:t> </a:t>
              </a:r>
              <a:r>
                <a:rPr lang="nl-BE" sz="1600" dirty="0" err="1" smtClean="0"/>
                <a:t>Biotechnology</a:t>
              </a:r>
              <a:endParaRPr lang="nl-BE" sz="16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5536" y="2455686"/>
            <a:ext cx="8560871" cy="1584176"/>
            <a:chOff x="395536" y="2060848"/>
            <a:chExt cx="8560871" cy="1656184"/>
          </a:xfrm>
        </p:grpSpPr>
        <p:sp>
          <p:nvSpPr>
            <p:cNvPr id="10" name="Rounded Rectangle 9"/>
            <p:cNvSpPr/>
            <p:nvPr/>
          </p:nvSpPr>
          <p:spPr>
            <a:xfrm>
              <a:off x="395536" y="2060848"/>
              <a:ext cx="8208913" cy="1656184"/>
            </a:xfrm>
            <a:prstGeom prst="roundRect">
              <a:avLst>
                <a:gd name="adj" fmla="val 5838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95536" y="2167695"/>
              <a:ext cx="8560871" cy="868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nl-BE" altLang="nl-BE" sz="1600" dirty="0"/>
                <a:t>MASTER </a:t>
              </a:r>
              <a:r>
                <a:rPr lang="nl-BE" altLang="nl-BE" sz="1600" dirty="0" smtClean="0"/>
                <a:t>in Biology 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nl-BE" altLang="nl-BE" sz="1600" dirty="0" smtClean="0"/>
                <a:t>MASTER in Biophysics, Biochemistry and Biotechnology</a:t>
              </a:r>
              <a:br>
                <a:rPr lang="nl-BE" altLang="nl-BE" sz="1600" dirty="0" smtClean="0"/>
              </a:br>
              <a:r>
                <a:rPr lang="nl-BE" altLang="nl-BE" sz="1600" dirty="0" smtClean="0"/>
                <a:t>MASTER in Bioinformatics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5536" y="4679263"/>
            <a:ext cx="8208913" cy="941213"/>
            <a:chOff x="458243" y="4092293"/>
            <a:chExt cx="8208913" cy="941213"/>
          </a:xfrm>
        </p:grpSpPr>
        <p:sp>
          <p:nvSpPr>
            <p:cNvPr id="12" name="Rounded Rectangle 11"/>
            <p:cNvSpPr/>
            <p:nvPr/>
          </p:nvSpPr>
          <p:spPr>
            <a:xfrm>
              <a:off x="458243" y="4092293"/>
              <a:ext cx="8208912" cy="941213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BE" sz="160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4016" y="4164176"/>
              <a:ext cx="81831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nl-BE" altLang="nl-BE" sz="1600" dirty="0" err="1" smtClean="0"/>
                <a:t>Biology</a:t>
              </a:r>
              <a:r>
                <a:rPr lang="nl-BE" altLang="nl-BE" sz="1600" dirty="0" smtClean="0"/>
                <a:t> Teacher Education</a:t>
              </a:r>
              <a:endParaRPr lang="nl-BE" altLang="nl-BE" sz="1400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512" y="6597352"/>
            <a:ext cx="936000" cy="206672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8</a:t>
            </a:fld>
            <a:endParaRPr lang="nl-BE" dirty="0"/>
          </a:p>
        </p:txBody>
      </p:sp>
      <p:sp>
        <p:nvSpPr>
          <p:cNvPr id="18" name="TextBox 17"/>
          <p:cNvSpPr txBox="1"/>
          <p:nvPr/>
        </p:nvSpPr>
        <p:spPr>
          <a:xfrm>
            <a:off x="3568937" y="6465470"/>
            <a:ext cx="2214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 err="1">
                <a:solidFill>
                  <a:schemeClr val="bg1">
                    <a:lumMod val="95000"/>
                  </a:schemeClr>
                </a:solidFill>
              </a:rPr>
              <a:t>Department</a:t>
            </a:r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 of </a:t>
            </a:r>
            <a:r>
              <a:rPr lang="nl-BE" sz="1600" dirty="0" err="1" smtClean="0">
                <a:solidFill>
                  <a:schemeClr val="bg1">
                    <a:lumMod val="95000"/>
                  </a:schemeClr>
                </a:solidFill>
              </a:rPr>
              <a:t>Biology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1119" y="4349080"/>
            <a:ext cx="2300448" cy="1601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2240" y="2276872"/>
            <a:ext cx="1934706" cy="1934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12" y="525827"/>
            <a:ext cx="2173855" cy="1629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77" y="6022542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5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nl-BE" dirty="0" smtClean="0"/>
              <a:t>Research </a:t>
            </a:r>
            <a:r>
              <a:rPr lang="nl-BE" dirty="0" err="1" smtClean="0"/>
              <a:t>areas</a:t>
            </a:r>
            <a:r>
              <a:rPr lang="nl-BE" dirty="0" smtClean="0"/>
              <a:t>  </a:t>
            </a:r>
            <a:endParaRPr lang="nl-B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6668" y="3839640"/>
            <a:ext cx="1685986" cy="1563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63" y="1124539"/>
            <a:ext cx="1596129" cy="16115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" name="Group 27"/>
          <p:cNvGrpSpPr>
            <a:grpSpLocks noChangeAspect="1"/>
          </p:cNvGrpSpPr>
          <p:nvPr/>
        </p:nvGrpSpPr>
        <p:grpSpPr>
          <a:xfrm>
            <a:off x="2469240" y="2949188"/>
            <a:ext cx="2166257" cy="3190961"/>
            <a:chOff x="3527888" y="3284984"/>
            <a:chExt cx="1764000" cy="2160000"/>
          </a:xfrm>
        </p:grpSpPr>
        <p:pic>
          <p:nvPicPr>
            <p:cNvPr id="8" name="Picture 10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28080" y="3988891"/>
              <a:ext cx="1356371" cy="107390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9" name="Rectangle 8"/>
            <p:cNvSpPr/>
            <p:nvPr/>
          </p:nvSpPr>
          <p:spPr>
            <a:xfrm>
              <a:off x="3527888" y="3284984"/>
              <a:ext cx="1764000" cy="21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B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6839" y="935742"/>
            <a:ext cx="1620735" cy="15703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9615" y="2126092"/>
            <a:ext cx="1625560" cy="15667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194552" y="1816712"/>
            <a:ext cx="1514350" cy="91940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chemeClr val="bg1"/>
                </a:solidFill>
              </a:rPr>
              <a:t>Molecular physiology of plants and micro-organisms</a:t>
            </a:r>
            <a:endParaRPr lang="nl-BE" sz="12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96668" y="4519883"/>
            <a:ext cx="1685986" cy="715089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chemeClr val="bg1"/>
                </a:solidFill>
              </a:rPr>
              <a:t>Ecology, Evolution and Biodiversity Conservation</a:t>
            </a:r>
            <a:endParaRPr lang="nl-BE" sz="12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34227" y="1622461"/>
            <a:ext cx="1410868" cy="919401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chemeClr val="bg1"/>
                </a:solidFill>
              </a:rPr>
              <a:t>Molecular Microbiology and Biotechnology</a:t>
            </a:r>
            <a:endParaRPr lang="nl-BE" sz="12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08671" y="4842118"/>
            <a:ext cx="1578158" cy="715089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chemeClr val="bg1"/>
                </a:solidFill>
              </a:rPr>
              <a:t>Animal physiology and neurobiology</a:t>
            </a:r>
            <a:endParaRPr lang="nl-BE" sz="12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35803" y="2939128"/>
            <a:ext cx="1369480" cy="715089"/>
          </a:xfrm>
          <a:prstGeom prst="roundRect">
            <a:avLst/>
          </a:prstGeom>
          <a:solidFill>
            <a:srgbClr val="000000">
              <a:alpha val="30196"/>
            </a:srgbClr>
          </a:solidFill>
        </p:spPr>
        <p:txBody>
          <a:bodyPr wrap="square" rtlCol="0">
            <a:spAutoFit/>
          </a:bodyPr>
          <a:lstStyle/>
          <a:p>
            <a:r>
              <a:rPr lang="nl-BE" sz="1200" b="1" dirty="0" smtClean="0">
                <a:solidFill>
                  <a:schemeClr val="bg1"/>
                </a:solidFill>
              </a:rPr>
              <a:t>Biology education and research</a:t>
            </a:r>
            <a:endParaRPr lang="nl-BE" sz="1200" b="1" dirty="0">
              <a:solidFill>
                <a:schemeClr val="bg1"/>
              </a:solidFill>
            </a:endParaRPr>
          </a:p>
        </p:txBody>
      </p:sp>
      <p:pic>
        <p:nvPicPr>
          <p:cNvPr id="22" name="Picture 6" descr="C:\Users\margriet.vanbael\Documents\ONDERWIJS\HIR Conceptuele Natuurkunde KUL\Pearson\KULEUVEN_CMYK_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000" y="6045818"/>
            <a:ext cx="1512000" cy="53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9</a:t>
            </a:fld>
            <a:endParaRPr lang="nl-BE" dirty="0"/>
          </a:p>
        </p:txBody>
      </p:sp>
      <p:sp>
        <p:nvSpPr>
          <p:cNvPr id="24" name="TextBox 23"/>
          <p:cNvSpPr txBox="1"/>
          <p:nvPr/>
        </p:nvSpPr>
        <p:spPr>
          <a:xfrm>
            <a:off x="3599615" y="6452630"/>
            <a:ext cx="2214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600" dirty="0">
                <a:solidFill>
                  <a:schemeClr val="bg1">
                    <a:lumMod val="95000"/>
                  </a:schemeClr>
                </a:solidFill>
              </a:rPr>
              <a:t>Department of </a:t>
            </a:r>
            <a:r>
              <a:rPr lang="nl-BE" sz="1600" dirty="0" smtClean="0">
                <a:solidFill>
                  <a:schemeClr val="bg1">
                    <a:lumMod val="95000"/>
                  </a:schemeClr>
                </a:solidFill>
              </a:rPr>
              <a:t>Biology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126943" y="3279529"/>
            <a:ext cx="216905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Comparative</a:t>
            </a:r>
            <a:r>
              <a:rPr lang="nl-BE" sz="1100" dirty="0" smtClean="0"/>
              <a:t> </a:t>
            </a:r>
            <a:r>
              <a:rPr lang="nl-BE" sz="1100" dirty="0" err="1" smtClean="0"/>
              <a:t>Endocrinology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Developmental</a:t>
            </a:r>
            <a:r>
              <a:rPr lang="nl-BE" sz="1100" dirty="0" smtClean="0"/>
              <a:t> </a:t>
            </a:r>
            <a:r>
              <a:rPr lang="nl-BE" sz="1100" dirty="0" err="1" smtClean="0"/>
              <a:t>Neurobiology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Functional</a:t>
            </a:r>
            <a:r>
              <a:rPr lang="nl-BE" sz="1100" dirty="0" smtClean="0"/>
              <a:t> </a:t>
            </a:r>
            <a:r>
              <a:rPr lang="nl-BE" sz="1100" dirty="0" err="1" smtClean="0"/>
              <a:t>Genomics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Proteomics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Insect </a:t>
            </a:r>
            <a:r>
              <a:rPr lang="nl-BE" sz="1100" dirty="0" err="1" smtClean="0"/>
              <a:t>Physiology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Molecular</a:t>
            </a:r>
            <a:r>
              <a:rPr lang="nl-BE" sz="1100" dirty="0" smtClean="0"/>
              <a:t> </a:t>
            </a:r>
            <a:r>
              <a:rPr lang="nl-BE" sz="1100" dirty="0" err="1" smtClean="0"/>
              <a:t>Ethology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Molecular</a:t>
            </a:r>
            <a:r>
              <a:rPr lang="nl-BE" sz="1100" dirty="0" smtClean="0"/>
              <a:t> </a:t>
            </a:r>
            <a:r>
              <a:rPr lang="nl-BE" sz="1100" dirty="0" err="1" smtClean="0"/>
              <a:t>Developmental</a:t>
            </a:r>
            <a:r>
              <a:rPr lang="nl-BE" sz="1100" dirty="0" smtClean="0"/>
              <a:t> </a:t>
            </a:r>
            <a:r>
              <a:rPr lang="nl-BE" sz="1100" dirty="0" err="1" smtClean="0"/>
              <a:t>Physiology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Signal</a:t>
            </a:r>
            <a:r>
              <a:rPr lang="nl-BE" sz="1100" dirty="0" smtClean="0"/>
              <a:t> </a:t>
            </a:r>
            <a:r>
              <a:rPr lang="nl-BE" sz="1100" dirty="0" err="1" smtClean="0"/>
              <a:t>Transduction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Molecular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Functional</a:t>
            </a:r>
            <a:r>
              <a:rPr lang="nl-BE" sz="1100" dirty="0" smtClean="0"/>
              <a:t> </a:t>
            </a:r>
            <a:r>
              <a:rPr lang="nl-BE" sz="1100" dirty="0" err="1" smtClean="0"/>
              <a:t>Neurobiology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Neural</a:t>
            </a:r>
            <a:r>
              <a:rPr lang="nl-BE" sz="1100" dirty="0" smtClean="0"/>
              <a:t> Circuit Development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Regeneration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Neuroplasticity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Neuroproteomics</a:t>
            </a:r>
            <a:endParaRPr lang="nl-BE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1979712" y="1340768"/>
            <a:ext cx="215808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Sugar </a:t>
            </a:r>
            <a:r>
              <a:rPr lang="nl-BE" sz="1100" dirty="0" err="1" smtClean="0"/>
              <a:t>Metabolism</a:t>
            </a:r>
            <a:r>
              <a:rPr lang="nl-BE" sz="1100" dirty="0" smtClean="0"/>
              <a:t> </a:t>
            </a:r>
            <a:r>
              <a:rPr lang="nl-BE" sz="1100" dirty="0" err="1" smtClean="0"/>
              <a:t>group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Metabolic</a:t>
            </a:r>
            <a:r>
              <a:rPr lang="nl-BE" sz="1100" dirty="0" smtClean="0"/>
              <a:t> </a:t>
            </a:r>
            <a:r>
              <a:rPr lang="nl-BE" sz="1100" dirty="0" err="1" smtClean="0"/>
              <a:t>Signaling</a:t>
            </a:r>
            <a:r>
              <a:rPr lang="nl-BE" sz="1100" dirty="0" smtClean="0"/>
              <a:t> </a:t>
            </a:r>
            <a:r>
              <a:rPr lang="nl-BE" sz="1100" dirty="0" err="1" smtClean="0"/>
              <a:t>group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Evolution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Development </a:t>
            </a:r>
            <a:r>
              <a:rPr lang="nl-BE" sz="1100" dirty="0" err="1" smtClean="0"/>
              <a:t>group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BE" sz="11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425953" y="1499439"/>
            <a:ext cx="1770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Yeast</a:t>
            </a:r>
            <a:r>
              <a:rPr lang="nl-BE" sz="1100" dirty="0" smtClean="0"/>
              <a:t> </a:t>
            </a:r>
            <a:r>
              <a:rPr lang="nl-BE" sz="1100" dirty="0" err="1" smtClean="0"/>
              <a:t>Biotechnology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Molecular</a:t>
            </a:r>
            <a:r>
              <a:rPr lang="nl-BE" sz="1100" dirty="0" smtClean="0"/>
              <a:t> </a:t>
            </a:r>
            <a:r>
              <a:rPr lang="nl-BE" sz="1100" dirty="0" err="1" smtClean="0"/>
              <a:t>Cell</a:t>
            </a:r>
            <a:r>
              <a:rPr lang="nl-BE" sz="1100" dirty="0" smtClean="0"/>
              <a:t> </a:t>
            </a:r>
            <a:r>
              <a:rPr lang="nl-BE" sz="1100" dirty="0" err="1" smtClean="0"/>
              <a:t>Biology</a:t>
            </a:r>
            <a:endParaRPr lang="nl-BE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4726590" y="4011270"/>
            <a:ext cx="23646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Aquatic</a:t>
            </a:r>
            <a:r>
              <a:rPr lang="nl-BE" sz="1100" dirty="0" smtClean="0"/>
              <a:t> </a:t>
            </a:r>
            <a:r>
              <a:rPr lang="nl-BE" sz="1100" dirty="0" err="1" smtClean="0"/>
              <a:t>Ecology</a:t>
            </a:r>
            <a:r>
              <a:rPr lang="nl-BE" sz="1100" dirty="0" smtClean="0"/>
              <a:t>, </a:t>
            </a:r>
            <a:r>
              <a:rPr lang="nl-BE" sz="1100" dirty="0" err="1" smtClean="0"/>
              <a:t>Evolution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Conservation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Biodiversity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Evolutionary</a:t>
            </a:r>
            <a:r>
              <a:rPr lang="nl-BE" sz="1100" dirty="0" smtClean="0"/>
              <a:t> </a:t>
            </a:r>
            <a:r>
              <a:rPr lang="nl-BE" sz="1100" dirty="0" err="1" smtClean="0"/>
              <a:t>Genomics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smtClean="0"/>
              <a:t>Plant </a:t>
            </a:r>
            <a:r>
              <a:rPr lang="nl-BE" sz="1100" dirty="0" err="1" smtClean="0"/>
              <a:t>Conservation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Population</a:t>
            </a:r>
            <a:r>
              <a:rPr lang="nl-BE" sz="1100" dirty="0" smtClean="0"/>
              <a:t> </a:t>
            </a:r>
            <a:r>
              <a:rPr lang="nl-BE" sz="1100" dirty="0" err="1" smtClean="0"/>
              <a:t>Biology</a:t>
            </a:r>
            <a:endParaRPr lang="nl-BE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sz="1100" dirty="0" err="1" smtClean="0"/>
              <a:t>Socio-ecology</a:t>
            </a:r>
            <a:r>
              <a:rPr lang="nl-BE" sz="1100" dirty="0" smtClean="0"/>
              <a:t> </a:t>
            </a:r>
            <a:r>
              <a:rPr lang="nl-BE" sz="1100" dirty="0" err="1" smtClean="0"/>
              <a:t>and</a:t>
            </a:r>
            <a:r>
              <a:rPr lang="nl-BE" sz="1100" dirty="0" smtClean="0"/>
              <a:t> </a:t>
            </a:r>
            <a:r>
              <a:rPr lang="nl-BE" sz="1100" dirty="0" err="1" smtClean="0"/>
              <a:t>Social</a:t>
            </a:r>
            <a:r>
              <a:rPr lang="nl-BE" sz="1100" dirty="0" smtClean="0"/>
              <a:t> </a:t>
            </a:r>
            <a:r>
              <a:rPr lang="nl-BE" sz="1100" dirty="0" err="1" smtClean="0"/>
              <a:t>Evolution</a:t>
            </a:r>
            <a:endParaRPr lang="nl-BE" sz="11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45" y="6029536"/>
            <a:ext cx="2073931" cy="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-KU Leuven-Liggend-Achtergrond W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009-Corporate_Kuleuven_liggend_witte achtergrond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2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4_Corporate-KU Leuven-Liggend-Achtergrond W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toor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to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toor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to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13363</TotalTime>
  <Words>1179</Words>
  <Application>Microsoft Office PowerPoint</Application>
  <PresentationFormat>On-screen Show (4:3)</PresentationFormat>
  <Paragraphs>376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Arial</vt:lpstr>
      <vt:lpstr>Arial Unicode MS</vt:lpstr>
      <vt:lpstr>Calibri</vt:lpstr>
      <vt:lpstr>Courier New</vt:lpstr>
      <vt:lpstr>Symbol</vt:lpstr>
      <vt:lpstr>Times New Roman</vt:lpstr>
      <vt:lpstr>Wingdings</vt:lpstr>
      <vt:lpstr>Corporate-KU Leuven-Liggend-Achtergrond Wit</vt:lpstr>
      <vt:lpstr>2009-Corporate_Kuleuven_liggend_witte achtergrond</vt:lpstr>
      <vt:lpstr>1_Corporate-KU Leuven-Liggend-Achtergrond Wit</vt:lpstr>
      <vt:lpstr>2_Corporate-KU Leuven-Liggend-Achtergrond Wit</vt:lpstr>
      <vt:lpstr>3_Corporate-KU Leuven-Liggend-Achtergrond Wit</vt:lpstr>
      <vt:lpstr>4_Corporate-KU Leuven-Liggend-Achtergrond Wit</vt:lpstr>
      <vt:lpstr>Faculty of Science </vt:lpstr>
      <vt:lpstr>KU Leuven</vt:lpstr>
      <vt:lpstr>KU Leuven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Research areas  </vt:lpstr>
      <vt:lpstr>PowerPoint Presentation</vt:lpstr>
      <vt:lpstr>PowerPoint Presentation</vt:lpstr>
      <vt:lpstr>Research areas  </vt:lpstr>
      <vt:lpstr>PowerPoint Presentation</vt:lpstr>
      <vt:lpstr>PowerPoint Presentation</vt:lpstr>
      <vt:lpstr>Research areas  </vt:lpstr>
      <vt:lpstr>PowerPoint Presentation</vt:lpstr>
      <vt:lpstr>PowerPoint Presentation</vt:lpstr>
      <vt:lpstr>Research areas </vt:lpstr>
      <vt:lpstr>PowerPoint Presentation</vt:lpstr>
      <vt:lpstr>PowerPoint Presentation</vt:lpstr>
      <vt:lpstr>Research areas  </vt:lpstr>
      <vt:lpstr>PowerPoint Presentation</vt:lpstr>
      <vt:lpstr>Science@Leuven Scholarships  Full scholarships for motivated and talented students interested in  an international research based Master of Science programme   </vt:lpstr>
      <vt:lpstr>Science@Leuven Summer Internships</vt:lpstr>
      <vt:lpstr>International cooperation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start a PhD?</dc:title>
  <dc:creator>margriet.vanbael</dc:creator>
  <cp:lastModifiedBy>u0001474</cp:lastModifiedBy>
  <cp:revision>341</cp:revision>
  <cp:lastPrinted>2017-01-18T09:41:16Z</cp:lastPrinted>
  <dcterms:created xsi:type="dcterms:W3CDTF">2013-11-29T14:51:58Z</dcterms:created>
  <dcterms:modified xsi:type="dcterms:W3CDTF">2017-03-21T12:47:41Z</dcterms:modified>
</cp:coreProperties>
</file>